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B80C674-7DFC-42FE-B9CD-82963CDB1557}"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076456F-F47D-4F25-8053-2A695DA0CA7D}"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D6C7379-69CC-4837-9905-BEBA22830C8A}"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9EB8B7E-8AEE-4F10-BFEE-C999AD004D3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8668F3F9-58BC-440B-B37B-805B9055EF92}" type="datetimeFigureOut">
              <a:rPr lang="en-US" dirty="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0D5A53AF-48EA-489D-8260-9DCAB666386A}" type="datetimeFigureOut">
              <a:rPr lang="en-US" dirty="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7D1BD23-6E54-4D9D-AD88-A2813C73CC25}"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471A834-4F3C-4AF9-9C74-05EC35A0F292}"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sseursdimages.fr/sites/default/files/2021-05/Atelier%20-%20De%20tre%CC%80s%20pre%CC%80s.pdf"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Ecole et cinéma 2022</a:t>
            </a:r>
            <a:endParaRPr lang="fr-FR" dirty="0"/>
          </a:p>
        </p:txBody>
      </p:sp>
      <p:sp>
        <p:nvSpPr>
          <p:cNvPr id="3" name="Sous-titre 2"/>
          <p:cNvSpPr>
            <a:spLocks noGrp="1"/>
          </p:cNvSpPr>
          <p:nvPr>
            <p:ph type="subTitle" idx="1"/>
          </p:nvPr>
        </p:nvSpPr>
        <p:spPr/>
        <p:txBody>
          <a:bodyPr/>
          <a:lstStyle/>
          <a:p>
            <a:r>
              <a:rPr lang="fr-FR" dirty="0" smtClean="0"/>
              <a:t>Cycle 2</a:t>
            </a:r>
            <a:endParaRPr lang="fr-FR" dirty="0"/>
          </a:p>
        </p:txBody>
      </p:sp>
    </p:spTree>
    <p:extLst>
      <p:ext uri="{BB962C8B-B14F-4D97-AF65-F5344CB8AC3E}">
        <p14:creationId xmlns:p14="http://schemas.microsoft.com/office/powerpoint/2010/main" val="162970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Animaux</a:t>
            </a:r>
            <a:br>
              <a:rPr lang="fr-FR" b="1" dirty="0"/>
            </a:b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05004"/>
            <a:ext cx="3333333" cy="1838095"/>
          </a:xfrm>
          <a:prstGeom prst="rect">
            <a:avLst/>
          </a:prstGeom>
        </p:spPr>
      </p:pic>
      <p:sp>
        <p:nvSpPr>
          <p:cNvPr id="4" name="ZoneTexte 3"/>
          <p:cNvSpPr txBox="1"/>
          <p:nvPr/>
        </p:nvSpPr>
        <p:spPr>
          <a:xfrm>
            <a:off x="6096000" y="2246812"/>
            <a:ext cx="5564777" cy="1815882"/>
          </a:xfrm>
          <a:prstGeom prst="rect">
            <a:avLst/>
          </a:prstGeom>
          <a:noFill/>
        </p:spPr>
        <p:txBody>
          <a:bodyPr wrap="square" rtlCol="0">
            <a:spAutoFit/>
          </a:bodyPr>
          <a:lstStyle/>
          <a:p>
            <a:r>
              <a:rPr lang="fr-FR" sz="2800" dirty="0" smtClean="0"/>
              <a:t>-La vache</a:t>
            </a:r>
          </a:p>
          <a:p>
            <a:r>
              <a:rPr lang="fr-FR" sz="2800" dirty="0" smtClean="0"/>
              <a:t>-Le poulet</a:t>
            </a:r>
          </a:p>
          <a:p>
            <a:r>
              <a:rPr lang="fr-FR" sz="2800" dirty="0" smtClean="0"/>
              <a:t>-Le petit chien</a:t>
            </a:r>
          </a:p>
          <a:p>
            <a:r>
              <a:rPr lang="fr-FR" sz="2800" dirty="0" smtClean="0"/>
              <a:t>-Les insectes: le cafard</a:t>
            </a:r>
            <a:endParaRPr lang="fr-FR" sz="2800" dirty="0"/>
          </a:p>
        </p:txBody>
      </p:sp>
    </p:spTree>
    <p:extLst>
      <p:ext uri="{BB962C8B-B14F-4D97-AF65-F5344CB8AC3E}">
        <p14:creationId xmlns:p14="http://schemas.microsoft.com/office/powerpoint/2010/main" val="246933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389" y="326572"/>
            <a:ext cx="4415245" cy="1886632"/>
          </a:xfrm>
        </p:spPr>
        <p:txBody>
          <a:bodyPr>
            <a:normAutofit fontScale="90000"/>
          </a:bodyPr>
          <a:lstStyle/>
          <a:p>
            <a:r>
              <a:rPr lang="fr-FR" b="1" dirty="0"/>
              <a:t>Lieux et trajets</a:t>
            </a:r>
            <a:br>
              <a:rPr lang="fr-FR" b="1" dirty="0"/>
            </a:b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91" y="2444522"/>
            <a:ext cx="3333750" cy="1838325"/>
          </a:xfrm>
          <a:prstGeom prst="rect">
            <a:avLst/>
          </a:prstGeom>
        </p:spPr>
      </p:pic>
      <p:sp>
        <p:nvSpPr>
          <p:cNvPr id="4" name="Rectangle 3"/>
          <p:cNvSpPr/>
          <p:nvPr/>
        </p:nvSpPr>
        <p:spPr>
          <a:xfrm>
            <a:off x="5111931" y="754189"/>
            <a:ext cx="6723017" cy="5632311"/>
          </a:xfrm>
          <a:prstGeom prst="rect">
            <a:avLst/>
          </a:prstGeom>
        </p:spPr>
        <p:txBody>
          <a:bodyPr wrap="square">
            <a:spAutoFit/>
          </a:bodyPr>
          <a:lstStyle/>
          <a:p>
            <a:r>
              <a:rPr lang="fr-FR" i="1" dirty="0" err="1"/>
              <a:t>Jiburo</a:t>
            </a:r>
            <a:r>
              <a:rPr lang="fr-FR" dirty="0"/>
              <a:t> a pour sous-titre</a:t>
            </a:r>
            <a:r>
              <a:rPr lang="fr-FR" i="1" dirty="0"/>
              <a:t> </a:t>
            </a:r>
            <a:r>
              <a:rPr lang="fr-FR" b="1" i="1" dirty="0"/>
              <a:t>Sur le chemin de la maison</a:t>
            </a:r>
            <a:r>
              <a:rPr lang="fr-FR" dirty="0"/>
              <a:t>, lieu central de la relation entre la grand-mère et l’enfant. </a:t>
            </a:r>
            <a:endParaRPr lang="fr-FR" dirty="0" smtClean="0"/>
          </a:p>
          <a:p>
            <a:r>
              <a:rPr lang="fr-FR" dirty="0" smtClean="0"/>
              <a:t>Au </a:t>
            </a:r>
            <a:r>
              <a:rPr lang="fr-FR" dirty="0"/>
              <a:t>terme du </a:t>
            </a:r>
            <a:r>
              <a:rPr lang="fr-FR" b="1" dirty="0"/>
              <a:t>trajet initial</a:t>
            </a:r>
            <a:r>
              <a:rPr lang="fr-FR" dirty="0"/>
              <a:t>, en train puis en car, </a:t>
            </a:r>
            <a:r>
              <a:rPr lang="fr-FR" b="1" dirty="0"/>
              <a:t>l’aire de graviers de la station d’autobus</a:t>
            </a:r>
            <a:r>
              <a:rPr lang="fr-FR" dirty="0"/>
              <a:t>, en pleine campagne (aucune habitation dans le paysage) est le premier lieu identifiable, sur le chemin de la maison, et vers l’extérieur éloigné, pour venir de Séoul et en repartir (au début et à la fin) ou proche (au milieu, la scène où les habitants du village attendent le car pour aller vendre leur récolte au marché). </a:t>
            </a:r>
            <a:endParaRPr lang="fr-FR" dirty="0" smtClean="0"/>
          </a:p>
          <a:p>
            <a:r>
              <a:rPr lang="fr-FR" dirty="0" smtClean="0"/>
              <a:t>Outre </a:t>
            </a:r>
            <a:r>
              <a:rPr lang="fr-FR" dirty="0"/>
              <a:t>la maison de la grand-mère, seule </a:t>
            </a:r>
            <a:r>
              <a:rPr lang="fr-FR" b="1" dirty="0"/>
              <a:t>dans le paysage </a:t>
            </a:r>
            <a:r>
              <a:rPr lang="fr-FR" dirty="0"/>
              <a:t>(nulle habitation visible autour), il y a </a:t>
            </a:r>
            <a:r>
              <a:rPr lang="fr-FR" b="1" dirty="0"/>
              <a:t>le village voisin</a:t>
            </a:r>
            <a:r>
              <a:rPr lang="fr-FR" dirty="0"/>
              <a:t>, dont </a:t>
            </a:r>
            <a:r>
              <a:rPr lang="fr-FR" dirty="0" err="1"/>
              <a:t>Sang-woo</a:t>
            </a:r>
            <a:r>
              <a:rPr lang="fr-FR" dirty="0"/>
              <a:t> entend parler à l’arrivée de </a:t>
            </a:r>
            <a:r>
              <a:rPr lang="fr-FR" dirty="0" err="1"/>
              <a:t>Cheol-yee</a:t>
            </a:r>
            <a:r>
              <a:rPr lang="fr-FR" dirty="0"/>
              <a:t>, venu apporter de la nourriture à la grand-mère</a:t>
            </a:r>
            <a:r>
              <a:rPr lang="fr-FR" dirty="0" smtClean="0"/>
              <a:t>.</a:t>
            </a:r>
          </a:p>
          <a:p>
            <a:r>
              <a:rPr lang="fr-FR" dirty="0" smtClean="0"/>
              <a:t>L’espace </a:t>
            </a:r>
            <a:r>
              <a:rPr lang="fr-FR" dirty="0"/>
              <a:t>est découvert par le biais de </a:t>
            </a:r>
            <a:r>
              <a:rPr lang="fr-FR" dirty="0" err="1"/>
              <a:t>Sang-woo</a:t>
            </a:r>
            <a:r>
              <a:rPr lang="fr-FR" dirty="0"/>
              <a:t>. </a:t>
            </a:r>
            <a:endParaRPr lang="fr-FR" dirty="0" smtClean="0"/>
          </a:p>
          <a:p>
            <a:r>
              <a:rPr lang="fr-FR" dirty="0" smtClean="0"/>
              <a:t>Il </a:t>
            </a:r>
            <a:r>
              <a:rPr lang="fr-FR" dirty="0"/>
              <a:t>n’y a pas de lieu envisagé qui ne soit entouré de la réalité de son accès, à savoir le chemin. </a:t>
            </a:r>
            <a:endParaRPr lang="fr-FR" dirty="0" smtClean="0"/>
          </a:p>
          <a:p>
            <a:endParaRPr lang="fr-FR" dirty="0"/>
          </a:p>
          <a:p>
            <a:r>
              <a:rPr lang="fr-FR" b="1" dirty="0"/>
              <a:t>La maison de la grand-mère </a:t>
            </a:r>
            <a:r>
              <a:rPr lang="fr-FR" dirty="0"/>
              <a:t>est le seul espace domestique dont on fréquente l’intérieur. Il faut attendre la fin, lors de la visite de la grand-mère et de l’enfant au vieux monsieur malade, allongé dans son lit, pour en découvrir </a:t>
            </a:r>
            <a:r>
              <a:rPr lang="fr-FR" b="1" dirty="0"/>
              <a:t>un autre</a:t>
            </a:r>
            <a:r>
              <a:rPr lang="fr-FR" dirty="0"/>
              <a:t>. </a:t>
            </a:r>
          </a:p>
        </p:txBody>
      </p:sp>
    </p:spTree>
    <p:extLst>
      <p:ext uri="{BB962C8B-B14F-4D97-AF65-F5344CB8AC3E}">
        <p14:creationId xmlns:p14="http://schemas.microsoft.com/office/powerpoint/2010/main" val="97918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Argent</a:t>
            </a:r>
            <a:br>
              <a:rPr lang="fr-FR" b="1" dirty="0"/>
            </a:b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31" y="2379209"/>
            <a:ext cx="3333750" cy="1838325"/>
          </a:xfrm>
          <a:prstGeom prst="rect">
            <a:avLst/>
          </a:prstGeom>
        </p:spPr>
      </p:pic>
      <p:sp>
        <p:nvSpPr>
          <p:cNvPr id="4" name="Rectangle 3"/>
          <p:cNvSpPr/>
          <p:nvPr/>
        </p:nvSpPr>
        <p:spPr>
          <a:xfrm>
            <a:off x="5007428" y="2100126"/>
            <a:ext cx="6631578" cy="2677656"/>
          </a:xfrm>
          <a:prstGeom prst="rect">
            <a:avLst/>
          </a:prstGeom>
        </p:spPr>
        <p:txBody>
          <a:bodyPr wrap="square">
            <a:spAutoFit/>
          </a:bodyPr>
          <a:lstStyle/>
          <a:p>
            <a:r>
              <a:rPr lang="fr-FR" sz="2400" b="1" dirty="0"/>
              <a:t>Au début</a:t>
            </a:r>
            <a:r>
              <a:rPr lang="fr-FR" sz="2400" dirty="0"/>
              <a:t>, l’enfant réclame de l’argent </a:t>
            </a:r>
            <a:r>
              <a:rPr lang="fr-FR" sz="2400" b="1" dirty="0"/>
              <a:t>et à la fin</a:t>
            </a:r>
            <a:r>
              <a:rPr lang="fr-FR" sz="2400" dirty="0"/>
              <a:t>, on le voit à son tour se livrer à un troc : échanger son sac de jouets contre le lapin en peluche de la fillette. </a:t>
            </a:r>
            <a:endParaRPr lang="fr-FR" sz="2400" dirty="0" smtClean="0"/>
          </a:p>
          <a:p>
            <a:r>
              <a:rPr lang="fr-FR" sz="2400" dirty="0" smtClean="0"/>
              <a:t>Au </a:t>
            </a:r>
            <a:r>
              <a:rPr lang="fr-FR" sz="2400" dirty="0"/>
              <a:t>début, on sent que tout lui est dû, et à la fin on le voit entrer dans le circuit de l’échange, aussi bien affectif (les sentiments) que concret (les objets). </a:t>
            </a:r>
          </a:p>
        </p:txBody>
      </p:sp>
    </p:spTree>
    <p:extLst>
      <p:ext uri="{BB962C8B-B14F-4D97-AF65-F5344CB8AC3E}">
        <p14:creationId xmlns:p14="http://schemas.microsoft.com/office/powerpoint/2010/main" val="320642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 langage des gestes</a:t>
            </a:r>
            <a:br>
              <a:rPr lang="fr-FR" b="1" dirty="0"/>
            </a:br>
            <a:endParaRPr lang="fr-FR" dirty="0"/>
          </a:p>
        </p:txBody>
      </p:sp>
      <p:pic>
        <p:nvPicPr>
          <p:cNvPr id="3" name="Image 2"/>
          <p:cNvPicPr>
            <a:picLocks noChangeAspect="1"/>
          </p:cNvPicPr>
          <p:nvPr/>
        </p:nvPicPr>
        <p:blipFill>
          <a:blip r:embed="rId2"/>
          <a:stretch>
            <a:fillRect/>
          </a:stretch>
        </p:blipFill>
        <p:spPr>
          <a:xfrm>
            <a:off x="838200" y="1690688"/>
            <a:ext cx="2990850" cy="3486150"/>
          </a:xfrm>
          <a:prstGeom prst="rect">
            <a:avLst/>
          </a:prstGeom>
        </p:spPr>
      </p:pic>
      <p:sp>
        <p:nvSpPr>
          <p:cNvPr id="4" name="Rectangle 3"/>
          <p:cNvSpPr/>
          <p:nvPr/>
        </p:nvSpPr>
        <p:spPr>
          <a:xfrm>
            <a:off x="4720045" y="1488553"/>
            <a:ext cx="6997337" cy="4247317"/>
          </a:xfrm>
          <a:prstGeom prst="rect">
            <a:avLst/>
          </a:prstGeom>
        </p:spPr>
        <p:txBody>
          <a:bodyPr wrap="square">
            <a:spAutoFit/>
          </a:bodyPr>
          <a:lstStyle/>
          <a:p>
            <a:r>
              <a:rPr lang="fr-FR" dirty="0"/>
              <a:t>La grand-mère est muette mais pas sourde. </a:t>
            </a:r>
            <a:r>
              <a:rPr lang="fr-FR" b="1" dirty="0"/>
              <a:t>Elle se fait comprendre par le langage des gestes,</a:t>
            </a:r>
            <a:r>
              <a:rPr lang="fr-FR" dirty="0"/>
              <a:t> soit en mimant la chose qu’elle ne peut nommer (le poulet, par exemple) ou l’action (manger), soit en ayant un code gestuel qui lui est propre, et que son entourage sait décrypter</a:t>
            </a:r>
            <a:r>
              <a:rPr lang="fr-FR" dirty="0" smtClean="0"/>
              <a:t>.</a:t>
            </a:r>
          </a:p>
          <a:p>
            <a:endParaRPr lang="fr-FR" dirty="0" smtClean="0"/>
          </a:p>
          <a:p>
            <a:r>
              <a:rPr lang="fr-FR" b="1" dirty="0"/>
              <a:t>Le geste de se frotter la poitrine en décrivant un arc de </a:t>
            </a:r>
            <a:r>
              <a:rPr lang="fr-FR" b="1" dirty="0" smtClean="0"/>
              <a:t>cercle</a:t>
            </a:r>
            <a:r>
              <a:rPr lang="fr-FR" dirty="0" smtClean="0"/>
              <a:t>, est le </a:t>
            </a:r>
            <a:r>
              <a:rPr lang="fr-FR" dirty="0"/>
              <a:t>plus important et le plus </a:t>
            </a:r>
            <a:r>
              <a:rPr lang="fr-FR" dirty="0" smtClean="0"/>
              <a:t>énigmatique.</a:t>
            </a:r>
          </a:p>
          <a:p>
            <a:r>
              <a:rPr lang="fr-FR" dirty="0" smtClean="0"/>
              <a:t>Il apparaît à deux reprises: </a:t>
            </a:r>
          </a:p>
          <a:p>
            <a:r>
              <a:rPr lang="fr-FR" dirty="0" smtClean="0"/>
              <a:t>-en </a:t>
            </a:r>
            <a:r>
              <a:rPr lang="fr-FR" dirty="0"/>
              <a:t>réaction à l’enfant qui menace de la frapper, car il ne veut pas qu’elle le touche et le prenne par la </a:t>
            </a:r>
            <a:r>
              <a:rPr lang="fr-FR" dirty="0" smtClean="0"/>
              <a:t>main,</a:t>
            </a:r>
          </a:p>
          <a:p>
            <a:r>
              <a:rPr lang="fr-FR" dirty="0"/>
              <a:t>-</a:t>
            </a:r>
            <a:r>
              <a:rPr lang="fr-FR" dirty="0" smtClean="0"/>
              <a:t>alors </a:t>
            </a:r>
            <a:r>
              <a:rPr lang="fr-FR" dirty="0"/>
              <a:t>qu’elle lave son linge et que </a:t>
            </a:r>
            <a:r>
              <a:rPr lang="fr-FR" dirty="0" err="1"/>
              <a:t>Sang-woo</a:t>
            </a:r>
            <a:r>
              <a:rPr lang="fr-FR" dirty="0"/>
              <a:t> la presse de lui donner de l’argent pour acheter des piles neuves, avant de se faire bousculer par lui. </a:t>
            </a:r>
            <a:endParaRPr lang="fr-FR" dirty="0" smtClean="0"/>
          </a:p>
          <a:p>
            <a:r>
              <a:rPr lang="fr-FR" dirty="0" err="1" smtClean="0"/>
              <a:t>Sang-woo</a:t>
            </a:r>
            <a:r>
              <a:rPr lang="fr-FR" dirty="0" smtClean="0"/>
              <a:t>, reproduira ce geste à deux reprises.</a:t>
            </a:r>
          </a:p>
          <a:p>
            <a:r>
              <a:rPr lang="fr-FR" b="1" dirty="0" smtClean="0"/>
              <a:t>Comment interpréter ce geste?</a:t>
            </a:r>
          </a:p>
        </p:txBody>
      </p:sp>
    </p:spTree>
    <p:extLst>
      <p:ext uri="{BB962C8B-B14F-4D97-AF65-F5344CB8AC3E}">
        <p14:creationId xmlns:p14="http://schemas.microsoft.com/office/powerpoint/2010/main" val="63587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011" y="679270"/>
            <a:ext cx="10515600" cy="2147888"/>
          </a:xfrm>
        </p:spPr>
        <p:txBody>
          <a:bodyPr>
            <a:normAutofit fontScale="90000"/>
          </a:bodyPr>
          <a:lstStyle/>
          <a:p>
            <a:r>
              <a:rPr lang="fr-FR" b="1" dirty="0"/>
              <a:t>Politesse, violence, éducation, autorité</a:t>
            </a:r>
            <a:br>
              <a:rPr lang="fr-FR" b="1" dirty="0"/>
            </a:br>
            <a:endParaRPr lang="fr-FR" dirty="0"/>
          </a:p>
        </p:txBody>
      </p:sp>
      <p:pic>
        <p:nvPicPr>
          <p:cNvPr id="3" name="Image 2"/>
          <p:cNvPicPr>
            <a:picLocks noChangeAspect="1"/>
          </p:cNvPicPr>
          <p:nvPr/>
        </p:nvPicPr>
        <p:blipFill>
          <a:blip r:embed="rId2"/>
          <a:stretch>
            <a:fillRect/>
          </a:stretch>
        </p:blipFill>
        <p:spPr>
          <a:xfrm>
            <a:off x="891018" y="2181497"/>
            <a:ext cx="2504915" cy="4381638"/>
          </a:xfrm>
          <a:prstGeom prst="rect">
            <a:avLst/>
          </a:prstGeom>
        </p:spPr>
      </p:pic>
      <p:sp>
        <p:nvSpPr>
          <p:cNvPr id="4" name="Rectangle 3"/>
          <p:cNvSpPr/>
          <p:nvPr/>
        </p:nvSpPr>
        <p:spPr>
          <a:xfrm>
            <a:off x="3592285" y="2827158"/>
            <a:ext cx="8255725" cy="2862322"/>
          </a:xfrm>
          <a:prstGeom prst="rect">
            <a:avLst/>
          </a:prstGeom>
        </p:spPr>
        <p:txBody>
          <a:bodyPr wrap="square">
            <a:spAutoFit/>
          </a:bodyPr>
          <a:lstStyle/>
          <a:p>
            <a:r>
              <a:rPr lang="fr-FR" dirty="0" err="1"/>
              <a:t>Sang-woo</a:t>
            </a:r>
            <a:r>
              <a:rPr lang="fr-FR" dirty="0"/>
              <a:t> offre toutes les caractéristiques de ce qu’on appelle communément un </a:t>
            </a:r>
            <a:endParaRPr lang="fr-FR" dirty="0" smtClean="0"/>
          </a:p>
          <a:p>
            <a:r>
              <a:rPr lang="fr-FR" dirty="0" smtClean="0"/>
              <a:t>« </a:t>
            </a:r>
            <a:r>
              <a:rPr lang="fr-FR" dirty="0"/>
              <a:t>sale gosse », mal élevé, impoli, peu sociable, violent, rejetant toute autorité et devenant agressif lorsque le monde (la réalité) ne va pas comme il l’entend, à savoir dans le sens de ses intérêts personnels. Il est égoïste, </a:t>
            </a:r>
            <a:r>
              <a:rPr lang="fr-FR" dirty="0" smtClean="0"/>
              <a:t>individualiste.</a:t>
            </a:r>
          </a:p>
          <a:p>
            <a:endParaRPr lang="fr-FR" dirty="0"/>
          </a:p>
          <a:p>
            <a:r>
              <a:rPr lang="fr-FR" dirty="0"/>
              <a:t>La </a:t>
            </a:r>
            <a:r>
              <a:rPr lang="fr-FR" dirty="0" smtClean="0"/>
              <a:t>grand-mère instaure </a:t>
            </a:r>
            <a:r>
              <a:rPr lang="fr-FR" dirty="0"/>
              <a:t>une autre forme d’échange avec </a:t>
            </a:r>
            <a:r>
              <a:rPr lang="fr-FR" dirty="0" err="1"/>
              <a:t>Sang-woo</a:t>
            </a:r>
            <a:r>
              <a:rPr lang="fr-FR" dirty="0"/>
              <a:t>, qui ne repose par sur une relation d’autorité, d’obéissance contrainte (la discipline</a:t>
            </a:r>
            <a:r>
              <a:rPr lang="fr-FR" dirty="0" smtClean="0"/>
              <a:t>).</a:t>
            </a:r>
          </a:p>
          <a:p>
            <a:r>
              <a:rPr lang="fr-FR" dirty="0" smtClean="0"/>
              <a:t>Elle conduit l’enfant  </a:t>
            </a:r>
            <a:r>
              <a:rPr lang="fr-FR" dirty="0"/>
              <a:t>implicitement à faire un travail sur lui-même, sans passer par une relation d’autorité (menaces, sanctions, punitions, privations) et en désamorçant tout rapport de force.</a:t>
            </a:r>
          </a:p>
        </p:txBody>
      </p:sp>
    </p:spTree>
    <p:extLst>
      <p:ext uri="{BB962C8B-B14F-4D97-AF65-F5344CB8AC3E}">
        <p14:creationId xmlns:p14="http://schemas.microsoft.com/office/powerpoint/2010/main" val="361259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53439" y="517500"/>
            <a:ext cx="5434149" cy="6110344"/>
          </a:xfrm>
          <a:prstGeom prst="rect">
            <a:avLst/>
          </a:prstGeom>
        </p:spPr>
      </p:pic>
      <p:sp>
        <p:nvSpPr>
          <p:cNvPr id="3" name="Rectangle 2"/>
          <p:cNvSpPr/>
          <p:nvPr/>
        </p:nvSpPr>
        <p:spPr>
          <a:xfrm rot="19487491">
            <a:off x="-291428" y="1672876"/>
            <a:ext cx="6096000" cy="923330"/>
          </a:xfrm>
          <a:prstGeom prst="rect">
            <a:avLst/>
          </a:prstGeom>
        </p:spPr>
        <p:txBody>
          <a:bodyPr>
            <a:spAutoFit/>
          </a:bodyPr>
          <a:lstStyle/>
          <a:p>
            <a:r>
              <a:rPr lang="fr-FR" dirty="0">
                <a:hlinkClick r:id="rId3"/>
              </a:rPr>
              <a:t>https://www.passeursdimages.fr/sites/default/files/2021-05/Atelier%20-%</a:t>
            </a:r>
            <a:r>
              <a:rPr lang="fr-FR" dirty="0" smtClean="0">
                <a:hlinkClick r:id="rId3"/>
              </a:rPr>
              <a:t>20De%20tre%CC%80s%20pre%CC%80s.pdf</a:t>
            </a:r>
            <a:endParaRPr lang="fr-FR" dirty="0" smtClean="0"/>
          </a:p>
          <a:p>
            <a:endParaRPr lang="fr-FR" dirty="0"/>
          </a:p>
        </p:txBody>
      </p:sp>
      <p:pic>
        <p:nvPicPr>
          <p:cNvPr id="4" name="Image 3"/>
          <p:cNvPicPr>
            <a:picLocks noChangeAspect="1"/>
          </p:cNvPicPr>
          <p:nvPr/>
        </p:nvPicPr>
        <p:blipFill>
          <a:blip r:embed="rId4"/>
          <a:stretch>
            <a:fillRect/>
          </a:stretch>
        </p:blipFill>
        <p:spPr>
          <a:xfrm>
            <a:off x="2251788" y="3171777"/>
            <a:ext cx="2738494" cy="3456067"/>
          </a:xfrm>
          <a:prstGeom prst="rect">
            <a:avLst/>
          </a:prstGeom>
        </p:spPr>
      </p:pic>
    </p:spTree>
    <p:extLst>
      <p:ext uri="{BB962C8B-B14F-4D97-AF65-F5344CB8AC3E}">
        <p14:creationId xmlns:p14="http://schemas.microsoft.com/office/powerpoint/2010/main" val="208238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2507661"/>
            <a:ext cx="6297003" cy="351390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866" y="2507661"/>
            <a:ext cx="5285314" cy="3513908"/>
          </a:xfrm>
          <a:prstGeom prst="rect">
            <a:avLst/>
          </a:prstGeom>
        </p:spPr>
      </p:pic>
    </p:spTree>
    <p:extLst>
      <p:ext uri="{BB962C8B-B14F-4D97-AF65-F5344CB8AC3E}">
        <p14:creationId xmlns:p14="http://schemas.microsoft.com/office/powerpoint/2010/main" val="234085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JIBURO</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0621" y="1423852"/>
            <a:ext cx="6292845" cy="3506014"/>
          </a:xfrm>
        </p:spPr>
      </p:pic>
      <p:sp>
        <p:nvSpPr>
          <p:cNvPr id="5" name="Rectangle 4"/>
          <p:cNvSpPr/>
          <p:nvPr/>
        </p:nvSpPr>
        <p:spPr>
          <a:xfrm>
            <a:off x="1092842" y="5791591"/>
            <a:ext cx="2638864" cy="369332"/>
          </a:xfrm>
          <a:prstGeom prst="rect">
            <a:avLst/>
          </a:prstGeom>
        </p:spPr>
        <p:txBody>
          <a:bodyPr wrap="none">
            <a:spAutoFit/>
          </a:bodyPr>
          <a:lstStyle/>
          <a:p>
            <a:r>
              <a:rPr lang="fr-FR" i="1" dirty="0"/>
              <a:t>Sur le chemin de la maison</a:t>
            </a:r>
            <a:endParaRPr lang="fr-FR" dirty="0"/>
          </a:p>
        </p:txBody>
      </p:sp>
    </p:spTree>
    <p:extLst>
      <p:ext uri="{BB962C8B-B14F-4D97-AF65-F5344CB8AC3E}">
        <p14:creationId xmlns:p14="http://schemas.microsoft.com/office/powerpoint/2010/main" val="42920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l’évolution de la relation des personnages au fil de l’histoire</a:t>
            </a:r>
          </a:p>
        </p:txBody>
      </p:sp>
      <p:sp>
        <p:nvSpPr>
          <p:cNvPr id="3" name="Espace réservé du texte 2"/>
          <p:cNvSpPr>
            <a:spLocks noGrp="1"/>
          </p:cNvSpPr>
          <p:nvPr>
            <p:ph type="body" idx="1"/>
          </p:nvPr>
        </p:nvSpPr>
        <p:spPr/>
        <p:txBody>
          <a:bodyPr/>
          <a:lstStyle/>
          <a:p>
            <a:r>
              <a:rPr lang="fr-FR" dirty="0" smtClean="0"/>
              <a:t>20</a:t>
            </a:r>
            <a:r>
              <a:rPr lang="fr-FR" baseline="30000" dirty="0" smtClean="0"/>
              <a:t>ème</a:t>
            </a:r>
            <a:r>
              <a:rPr lang="fr-FR" dirty="0" smtClean="0"/>
              <a:t> minute</a:t>
            </a:r>
            <a:endParaRPr lang="fr-FR"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20001" y="2989485"/>
            <a:ext cx="4901976" cy="2745107"/>
          </a:xfrm>
        </p:spPr>
      </p:pic>
      <p:sp>
        <p:nvSpPr>
          <p:cNvPr id="5" name="Espace réservé du texte 4"/>
          <p:cNvSpPr>
            <a:spLocks noGrp="1"/>
          </p:cNvSpPr>
          <p:nvPr>
            <p:ph type="body" sz="quarter" idx="3"/>
          </p:nvPr>
        </p:nvSpPr>
        <p:spPr/>
        <p:txBody>
          <a:bodyPr/>
          <a:lstStyle/>
          <a:p>
            <a:r>
              <a:rPr lang="fr-FR" dirty="0" smtClean="0"/>
              <a:t>79 </a:t>
            </a:r>
            <a:r>
              <a:rPr lang="fr-FR" dirty="0" err="1" smtClean="0"/>
              <a:t>ème</a:t>
            </a:r>
            <a:r>
              <a:rPr lang="fr-FR" dirty="0" smtClean="0"/>
              <a:t> minute</a:t>
            </a:r>
            <a:endParaRPr lang="fr-FR" dirty="0"/>
          </a:p>
        </p:txBody>
      </p:sp>
      <p:pic>
        <p:nvPicPr>
          <p:cNvPr id="8" name="Espace réservé du contenu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1332" y="3006726"/>
            <a:ext cx="4896170" cy="2727867"/>
          </a:xfrm>
        </p:spPr>
      </p:pic>
    </p:spTree>
    <p:extLst>
      <p:ext uri="{BB962C8B-B14F-4D97-AF65-F5344CB8AC3E}">
        <p14:creationId xmlns:p14="http://schemas.microsoft.com/office/powerpoint/2010/main" val="117185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L’affiche du film</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3201" y="1825625"/>
            <a:ext cx="3268172" cy="4351338"/>
          </a:xfrm>
        </p:spPr>
      </p:pic>
    </p:spTree>
    <p:extLst>
      <p:ext uri="{BB962C8B-B14F-4D97-AF65-F5344CB8AC3E}">
        <p14:creationId xmlns:p14="http://schemas.microsoft.com/office/powerpoint/2010/main" val="32116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L’auteure/Le </a:t>
            </a:r>
            <a:r>
              <a:rPr lang="fr-FR" dirty="0"/>
              <a:t>résumé du film</a:t>
            </a:r>
            <a:br>
              <a:rPr lang="fr-FR" dirty="0"/>
            </a:br>
            <a:endParaRPr lang="fr-FR" dirty="0"/>
          </a:p>
        </p:txBody>
      </p:sp>
      <p:sp>
        <p:nvSpPr>
          <p:cNvPr id="3" name="Espace réservé du contenu 2"/>
          <p:cNvSpPr>
            <a:spLocks noGrp="1"/>
          </p:cNvSpPr>
          <p:nvPr>
            <p:ph idx="1"/>
          </p:nvPr>
        </p:nvSpPr>
        <p:spPr>
          <a:xfrm>
            <a:off x="1120000" y="1384663"/>
            <a:ext cx="10233800" cy="4792300"/>
          </a:xfrm>
        </p:spPr>
        <p:txBody>
          <a:bodyPr>
            <a:normAutofit lnSpcReduction="10000"/>
          </a:bodyPr>
          <a:lstStyle/>
          <a:p>
            <a:r>
              <a:rPr lang="fr-FR" dirty="0"/>
              <a:t>Lee </a:t>
            </a:r>
            <a:r>
              <a:rPr lang="fr-FR" dirty="0" err="1" smtClean="0"/>
              <a:t>Jeong-hyang</a:t>
            </a:r>
            <a:r>
              <a:rPr lang="fr-FR" dirty="0" smtClean="0"/>
              <a:t>, </a:t>
            </a:r>
            <a:r>
              <a:rPr lang="fr-FR" dirty="0"/>
              <a:t>Corée, </a:t>
            </a:r>
            <a:r>
              <a:rPr lang="fr-FR" dirty="0" smtClean="0"/>
              <a:t>2002, </a:t>
            </a:r>
            <a:r>
              <a:rPr lang="fr-FR" dirty="0"/>
              <a:t>la réalisatrice de </a:t>
            </a:r>
            <a:r>
              <a:rPr lang="fr-FR" dirty="0" err="1"/>
              <a:t>Jiburo</a:t>
            </a:r>
            <a:r>
              <a:rPr lang="fr-FR" dirty="0" smtClean="0"/>
              <a:t>, est </a:t>
            </a:r>
            <a:r>
              <a:rPr lang="fr-FR" dirty="0"/>
              <a:t>née en 1964, et </a:t>
            </a:r>
            <a:r>
              <a:rPr lang="fr-FR" dirty="0" smtClean="0"/>
              <a:t>a </a:t>
            </a:r>
            <a:r>
              <a:rPr lang="fr-FR" dirty="0"/>
              <a:t>réalisé son premier film en 1998, Art Museum at the </a:t>
            </a:r>
            <a:r>
              <a:rPr lang="fr-FR" dirty="0" smtClean="0"/>
              <a:t>Zoo.</a:t>
            </a:r>
          </a:p>
          <a:p>
            <a:endParaRPr lang="fr-FR" dirty="0"/>
          </a:p>
          <a:p>
            <a:r>
              <a:rPr lang="fr-FR" dirty="0"/>
              <a:t>Le temps de retrouver du travail, une jeune mère, installée </a:t>
            </a:r>
            <a:r>
              <a:rPr lang="fr-FR" dirty="0" smtClean="0"/>
              <a:t>à </a:t>
            </a:r>
            <a:r>
              <a:rPr lang="fr-FR" b="1" dirty="0" smtClean="0"/>
              <a:t>Séou</a:t>
            </a:r>
            <a:r>
              <a:rPr lang="fr-FR" dirty="0" smtClean="0"/>
              <a:t>l </a:t>
            </a:r>
            <a:r>
              <a:rPr lang="fr-FR" dirty="0"/>
              <a:t>et élevant seule son enfant, </a:t>
            </a:r>
            <a:r>
              <a:rPr lang="fr-FR" dirty="0" err="1"/>
              <a:t>Sang-woo</a:t>
            </a:r>
            <a:r>
              <a:rPr lang="fr-FR" dirty="0"/>
              <a:t>, le confie à sa </a:t>
            </a:r>
            <a:r>
              <a:rPr lang="fr-FR" dirty="0" smtClean="0"/>
              <a:t>grand-mère</a:t>
            </a:r>
            <a:r>
              <a:rPr lang="fr-FR" dirty="0"/>
              <a:t>, qui vit dans </a:t>
            </a:r>
            <a:r>
              <a:rPr lang="fr-FR" b="1" dirty="0"/>
              <a:t>une campagne reculée</a:t>
            </a:r>
            <a:r>
              <a:rPr lang="fr-FR" dirty="0"/>
              <a:t>, coupée de tout, </a:t>
            </a:r>
            <a:r>
              <a:rPr lang="fr-FR" dirty="0" smtClean="0"/>
              <a:t>en pleine </a:t>
            </a:r>
            <a:r>
              <a:rPr lang="fr-FR" dirty="0"/>
              <a:t>montagne. </a:t>
            </a:r>
            <a:endParaRPr lang="fr-FR" dirty="0" smtClean="0"/>
          </a:p>
          <a:p>
            <a:r>
              <a:rPr lang="fr-FR" dirty="0" smtClean="0"/>
              <a:t>Très </a:t>
            </a:r>
            <a:r>
              <a:rPr lang="fr-FR" dirty="0"/>
              <a:t>mécontent de cette décision, l’enfant, </a:t>
            </a:r>
            <a:r>
              <a:rPr lang="fr-FR" dirty="0" smtClean="0"/>
              <a:t>qui ne </a:t>
            </a:r>
            <a:r>
              <a:rPr lang="fr-FR" dirty="0"/>
              <a:t>connaît pas sa grand-mère, une vieille femme voûtée, </a:t>
            </a:r>
            <a:r>
              <a:rPr lang="fr-FR" dirty="0" smtClean="0"/>
              <a:t>muette, qui </a:t>
            </a:r>
            <a:r>
              <a:rPr lang="fr-FR" dirty="0"/>
              <a:t>s’exprime par gestes, témoigne en toutes circonstances </a:t>
            </a:r>
            <a:r>
              <a:rPr lang="fr-FR" dirty="0" smtClean="0"/>
              <a:t>de</a:t>
            </a:r>
            <a:r>
              <a:rPr lang="fr-FR" dirty="0"/>
              <a:t> </a:t>
            </a:r>
            <a:r>
              <a:rPr lang="fr-FR" dirty="0" smtClean="0"/>
              <a:t>sa </a:t>
            </a:r>
            <a:r>
              <a:rPr lang="fr-FR" dirty="0"/>
              <a:t>mauvaise humeur, alors que la grand-mère refuse toute </a:t>
            </a:r>
            <a:r>
              <a:rPr lang="fr-FR" dirty="0" smtClean="0"/>
              <a:t>relation </a:t>
            </a:r>
            <a:r>
              <a:rPr lang="fr-FR" dirty="0"/>
              <a:t>d’autorité face à son incorrection récurrente, et se </a:t>
            </a:r>
            <a:r>
              <a:rPr lang="fr-FR" dirty="0" smtClean="0"/>
              <a:t>montre patiente </a:t>
            </a:r>
            <a:r>
              <a:rPr lang="fr-FR" dirty="0"/>
              <a:t>et compréhensive.</a:t>
            </a:r>
          </a:p>
        </p:txBody>
      </p:sp>
    </p:spTree>
    <p:extLst>
      <p:ext uri="{BB962C8B-B14F-4D97-AF65-F5344CB8AC3E}">
        <p14:creationId xmlns:p14="http://schemas.microsoft.com/office/powerpoint/2010/main" val="219641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949" y="260622"/>
            <a:ext cx="11482251" cy="1325563"/>
          </a:xfrm>
        </p:spPr>
        <p:txBody>
          <a:bodyPr>
            <a:normAutofit/>
          </a:bodyPr>
          <a:lstStyle/>
          <a:p>
            <a:r>
              <a:rPr lang="fr-FR" sz="4800" dirty="0" smtClean="0"/>
              <a:t>«Œil pour œil », la vengeance, la réprimande</a:t>
            </a:r>
            <a:endParaRPr lang="fr-FR" sz="4800" dirty="0"/>
          </a:p>
        </p:txBody>
      </p:sp>
      <p:pic>
        <p:nvPicPr>
          <p:cNvPr id="4" name="Espace réservé du contenu 3"/>
          <p:cNvPicPr>
            <a:picLocks noGrp="1" noChangeAspect="1"/>
          </p:cNvPicPr>
          <p:nvPr>
            <p:ph idx="1"/>
          </p:nvPr>
        </p:nvPicPr>
        <p:blipFill>
          <a:blip r:embed="rId2"/>
          <a:stretch>
            <a:fillRect/>
          </a:stretch>
        </p:blipFill>
        <p:spPr>
          <a:xfrm>
            <a:off x="934596" y="1877877"/>
            <a:ext cx="3577564" cy="4351338"/>
          </a:xfrm>
          <a:prstGeom prst="rect">
            <a:avLst/>
          </a:prstGeom>
        </p:spPr>
      </p:pic>
      <p:pic>
        <p:nvPicPr>
          <p:cNvPr id="5" name="Image 4"/>
          <p:cNvPicPr>
            <a:picLocks noChangeAspect="1"/>
          </p:cNvPicPr>
          <p:nvPr/>
        </p:nvPicPr>
        <p:blipFill>
          <a:blip r:embed="rId3"/>
          <a:stretch>
            <a:fillRect/>
          </a:stretch>
        </p:blipFill>
        <p:spPr>
          <a:xfrm>
            <a:off x="4962525" y="1877878"/>
            <a:ext cx="3644816" cy="2251210"/>
          </a:xfrm>
          <a:prstGeom prst="rect">
            <a:avLst/>
          </a:prstGeom>
        </p:spPr>
      </p:pic>
    </p:spTree>
    <p:extLst>
      <p:ext uri="{BB962C8B-B14F-4D97-AF65-F5344CB8AC3E}">
        <p14:creationId xmlns:p14="http://schemas.microsoft.com/office/powerpoint/2010/main" val="147628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tolérance, faire de soi un être humain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383" y="1690688"/>
            <a:ext cx="4426131" cy="2495885"/>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81" y="1690688"/>
            <a:ext cx="4434315" cy="249588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543" y="4349931"/>
            <a:ext cx="4158647" cy="2316961"/>
          </a:xfrm>
          <a:prstGeom prst="rect">
            <a:avLst/>
          </a:prstGeom>
        </p:spPr>
      </p:pic>
    </p:spTree>
    <p:extLst>
      <p:ext uri="{BB962C8B-B14F-4D97-AF65-F5344CB8AC3E}">
        <p14:creationId xmlns:p14="http://schemas.microsoft.com/office/powerpoint/2010/main" val="344729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cartes de superhéros</a:t>
            </a:r>
            <a:endParaRPr lang="fr-FR" dirty="0"/>
          </a:p>
        </p:txBody>
      </p:sp>
      <p:sp>
        <p:nvSpPr>
          <p:cNvPr id="3" name="Rectangle 2"/>
          <p:cNvSpPr/>
          <p:nvPr/>
        </p:nvSpPr>
        <p:spPr>
          <a:xfrm>
            <a:off x="5373188" y="1690688"/>
            <a:ext cx="6096000" cy="4524315"/>
          </a:xfrm>
          <a:prstGeom prst="rect">
            <a:avLst/>
          </a:prstGeom>
        </p:spPr>
        <p:txBody>
          <a:bodyPr>
            <a:spAutoFit/>
          </a:bodyPr>
          <a:lstStyle/>
          <a:p>
            <a:r>
              <a:rPr lang="fr-FR" sz="2400" dirty="0"/>
              <a:t>L’enfant de </a:t>
            </a:r>
            <a:r>
              <a:rPr lang="fr-FR" sz="2400" i="1" dirty="0" err="1"/>
              <a:t>Jiburo</a:t>
            </a:r>
            <a:r>
              <a:rPr lang="fr-FR" sz="2400" dirty="0"/>
              <a:t>, en vacances chez sa grand- mère, joue avec ses cartes de superhéros et ne supporte pas qu’on y touche – voir sa réaction quand la vieille femme les piétine sans le faire exprès. </a:t>
            </a:r>
            <a:endParaRPr lang="fr-FR" sz="2400" dirty="0" smtClean="0"/>
          </a:p>
          <a:p>
            <a:r>
              <a:rPr lang="fr-FR" sz="2400" dirty="0" smtClean="0"/>
              <a:t>À </a:t>
            </a:r>
            <a:r>
              <a:rPr lang="fr-FR" sz="2400" dirty="0"/>
              <a:t>la fin, il y renonce, les offre à la grand-mère, après avoir écrit et dessiné au dos, transformant leur usage et retournant leur valeur. </a:t>
            </a:r>
            <a:endParaRPr lang="fr-FR" sz="2400" dirty="0" smtClean="0"/>
          </a:p>
          <a:p>
            <a:r>
              <a:rPr lang="fr-FR" sz="2400" dirty="0" smtClean="0"/>
              <a:t>. </a:t>
            </a:r>
            <a:r>
              <a:rPr lang="fr-FR" sz="2400" dirty="0"/>
              <a:t>La relation à l’objet </a:t>
            </a:r>
            <a:r>
              <a:rPr lang="fr-FR" sz="2400" dirty="0" smtClean="0"/>
              <a:t>(des </a:t>
            </a:r>
            <a:r>
              <a:rPr lang="fr-FR" sz="2400" dirty="0"/>
              <a:t>cartes) devient l’espace où se lit l’importance du sentiment </a:t>
            </a:r>
            <a:r>
              <a:rPr lang="fr-FR" sz="2400" dirty="0" smtClean="0"/>
              <a:t>d’autrui, </a:t>
            </a:r>
            <a:r>
              <a:rPr lang="fr-FR" sz="2400" dirty="0"/>
              <a:t>révélé tardivement dans </a:t>
            </a:r>
            <a:r>
              <a:rPr lang="fr-FR" sz="2400" i="1" dirty="0" err="1"/>
              <a:t>Jiburo</a:t>
            </a:r>
            <a:r>
              <a:rPr lang="fr-FR" sz="2400" dirty="0"/>
              <a: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57" y="2416020"/>
            <a:ext cx="4312658" cy="2365593"/>
          </a:xfrm>
          <a:prstGeom prst="rect">
            <a:avLst/>
          </a:prstGeom>
        </p:spPr>
      </p:pic>
    </p:spTree>
    <p:extLst>
      <p:ext uri="{BB962C8B-B14F-4D97-AF65-F5344CB8AC3E}">
        <p14:creationId xmlns:p14="http://schemas.microsoft.com/office/powerpoint/2010/main" val="98764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22514"/>
            <a:ext cx="10515600" cy="783772"/>
          </a:xfrm>
        </p:spPr>
        <p:txBody>
          <a:bodyPr>
            <a:normAutofit fontScale="90000"/>
          </a:bodyPr>
          <a:lstStyle/>
          <a:p>
            <a:r>
              <a:rPr lang="fr-FR" b="1" dirty="0"/>
              <a:t>Le monde du jeu</a:t>
            </a:r>
            <a:br>
              <a:rPr lang="fr-FR" b="1" dirty="0"/>
            </a:b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6" y="945970"/>
            <a:ext cx="2953974" cy="1628906"/>
          </a:xfrm>
          <a:prstGeom prst="rect">
            <a:avLst/>
          </a:prstGeom>
        </p:spPr>
      </p:pic>
      <p:pic>
        <p:nvPicPr>
          <p:cNvPr id="5" name="Image 4"/>
          <p:cNvPicPr>
            <a:picLocks noChangeAspect="1"/>
          </p:cNvPicPr>
          <p:nvPr/>
        </p:nvPicPr>
        <p:blipFill>
          <a:blip r:embed="rId3"/>
          <a:stretch>
            <a:fillRect/>
          </a:stretch>
        </p:blipFill>
        <p:spPr>
          <a:xfrm>
            <a:off x="8480244" y="861877"/>
            <a:ext cx="2990850" cy="5238750"/>
          </a:xfrm>
          <a:prstGeom prst="rect">
            <a:avLst/>
          </a:prstGeom>
        </p:spPr>
      </p:pic>
      <p:sp>
        <p:nvSpPr>
          <p:cNvPr id="6" name="ZoneTexte 5"/>
          <p:cNvSpPr txBox="1"/>
          <p:nvPr/>
        </p:nvSpPr>
        <p:spPr>
          <a:xfrm>
            <a:off x="838199" y="2731631"/>
            <a:ext cx="6844121" cy="4308872"/>
          </a:xfrm>
          <a:prstGeom prst="rect">
            <a:avLst/>
          </a:prstGeom>
          <a:noFill/>
        </p:spPr>
        <p:txBody>
          <a:bodyPr wrap="square" rtlCol="0">
            <a:spAutoFit/>
          </a:bodyPr>
          <a:lstStyle/>
          <a:p>
            <a:r>
              <a:rPr lang="fr-FR" sz="2000" b="1" dirty="0" smtClean="0"/>
              <a:t>L’univers imaginaire de l’enfant</a:t>
            </a:r>
          </a:p>
          <a:p>
            <a:r>
              <a:rPr lang="fr-FR" dirty="0" smtClean="0"/>
              <a:t>-La voiture miniature-la console de jeu-le miroir-les patins à roulettes</a:t>
            </a:r>
          </a:p>
          <a:p>
            <a:r>
              <a:rPr lang="fr-FR" dirty="0" smtClean="0"/>
              <a:t>-le robot-les cartes de superhéros-la vache (enragée)</a:t>
            </a:r>
          </a:p>
          <a:p>
            <a:endParaRPr lang="fr-FR" dirty="0" smtClean="0"/>
          </a:p>
          <a:p>
            <a:r>
              <a:rPr lang="fr-FR" sz="2000" b="1" dirty="0" smtClean="0"/>
              <a:t>La transformation de l’enfant</a:t>
            </a:r>
          </a:p>
          <a:p>
            <a:r>
              <a:rPr lang="fr-FR" dirty="0"/>
              <a:t>-le lapin en peluche de la fillette (l’échange)</a:t>
            </a:r>
          </a:p>
          <a:p>
            <a:endParaRPr lang="fr-FR" b="1" dirty="0" smtClean="0"/>
          </a:p>
          <a:p>
            <a:r>
              <a:rPr lang="fr-FR" dirty="0" smtClean="0"/>
              <a:t>-le </a:t>
            </a:r>
            <a:r>
              <a:rPr lang="fr-FR" dirty="0"/>
              <a:t>recto (les figures des héros) </a:t>
            </a:r>
            <a:r>
              <a:rPr lang="fr-FR" dirty="0" smtClean="0"/>
              <a:t>devenu </a:t>
            </a:r>
            <a:r>
              <a:rPr lang="fr-FR" dirty="0"/>
              <a:t>moins important que le verso (les messages et les dessins) résume tout le renversement opéré, ainsi que la transformation de l’enfant qui renonce à son univers imaginaire personnel, non partageable, pour s’ouvrir à la réalité sensible, faire l’apprentissage du lien affectif, découvrir sa valeur et son importance. </a:t>
            </a:r>
            <a:endParaRPr lang="fr-FR" dirty="0" smtClean="0"/>
          </a:p>
          <a:p>
            <a:endParaRPr lang="fr-FR" dirty="0"/>
          </a:p>
          <a:p>
            <a:r>
              <a:rPr lang="fr-FR" dirty="0" smtClean="0"/>
              <a:t>Pourrat-on dire </a:t>
            </a:r>
            <a:r>
              <a:rPr lang="fr-FR" dirty="0"/>
              <a:t>que sa grand-mère est devenue son </a:t>
            </a:r>
            <a:r>
              <a:rPr lang="fr-FR" dirty="0" smtClean="0"/>
              <a:t>superhéros?</a:t>
            </a:r>
            <a:endParaRPr lang="fr-FR" dirty="0"/>
          </a:p>
          <a:p>
            <a:endParaRPr lang="fr-FR" dirty="0"/>
          </a:p>
        </p:txBody>
      </p:sp>
    </p:spTree>
    <p:extLst>
      <p:ext uri="{BB962C8B-B14F-4D97-AF65-F5344CB8AC3E}">
        <p14:creationId xmlns:p14="http://schemas.microsoft.com/office/powerpoint/2010/main" val="2819083432"/>
      </p:ext>
    </p:extLst>
  </p:cSld>
  <p:clrMapOvr>
    <a:masterClrMapping/>
  </p:clrMapOvr>
</p:sld>
</file>

<file path=ppt/theme/theme1.xml><?xml version="1.0" encoding="utf-8"?>
<a:theme xmlns:a="http://schemas.openxmlformats.org/drawingml/2006/main" name="Profondeur">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TM04033923[[fn=Profondeur]]</Template>
  <TotalTime>554</TotalTime>
  <Words>1015</Words>
  <Application>Microsoft Office PowerPoint</Application>
  <PresentationFormat>Grand écran</PresentationFormat>
  <Paragraphs>62</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Corbel</vt:lpstr>
      <vt:lpstr>Profondeur</vt:lpstr>
      <vt:lpstr>Ecole et cinéma 2022</vt:lpstr>
      <vt:lpstr>JIBURO</vt:lpstr>
      <vt:lpstr>l’évolution de la relation des personnages au fil de l’histoire</vt:lpstr>
      <vt:lpstr>L’affiche du film</vt:lpstr>
      <vt:lpstr>L’auteure/Le résumé du film </vt:lpstr>
      <vt:lpstr>«Œil pour œil », la vengeance, la réprimande</vt:lpstr>
      <vt:lpstr>La tolérance, faire de soi un être humain</vt:lpstr>
      <vt:lpstr>Les cartes de superhéros</vt:lpstr>
      <vt:lpstr>Le monde du jeu </vt:lpstr>
      <vt:lpstr>Animaux </vt:lpstr>
      <vt:lpstr>Lieux et trajets </vt:lpstr>
      <vt:lpstr>Argent </vt:lpstr>
      <vt:lpstr>Le langage des gestes </vt:lpstr>
      <vt:lpstr>Politesse, violence, éducation, autorité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Ecole et cinéma 2022</dc:title>
  <dc:creator>ARCHEN MARIE FRANCE</dc:creator>
  <cp:lastModifiedBy>ARCHEN MARIE FRANCE</cp:lastModifiedBy>
  <cp:revision>17</cp:revision>
  <dcterms:created xsi:type="dcterms:W3CDTF">2021-11-09T07:53:58Z</dcterms:created>
  <dcterms:modified xsi:type="dcterms:W3CDTF">2022-03-25T10:45:47Z</dcterms:modified>
</cp:coreProperties>
</file>