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12" r:id="rId47"/>
    <p:sldId id="306" r:id="rId48"/>
    <p:sldId id="308" r:id="rId49"/>
    <p:sldId id="307" r:id="rId50"/>
    <p:sldId id="309" r:id="rId51"/>
    <p:sldId id="310" r:id="rId52"/>
    <p:sldId id="302" r:id="rId53"/>
    <p:sldId id="311" r:id="rId54"/>
    <p:sldId id="313" r:id="rId55"/>
    <p:sldId id="303" r:id="rId56"/>
    <p:sldId id="304" r:id="rId57"/>
    <p:sldId id="314" r:id="rId58"/>
    <p:sldId id="305" r:id="rId59"/>
    <p:sldId id="257" r:id="rId60"/>
    <p:sldId id="258" r:id="rId61"/>
    <p:sldId id="315" r:id="rId62"/>
    <p:sldId id="316" r:id="rId63"/>
    <p:sldId id="318" r:id="rId64"/>
    <p:sldId id="320" r:id="rId65"/>
    <p:sldId id="317" r:id="rId66"/>
    <p:sldId id="321" r:id="rId67"/>
    <p:sldId id="319" r:id="rId68"/>
    <p:sldId id="322" r:id="rId69"/>
    <p:sldId id="323" r:id="rId70"/>
    <p:sldId id="32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2" autoAdjust="0"/>
    <p:restoredTop sz="94660"/>
  </p:normalViewPr>
  <p:slideViewPr>
    <p:cSldViewPr>
      <p:cViewPr varScale="1">
        <p:scale>
          <a:sx n="86" d="100"/>
          <a:sy n="86" d="100"/>
        </p:scale>
        <p:origin x="3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83510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62945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634138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088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10597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7014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89796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117278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00513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655394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fr-FR" smtClean="0"/>
              <a:t>Modifiez le style du titre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5217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21310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8357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24357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88248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89955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55543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52124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smtClean="0"/>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FR" smtClean="0"/>
              <a:pPr/>
              <a:t>13/09/2023</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99765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3302334-7E8B-4320-A1E2-4B05AC15A670}" type="datetimeFigureOut">
              <a:rPr lang="fr-FR" smtClean="0"/>
              <a:pPr/>
              <a:t>13/09/2023</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08582E2-60D7-40E7-AECB-CED9E7320F8D}" type="slidenum">
              <a:rPr lang="fr-FR" smtClean="0"/>
              <a:pPr/>
              <a:t>‹N°›</a:t>
            </a:fld>
            <a:endParaRPr lang="fr-FR"/>
          </a:p>
        </p:txBody>
      </p:sp>
    </p:spTree>
    <p:extLst>
      <p:ext uri="{BB962C8B-B14F-4D97-AF65-F5344CB8AC3E}">
        <p14:creationId xmlns:p14="http://schemas.microsoft.com/office/powerpoint/2010/main" val="13689901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6wc_qHR7teE" TargetMode="External"/><Relationship Id="rId2" Type="http://schemas.openxmlformats.org/officeDocument/2006/relationships/slideLayout" Target="../slideLayouts/slideLayout18.xml"/><Relationship Id="rId1" Type="http://schemas.openxmlformats.org/officeDocument/2006/relationships/video" Target="https://www.youtube.com/embed/6wc_qHR7teE"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_BqJfelAkM" TargetMode="External"/><Relationship Id="rId2" Type="http://schemas.openxmlformats.org/officeDocument/2006/relationships/slideLayout" Target="../slideLayouts/slideLayout6.xml"/><Relationship Id="rId1" Type="http://schemas.openxmlformats.org/officeDocument/2006/relationships/video" Target="https://www.youtube.com/embed/-_BqJfelAkM" TargetMode="Externa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alejandroduran.com/"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nuagesdemots.fr/" TargetMode="External"/><Relationship Id="rId2" Type="http://schemas.openxmlformats.org/officeDocument/2006/relationships/image" Target="../media/image51.jpeg"/><Relationship Id="rId1" Type="http://schemas.openxmlformats.org/officeDocument/2006/relationships/slideLayout" Target="../slideLayouts/slideLayout19.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6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entrepompidou.fr/fr/recherche?terms=Plastique" TargetMode="External"/><Relationship Id="rId2" Type="http://schemas.openxmlformats.org/officeDocument/2006/relationships/hyperlink" Target="http://mediation.centrepompidou.fr/monoeil/monoeilexplore-fiche06.pdf" TargetMode="External"/><Relationship Id="rId1" Type="http://schemas.openxmlformats.org/officeDocument/2006/relationships/slideLayout" Target="../slideLayouts/slideLayout6.xml"/><Relationship Id="rId4" Type="http://schemas.openxmlformats.org/officeDocument/2006/relationships/hyperlink" Target="https://perezartsplastiques.com/2015/09/19/le-plastique-dans-lart-contempora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 name="Picture 51" descr="C:\Users\Tom\AppData\Local\Microsoft\Windows\Temporary Internet Files\Content.IE5\KVSBUKP6\MPj0437237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re 1"/>
          <p:cNvSpPr>
            <a:spLocks noGrp="1"/>
          </p:cNvSpPr>
          <p:nvPr>
            <p:ph type="ctrTitle"/>
          </p:nvPr>
        </p:nvSpPr>
        <p:spPr>
          <a:xfrm>
            <a:off x="2795473" y="404664"/>
            <a:ext cx="6154713" cy="923281"/>
          </a:xfrm>
        </p:spPr>
        <p:txBody>
          <a:bodyPr/>
          <a:lstStyle/>
          <a:p>
            <a:r>
              <a:rPr lang="fr-FR" dirty="0"/>
              <a:t>Matières plastiques</a:t>
            </a:r>
          </a:p>
        </p:txBody>
      </p:sp>
      <p:sp>
        <p:nvSpPr>
          <p:cNvPr id="3" name="Sous-titre 2"/>
          <p:cNvSpPr>
            <a:spLocks noGrp="1"/>
          </p:cNvSpPr>
          <p:nvPr>
            <p:ph type="subTitle" idx="1"/>
          </p:nvPr>
        </p:nvSpPr>
        <p:spPr>
          <a:xfrm>
            <a:off x="4716016" y="4941168"/>
            <a:ext cx="4234170" cy="1697442"/>
          </a:xfrm>
        </p:spPr>
        <p:txBody>
          <a:bodyPr>
            <a:normAutofit lnSpcReduction="10000"/>
          </a:bodyPr>
          <a:lstStyle/>
          <a:p>
            <a:r>
              <a:rPr lang="fr-FR" dirty="0">
                <a:solidFill>
                  <a:srgbClr val="FFC000"/>
                </a:solidFill>
              </a:rPr>
              <a:t>Arts </a:t>
            </a:r>
            <a:r>
              <a:rPr lang="fr-FR" dirty="0" smtClean="0">
                <a:solidFill>
                  <a:srgbClr val="FFC000"/>
                </a:solidFill>
              </a:rPr>
              <a:t>plastiques  </a:t>
            </a:r>
            <a:r>
              <a:rPr lang="fr-FR" dirty="0" err="1" smtClean="0">
                <a:solidFill>
                  <a:srgbClr val="FFC000"/>
                </a:solidFill>
              </a:rPr>
              <a:t>mf</a:t>
            </a:r>
            <a:r>
              <a:rPr lang="fr-FR" dirty="0" smtClean="0">
                <a:solidFill>
                  <a:srgbClr val="FFC000"/>
                </a:solidFill>
              </a:rPr>
              <a:t> </a:t>
            </a:r>
            <a:r>
              <a:rPr lang="fr-FR" dirty="0" err="1" smtClean="0">
                <a:solidFill>
                  <a:srgbClr val="FFC000"/>
                </a:solidFill>
              </a:rPr>
              <a:t>archen</a:t>
            </a:r>
            <a:endParaRPr lang="fr-FR" dirty="0">
              <a:solidFill>
                <a:srgbClr val="FFC000"/>
              </a:solidFill>
            </a:endParaRPr>
          </a:p>
          <a:p>
            <a:r>
              <a:rPr lang="fr-FR" dirty="0">
                <a:solidFill>
                  <a:srgbClr val="FFC000"/>
                </a:solidFill>
              </a:rPr>
              <a:t>Prolongement </a:t>
            </a:r>
            <a:r>
              <a:rPr lang="fr-FR" dirty="0" err="1">
                <a:solidFill>
                  <a:srgbClr val="FFC000"/>
                </a:solidFill>
              </a:rPr>
              <a:t>EDD</a:t>
            </a:r>
            <a:r>
              <a:rPr lang="fr-FR" dirty="0">
                <a:solidFill>
                  <a:srgbClr val="FFC000"/>
                </a:solidFill>
              </a:rPr>
              <a:t> année </a:t>
            </a:r>
            <a:r>
              <a:rPr lang="fr-FR" dirty="0" smtClean="0">
                <a:solidFill>
                  <a:srgbClr val="FFC000"/>
                </a:solidFill>
              </a:rPr>
              <a:t>2023</a:t>
            </a:r>
            <a:endParaRPr lang="fr-FR" dirty="0">
              <a:solidFill>
                <a:srgbClr val="FFC000"/>
              </a:solidFill>
            </a:endParaRPr>
          </a:p>
          <a:p>
            <a:endParaRPr lang="fr-FR" dirty="0">
              <a:solidFill>
                <a:srgbClr val="FFC000"/>
              </a:solidFill>
            </a:endParaRPr>
          </a:p>
          <a:p>
            <a:r>
              <a:rPr lang="fr-FR" dirty="0">
                <a:solidFill>
                  <a:srgbClr val="FFC000"/>
                </a:solidFill>
              </a:rPr>
              <a:t>Arts et culture 31</a:t>
            </a: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t>césar</a:t>
            </a:r>
            <a:endParaRPr lang="fr-FR" b="1" dirty="0"/>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1720" y="2843015"/>
            <a:ext cx="2489214" cy="3305569"/>
          </a:xfrm>
          <a:prstGeom prst="rect">
            <a:avLst/>
          </a:prstGeom>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1086" y="1556987"/>
            <a:ext cx="3407569" cy="4572000"/>
          </a:xfrm>
          <a:prstGeom prst="rect">
            <a:avLst/>
          </a:prstGeom>
        </p:spPr>
      </p:pic>
    </p:spTree>
    <p:extLst>
      <p:ext uri="{BB962C8B-B14F-4D97-AF65-F5344CB8AC3E}">
        <p14:creationId xmlns:p14="http://schemas.microsoft.com/office/powerpoint/2010/main" val="3938576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4650" y="1412776"/>
            <a:ext cx="2383174" cy="2265303"/>
          </a:xfrm>
        </p:spPr>
        <p:txBody>
          <a:bodyPr>
            <a:normAutofit fontScale="90000"/>
          </a:bodyPr>
          <a:lstStyle/>
          <a:p>
            <a:pPr algn="l"/>
            <a:r>
              <a:rPr lang="fr-FR" sz="3000" b="1" dirty="0"/>
              <a:t>Arman</a:t>
            </a:r>
            <a:r>
              <a:rPr lang="fr-FR" dirty="0" smtClean="0"/>
              <a:t/>
            </a:r>
            <a:br>
              <a:rPr lang="fr-FR" dirty="0" smtClean="0"/>
            </a:br>
            <a:r>
              <a:rPr lang="fr-FR" dirty="0" smtClean="0"/>
              <a:t>1982</a:t>
            </a:r>
            <a:br>
              <a:rPr lang="fr-FR" dirty="0" smtClean="0"/>
            </a:br>
            <a:r>
              <a:rPr lang="fr-FR" dirty="0" smtClean="0"/>
              <a:t>long</a:t>
            </a:r>
            <a:br>
              <a:rPr lang="fr-FR" dirty="0" smtClean="0"/>
            </a:br>
            <a:r>
              <a:rPr lang="fr-FR" dirty="0" err="1" smtClean="0"/>
              <a:t>term</a:t>
            </a:r>
            <a:r>
              <a:rPr lang="fr-FR" dirty="0" smtClean="0"/>
              <a:t/>
            </a:r>
            <a:br>
              <a:rPr lang="fr-FR" dirty="0" smtClean="0"/>
            </a:br>
            <a:r>
              <a:rPr lang="fr-FR" dirty="0" smtClean="0"/>
              <a:t>parking</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3888" y="1556792"/>
            <a:ext cx="4617122" cy="5112568"/>
          </a:xfrm>
          <a:prstGeom prst="rect">
            <a:avLst/>
          </a:prstGeom>
        </p:spPr>
      </p:pic>
    </p:spTree>
    <p:extLst>
      <p:ext uri="{BB962C8B-B14F-4D97-AF65-F5344CB8AC3E}">
        <p14:creationId xmlns:p14="http://schemas.microsoft.com/office/powerpoint/2010/main" val="311399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4237" y="1700808"/>
            <a:ext cx="7359763" cy="4896544"/>
          </a:xfrm>
          <a:prstGeom prst="rect">
            <a:avLst/>
          </a:prstGeom>
        </p:spPr>
      </p:pic>
      <p:sp>
        <p:nvSpPr>
          <p:cNvPr id="3" name="ZoneTexte 2"/>
          <p:cNvSpPr txBox="1"/>
          <p:nvPr/>
        </p:nvSpPr>
        <p:spPr>
          <a:xfrm>
            <a:off x="-1" y="3035674"/>
            <a:ext cx="1784237" cy="1546577"/>
          </a:xfrm>
          <a:prstGeom prst="rect">
            <a:avLst/>
          </a:prstGeom>
          <a:noFill/>
        </p:spPr>
        <p:txBody>
          <a:bodyPr wrap="square" rtlCol="0">
            <a:spAutoFit/>
          </a:bodyPr>
          <a:lstStyle/>
          <a:p>
            <a:r>
              <a:rPr lang="fr-FR" sz="2700" b="1" dirty="0"/>
              <a:t>ARMAN</a:t>
            </a:r>
          </a:p>
          <a:p>
            <a:r>
              <a:rPr lang="fr-FR" sz="1350" dirty="0"/>
              <a:t>LE PLEIN 1960</a:t>
            </a:r>
          </a:p>
          <a:p>
            <a:r>
              <a:rPr lang="fr-FR" sz="1350" dirty="0"/>
              <a:t>Galerie Iris </a:t>
            </a:r>
            <a:r>
              <a:rPr lang="fr-FR" sz="1350" dirty="0" err="1"/>
              <a:t>Clert</a:t>
            </a:r>
            <a:endParaRPr lang="fr-FR" sz="1350" dirty="0"/>
          </a:p>
          <a:p>
            <a:r>
              <a:rPr lang="fr-FR" sz="1350" dirty="0"/>
              <a:t>Exposition de plusieurs tonnes de déchets</a:t>
            </a:r>
          </a:p>
        </p:txBody>
      </p:sp>
    </p:spTree>
    <p:extLst>
      <p:ext uri="{BB962C8B-B14F-4D97-AF65-F5344CB8AC3E}">
        <p14:creationId xmlns:p14="http://schemas.microsoft.com/office/powerpoint/2010/main" val="350828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321138"/>
            <a:ext cx="3528392" cy="1197133"/>
          </a:xfrm>
        </p:spPr>
        <p:txBody>
          <a:bodyPr/>
          <a:lstStyle/>
          <a:p>
            <a:pPr algn="l"/>
            <a:r>
              <a:rPr lang="fr-FR" b="1" dirty="0" smtClean="0"/>
              <a:t>Nam </a:t>
            </a:r>
            <a:r>
              <a:rPr lang="fr-FR" b="1" dirty="0" err="1" smtClean="0"/>
              <a:t>june</a:t>
            </a:r>
            <a:r>
              <a:rPr lang="fr-FR" b="1" dirty="0" smtClean="0"/>
              <a:t> </a:t>
            </a:r>
            <a:r>
              <a:rPr lang="fr-FR" b="1" dirty="0" err="1" smtClean="0"/>
              <a:t>paik</a:t>
            </a:r>
            <a:endParaRPr lang="fr-FR" b="1" dirty="0"/>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3928" y="1946642"/>
            <a:ext cx="3009387" cy="4514081"/>
          </a:xfrm>
          <a:prstGeom prst="rect">
            <a:avLst/>
          </a:prstGeom>
        </p:spPr>
      </p:pic>
    </p:spTree>
    <p:extLst>
      <p:ext uri="{BB962C8B-B14F-4D97-AF65-F5344CB8AC3E}">
        <p14:creationId xmlns:p14="http://schemas.microsoft.com/office/powerpoint/2010/main" val="4030173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820" y="1835488"/>
            <a:ext cx="3803164" cy="1809536"/>
          </a:xfrm>
        </p:spPr>
        <p:txBody>
          <a:bodyPr>
            <a:normAutofit fontScale="90000"/>
          </a:bodyPr>
          <a:lstStyle/>
          <a:p>
            <a:pPr algn="l"/>
            <a:r>
              <a:rPr lang="fr-FR" b="1" dirty="0" smtClean="0"/>
              <a:t>Pascale martine </a:t>
            </a:r>
            <a:r>
              <a:rPr lang="fr-FR" b="1" dirty="0" err="1" smtClean="0"/>
              <a:t>tayou</a:t>
            </a:r>
            <a:r>
              <a:rPr lang="fr-FR" b="1" dirty="0" smtClean="0"/>
              <a:t/>
            </a:r>
            <a:br>
              <a:rPr lang="fr-FR" b="1" dirty="0" smtClean="0"/>
            </a:br>
            <a:r>
              <a:rPr lang="fr-FR" sz="1500" dirty="0"/>
              <a:t>est né en 1967 à Yaoundé (Cameroun</a:t>
            </a:r>
            <a:r>
              <a:rPr lang="fr-FR" sz="1500" dirty="0" smtClean="0"/>
              <a:t>).</a:t>
            </a:r>
            <a:br>
              <a:rPr lang="fr-FR" sz="1500" dirty="0" smtClean="0"/>
            </a:br>
            <a:r>
              <a:rPr lang="fr-FR" sz="1500" dirty="0" smtClean="0"/>
              <a:t> </a:t>
            </a:r>
            <a:r>
              <a:rPr lang="fr-FR" sz="1500" dirty="0"/>
              <a:t>Il vit et travaille à Gand (Belgique).</a:t>
            </a:r>
            <a:endParaRPr lang="fr-FR" sz="1500" b="1"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1700808"/>
            <a:ext cx="3474774" cy="4774913"/>
          </a:xfrm>
          <a:prstGeom prst="rect">
            <a:avLst/>
          </a:prstGeom>
        </p:spPr>
      </p:pic>
    </p:spTree>
    <p:extLst>
      <p:ext uri="{BB962C8B-B14F-4D97-AF65-F5344CB8AC3E}">
        <p14:creationId xmlns:p14="http://schemas.microsoft.com/office/powerpoint/2010/main" val="1617851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Tinguely</a:t>
            </a:r>
            <a:endParaRPr lang="fr-FR" b="1" dirty="0"/>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5411" y="1412776"/>
            <a:ext cx="1830844" cy="4762310"/>
          </a:xfrm>
          <a:prstGeom prst="rect">
            <a:avLst/>
          </a:prstGeom>
        </p:spPr>
      </p:pic>
    </p:spTree>
    <p:extLst>
      <p:ext uri="{BB962C8B-B14F-4D97-AF65-F5344CB8AC3E}">
        <p14:creationId xmlns:p14="http://schemas.microsoft.com/office/powerpoint/2010/main" val="230361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989" y="1563806"/>
            <a:ext cx="7773338" cy="1197133"/>
          </a:xfrm>
        </p:spPr>
        <p:txBody>
          <a:bodyPr>
            <a:noAutofit/>
          </a:bodyPr>
          <a:lstStyle/>
          <a:p>
            <a:r>
              <a:rPr lang="fr-FR" b="1" dirty="0"/>
              <a:t>Tony </a:t>
            </a:r>
            <a:r>
              <a:rPr lang="fr-FR" b="1" dirty="0" err="1"/>
              <a:t>Cragg</a:t>
            </a:r>
            <a:r>
              <a:rPr lang="fr-FR" b="1" dirty="0"/>
              <a:t> </a:t>
            </a:r>
            <a:r>
              <a:rPr lang="fr-FR" sz="1500" dirty="0"/>
              <a:t>privilégie le plastique parmi les rebuts de la société de consommation. Pour l'artiste, le plastique peut être vu de diverses manières : comme un déchet, comme une matière intéressante dans le contexte de l’art, comme une matière à la surprenante vitalité ou enfin comme une allégorie.</a:t>
            </a:r>
            <a:br>
              <a:rPr lang="fr-FR" sz="1500" dirty="0"/>
            </a:br>
            <a:r>
              <a:rPr lang="fr-FR" sz="1500" dirty="0"/>
              <a:t/>
            </a:r>
            <a:br>
              <a:rPr lang="fr-FR" sz="1500" dirty="0"/>
            </a:br>
            <a:r>
              <a:rPr lang="fr-FR" sz="1500" dirty="0"/>
              <a:t>En 1978, Tony </a:t>
            </a:r>
            <a:r>
              <a:rPr lang="fr-FR" sz="1500" dirty="0" err="1"/>
              <a:t>Cragg</a:t>
            </a:r>
            <a:r>
              <a:rPr lang="fr-FR" sz="1500" dirty="0"/>
              <a:t> montre pour la première fois à Paris, dans l’exposition JA-NA-PA, une pièce constituée de morceaux de plastique peints arrangés au sol. </a:t>
            </a:r>
            <a:br>
              <a:rPr lang="fr-FR" sz="1500" dirty="0"/>
            </a:br>
            <a:r>
              <a:rPr lang="fr-FR" sz="1500" dirty="0"/>
              <a:t>Sa première exposition solo se déroule en 1979.</a:t>
            </a:r>
            <a:br>
              <a:rPr lang="fr-FR" sz="1500" dirty="0"/>
            </a:br>
            <a:endParaRPr lang="fr-FR" sz="1500" dirty="0"/>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87120" y="3717032"/>
            <a:ext cx="3640016" cy="2744186"/>
          </a:xfrm>
          <a:prstGeom prst="rect">
            <a:avLst/>
          </a:prstGeom>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3717032"/>
            <a:ext cx="2619167" cy="2781281"/>
          </a:xfrm>
          <a:prstGeom prst="rect">
            <a:avLst/>
          </a:prstGeom>
        </p:spPr>
      </p:pic>
    </p:spTree>
    <p:extLst>
      <p:ext uri="{BB962C8B-B14F-4D97-AF65-F5344CB8AC3E}">
        <p14:creationId xmlns:p14="http://schemas.microsoft.com/office/powerpoint/2010/main" val="989897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790752"/>
            <a:ext cx="6554867" cy="1524000"/>
          </a:xfrm>
        </p:spPr>
        <p:txBody>
          <a:bodyPr/>
          <a:lstStyle/>
          <a:p>
            <a:pPr algn="l"/>
            <a:r>
              <a:rPr lang="fr-FR" b="1" dirty="0"/>
              <a:t>Bernard </a:t>
            </a:r>
            <a:r>
              <a:rPr lang="fr-FR" b="1" dirty="0" err="1"/>
              <a:t>Pras</a:t>
            </a:r>
            <a:endParaRPr lang="fr-FR" b="1"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9952" y="771745"/>
            <a:ext cx="4326975" cy="4486055"/>
          </a:xfrm>
          <a:prstGeom prst="rect">
            <a:avLst/>
          </a:prstGeom>
        </p:spPr>
      </p:pic>
    </p:spTree>
    <p:extLst>
      <p:ext uri="{BB962C8B-B14F-4D97-AF65-F5344CB8AC3E}">
        <p14:creationId xmlns:p14="http://schemas.microsoft.com/office/powerpoint/2010/main" val="456272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5896" y="332656"/>
            <a:ext cx="3997539" cy="5143500"/>
          </a:xfrm>
          <a:prstGeom prst="rect">
            <a:avLst/>
          </a:prstGeom>
        </p:spPr>
      </p:pic>
      <p:sp>
        <p:nvSpPr>
          <p:cNvPr id="3" name="ZoneTexte 2"/>
          <p:cNvSpPr txBox="1"/>
          <p:nvPr/>
        </p:nvSpPr>
        <p:spPr>
          <a:xfrm>
            <a:off x="467544" y="332656"/>
            <a:ext cx="2616079" cy="1800493"/>
          </a:xfrm>
          <a:prstGeom prst="rect">
            <a:avLst/>
          </a:prstGeom>
          <a:noFill/>
        </p:spPr>
        <p:txBody>
          <a:bodyPr wrap="square" rtlCol="0">
            <a:spAutoFit/>
          </a:bodyPr>
          <a:lstStyle/>
          <a:p>
            <a:r>
              <a:rPr lang="fr-FR" sz="2700" b="1" dirty="0"/>
              <a:t>Jane Perkins</a:t>
            </a:r>
          </a:p>
          <a:p>
            <a:r>
              <a:rPr lang="fr-FR" sz="2100" b="1" dirty="0"/>
              <a:t>Artiste britannique</a:t>
            </a:r>
          </a:p>
          <a:p>
            <a:r>
              <a:rPr lang="fr-FR" sz="2100" b="1" dirty="0"/>
              <a:t>Reproduction d’</a:t>
            </a:r>
            <a:r>
              <a:rPr lang="fr-FR" sz="2100" b="1" dirty="0" err="1"/>
              <a:t>oeuvres</a:t>
            </a:r>
            <a:endParaRPr lang="fr-FR" sz="2100" b="1" dirty="0"/>
          </a:p>
          <a:p>
            <a:endParaRPr lang="fr-FR" sz="2100" b="1" dirty="0"/>
          </a:p>
        </p:txBody>
      </p:sp>
    </p:spTree>
    <p:extLst>
      <p:ext uri="{BB962C8B-B14F-4D97-AF65-F5344CB8AC3E}">
        <p14:creationId xmlns:p14="http://schemas.microsoft.com/office/powerpoint/2010/main" val="1459819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2515" y="4077072"/>
            <a:ext cx="6554867" cy="1524000"/>
          </a:xfrm>
        </p:spPr>
        <p:txBody>
          <a:bodyPr/>
          <a:lstStyle/>
          <a:p>
            <a:r>
              <a:rPr lang="fr-FR" dirty="0" smtClean="0"/>
              <a:t>Ensuite je vais </a:t>
            </a:r>
            <a:r>
              <a:rPr lang="fr-FR" dirty="0" err="1" smtClean="0"/>
              <a:t>re-centrer</a:t>
            </a:r>
            <a:r>
              <a:rPr lang="fr-FR" dirty="0" smtClean="0"/>
              <a:t> sur la problématique</a:t>
            </a:r>
            <a:endParaRPr lang="fr-FR" dirty="0"/>
          </a:p>
        </p:txBody>
      </p:sp>
      <p:sp>
        <p:nvSpPr>
          <p:cNvPr id="3" name="Espace réservé du contenu 2"/>
          <p:cNvSpPr>
            <a:spLocks noGrp="1"/>
          </p:cNvSpPr>
          <p:nvPr>
            <p:ph sz="quarter" idx="13"/>
          </p:nvPr>
        </p:nvSpPr>
        <p:spPr>
          <a:xfrm>
            <a:off x="552515" y="1042093"/>
            <a:ext cx="7772870" cy="3424107"/>
          </a:xfrm>
        </p:spPr>
        <p:txBody>
          <a:bodyPr/>
          <a:lstStyle/>
          <a:p>
            <a:r>
              <a:rPr lang="fr-FR" dirty="0" smtClean="0"/>
              <a:t>Le plastique: un déchet, un danger pour la flore et la faune </a:t>
            </a:r>
          </a:p>
          <a:p>
            <a:r>
              <a:rPr lang="fr-FR" dirty="0" smtClean="0"/>
              <a:t>terrestre</a:t>
            </a:r>
            <a:endParaRPr lang="fr-FR" dirty="0"/>
          </a:p>
        </p:txBody>
      </p:sp>
    </p:spTree>
    <p:extLst>
      <p:ext uri="{BB962C8B-B14F-4D97-AF65-F5344CB8AC3E}">
        <p14:creationId xmlns:p14="http://schemas.microsoft.com/office/powerpoint/2010/main" val="406043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146880"/>
            <a:ext cx="6554867" cy="1524000"/>
          </a:xfrm>
        </p:spPr>
        <p:txBody>
          <a:bodyPr/>
          <a:lstStyle/>
          <a:p>
            <a:r>
              <a:rPr lang="fr-FR" dirty="0" smtClean="0"/>
              <a:t>Les objectifs</a:t>
            </a:r>
            <a:endParaRPr lang="fr-FR" dirty="0"/>
          </a:p>
        </p:txBody>
      </p:sp>
      <p:sp>
        <p:nvSpPr>
          <p:cNvPr id="3" name="Rectangle 2"/>
          <p:cNvSpPr/>
          <p:nvPr/>
        </p:nvSpPr>
        <p:spPr>
          <a:xfrm>
            <a:off x="539552" y="445984"/>
            <a:ext cx="8424935" cy="523220"/>
          </a:xfrm>
          <a:prstGeom prst="rect">
            <a:avLst/>
          </a:prstGeom>
        </p:spPr>
        <p:txBody>
          <a:bodyPr wrap="square">
            <a:spAutoFit/>
          </a:bodyPr>
          <a:lstStyle/>
          <a:p>
            <a:r>
              <a:rPr lang="fr-FR" sz="1400" b="1" dirty="0" smtClean="0">
                <a:solidFill>
                  <a:srgbClr val="FF0000"/>
                </a:solidFill>
              </a:rPr>
              <a:t>D’une part, une </a:t>
            </a:r>
            <a:r>
              <a:rPr lang="fr-FR" sz="1400" b="1" dirty="0">
                <a:solidFill>
                  <a:srgbClr val="FF0000"/>
                </a:solidFill>
              </a:rPr>
              <a:t>démarche de rétablissement d'équilibres dynamiques entre l'environnement, le monde social, l'économie et la culture</a:t>
            </a:r>
            <a:r>
              <a:rPr lang="fr-FR" sz="1350" b="1" dirty="0"/>
              <a:t>.</a:t>
            </a:r>
            <a:r>
              <a:rPr lang="fr-FR" sz="1350" dirty="0"/>
              <a:t> </a:t>
            </a: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933351"/>
            <a:ext cx="6925108" cy="4618992"/>
          </a:xfrm>
          <a:prstGeom prst="rect">
            <a:avLst/>
          </a:prstGeom>
        </p:spPr>
      </p:pic>
      <p:sp>
        <p:nvSpPr>
          <p:cNvPr id="4" name="Ellipse 3"/>
          <p:cNvSpPr/>
          <p:nvPr/>
        </p:nvSpPr>
        <p:spPr>
          <a:xfrm>
            <a:off x="3347864" y="4293096"/>
            <a:ext cx="1296144"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7610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576" y="692696"/>
            <a:ext cx="7858125" cy="4410075"/>
          </a:xfrm>
          <a:prstGeom prst="rect">
            <a:avLst/>
          </a:prstGeom>
        </p:spPr>
      </p:pic>
    </p:spTree>
    <p:extLst>
      <p:ext uri="{BB962C8B-B14F-4D97-AF65-F5344CB8AC3E}">
        <p14:creationId xmlns:p14="http://schemas.microsoft.com/office/powerpoint/2010/main" val="1986194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7485017" cy="3762568"/>
          </a:xfrm>
          <a:prstGeom prst="rect">
            <a:avLst/>
          </a:prstGeom>
        </p:spPr>
        <p:txBody>
          <a:bodyPr wrap="square">
            <a:spAutoFit/>
          </a:bodyPr>
          <a:lstStyle/>
          <a:p>
            <a:r>
              <a:rPr lang="fr-FR" dirty="0">
                <a:latin typeface="Arial" panose="020B0604020202020204" pitchFamily="34" charset="0"/>
              </a:rPr>
              <a:t>L’augmentation de la quantité</a:t>
            </a:r>
            <a:r>
              <a:rPr lang="fr-FR" dirty="0"/>
              <a:t> </a:t>
            </a:r>
            <a:r>
              <a:rPr lang="fr-FR" dirty="0">
                <a:latin typeface="Arial" panose="020B0604020202020204" pitchFamily="34" charset="0"/>
              </a:rPr>
              <a:t>de déchets dans les océans</a:t>
            </a:r>
            <a:r>
              <a:rPr lang="fr-FR" dirty="0"/>
              <a:t> </a:t>
            </a:r>
            <a:r>
              <a:rPr lang="fr-FR" dirty="0">
                <a:latin typeface="Arial" panose="020B0604020202020204" pitchFamily="34" charset="0"/>
              </a:rPr>
              <a:t>présente un impact environnemental et économique</a:t>
            </a:r>
            <a:r>
              <a:rPr lang="fr-FR" dirty="0"/>
              <a:t> </a:t>
            </a:r>
            <a:r>
              <a:rPr lang="fr-FR" dirty="0">
                <a:latin typeface="Arial" panose="020B0604020202020204" pitchFamily="34" charset="0"/>
              </a:rPr>
              <a:t>majeur. Les déchets marins</a:t>
            </a:r>
            <a:r>
              <a:rPr lang="fr-FR" dirty="0"/>
              <a:t> </a:t>
            </a:r>
            <a:r>
              <a:rPr lang="fr-FR" dirty="0">
                <a:latin typeface="Arial" panose="020B0604020202020204" pitchFamily="34" charset="0"/>
              </a:rPr>
              <a:t>ont un impact sur la biodiversité, car des organismes</a:t>
            </a:r>
            <a:r>
              <a:rPr lang="fr-FR" dirty="0"/>
              <a:t/>
            </a:r>
            <a:br>
              <a:rPr lang="fr-FR" dirty="0"/>
            </a:br>
            <a:r>
              <a:rPr lang="fr-FR" dirty="0">
                <a:latin typeface="Arial" panose="020B0604020202020204" pitchFamily="34" charset="0"/>
              </a:rPr>
              <a:t>peuvent ingérer ces déchets</a:t>
            </a:r>
            <a:r>
              <a:rPr lang="fr-FR" dirty="0"/>
              <a:t> </a:t>
            </a:r>
            <a:r>
              <a:rPr lang="fr-FR" dirty="0">
                <a:latin typeface="Arial" panose="020B0604020202020204" pitchFamily="34" charset="0"/>
              </a:rPr>
              <a:t>ou se retrouver pris dedans,</a:t>
            </a:r>
            <a:r>
              <a:rPr lang="fr-FR" dirty="0"/>
              <a:t> </a:t>
            </a:r>
            <a:r>
              <a:rPr lang="fr-FR" dirty="0">
                <a:latin typeface="Arial" panose="020B0604020202020204" pitchFamily="34" charset="0"/>
              </a:rPr>
              <a:t>ce qui peut les tuer ou les</a:t>
            </a:r>
            <a:r>
              <a:rPr lang="fr-FR" dirty="0"/>
              <a:t> </a:t>
            </a:r>
            <a:r>
              <a:rPr lang="fr-FR" dirty="0">
                <a:latin typeface="Arial" panose="020B0604020202020204" pitchFamily="34" charset="0"/>
              </a:rPr>
              <a:t>empêcher de se reproduire. </a:t>
            </a:r>
          </a:p>
          <a:p>
            <a:endParaRPr lang="fr-FR" sz="1350" dirty="0">
              <a:latin typeface="Arial" panose="020B0604020202020204" pitchFamily="34" charset="0"/>
            </a:endParaRPr>
          </a:p>
          <a:p>
            <a:endParaRPr lang="fr-FR" sz="1350" dirty="0">
              <a:latin typeface="Arial" panose="020B0604020202020204" pitchFamily="34" charset="0"/>
            </a:endParaRPr>
          </a:p>
          <a:p>
            <a:endParaRPr lang="fr-FR" sz="1350" dirty="0"/>
          </a:p>
          <a:p>
            <a:endParaRPr lang="fr-FR" sz="1350" dirty="0"/>
          </a:p>
          <a:p>
            <a:endParaRPr lang="fr-FR" sz="1350" dirty="0"/>
          </a:p>
          <a:p>
            <a:endParaRPr lang="fr-FR" sz="1350" dirty="0"/>
          </a:p>
          <a:p>
            <a:endParaRPr lang="fr-FR" sz="1350" dirty="0"/>
          </a:p>
          <a:p>
            <a:r>
              <a:rPr lang="fr-FR" sz="1350" dirty="0"/>
              <a:t>Nous devrions réduire au maximum l’utilisation du plastique et organiser des opérations de nettoyage des plages.</a:t>
            </a:r>
            <a:br>
              <a:rPr lang="fr-FR" sz="1350" dirty="0"/>
            </a:br>
            <a:r>
              <a:rPr lang="fr-FR" sz="1350" dirty="0"/>
              <a:t>Plus important encore, nous pouvons expliquer autour de nous à quel point la vie marine est importante et pourquoi nous devons la protéger.</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12" y="4149080"/>
            <a:ext cx="4427984" cy="2489611"/>
          </a:xfrm>
          <a:prstGeom prst="rect">
            <a:avLst/>
          </a:prstGeom>
        </p:spPr>
      </p:pic>
    </p:spTree>
    <p:extLst>
      <p:ext uri="{BB962C8B-B14F-4D97-AF65-F5344CB8AC3E}">
        <p14:creationId xmlns:p14="http://schemas.microsoft.com/office/powerpoint/2010/main" val="1675500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568" y="548680"/>
            <a:ext cx="7858125" cy="4410075"/>
          </a:xfrm>
          <a:prstGeom prst="rect">
            <a:avLst/>
          </a:prstGeom>
        </p:spPr>
      </p:pic>
    </p:spTree>
    <p:extLst>
      <p:ext uri="{BB962C8B-B14F-4D97-AF65-F5344CB8AC3E}">
        <p14:creationId xmlns:p14="http://schemas.microsoft.com/office/powerpoint/2010/main" val="75818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1052736"/>
            <a:ext cx="7016885" cy="3934569"/>
          </a:xfrm>
          <a:prstGeom prst="rect">
            <a:avLst/>
          </a:prstGeom>
        </p:spPr>
      </p:pic>
    </p:spTree>
    <p:extLst>
      <p:ext uri="{BB962C8B-B14F-4D97-AF65-F5344CB8AC3E}">
        <p14:creationId xmlns:p14="http://schemas.microsoft.com/office/powerpoint/2010/main" val="3175164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100976"/>
            <a:ext cx="6554867" cy="1524000"/>
          </a:xfrm>
        </p:spPr>
        <p:txBody>
          <a:bodyPr/>
          <a:lstStyle/>
          <a:p>
            <a:r>
              <a:rPr lang="fr-FR" dirty="0" smtClean="0"/>
              <a:t>Le danger pour tous les animaux</a:t>
            </a:r>
            <a:endParaRPr lang="fr-FR" dirty="0"/>
          </a:p>
        </p:txBody>
      </p:sp>
      <p:sp>
        <p:nvSpPr>
          <p:cNvPr id="3" name="Espace réservé du contenu 2"/>
          <p:cNvSpPr>
            <a:spLocks noGrp="1"/>
          </p:cNvSpPr>
          <p:nvPr>
            <p:ph sz="quarter" idx="13"/>
          </p:nvPr>
        </p:nvSpPr>
        <p:spPr>
          <a:xfrm>
            <a:off x="524950" y="692696"/>
            <a:ext cx="7772870" cy="3424107"/>
          </a:xfrm>
        </p:spPr>
        <p:txBody>
          <a:bodyPr>
            <a:normAutofit fontScale="92500"/>
          </a:bodyPr>
          <a:lstStyle/>
          <a:p>
            <a:r>
              <a:rPr lang="fr-FR" dirty="0"/>
              <a:t>Cette photographie met en évidence l'impact des pollutions sur la faune marine, dont celles par les déchets comme, dans ce cas précis, la perte ou l'abandon de matériel de pêche. </a:t>
            </a:r>
            <a:endParaRPr lang="fr-FR" dirty="0" smtClean="0"/>
          </a:p>
          <a:p>
            <a:r>
              <a:rPr lang="fr-FR" dirty="0" smtClean="0"/>
              <a:t>Aujourd'hui</a:t>
            </a:r>
            <a:r>
              <a:rPr lang="fr-FR" dirty="0"/>
              <a:t>, la grande majorité (80%) de la pollution des océans par les déchets, les plastiques et les produits chimiques provient des terres. </a:t>
            </a:r>
            <a:endParaRPr lang="fr-FR" dirty="0" smtClean="0"/>
          </a:p>
          <a:p>
            <a:r>
              <a:rPr lang="fr-FR" dirty="0" smtClean="0"/>
              <a:t>La </a:t>
            </a:r>
            <a:r>
              <a:rPr lang="fr-FR" dirty="0"/>
              <a:t>pollution des fleuves, dont celle par les eaux usées des villes et de l'agriculture, se déverse dans la mer. </a:t>
            </a:r>
            <a:endParaRPr lang="fr-FR" dirty="0" smtClean="0"/>
          </a:p>
          <a:p>
            <a:r>
              <a:rPr lang="fr-FR" dirty="0" smtClean="0"/>
              <a:t>Cette </a:t>
            </a:r>
            <a:r>
              <a:rPr lang="fr-FR" dirty="0"/>
              <a:t>pollution menace les animaux marins. </a:t>
            </a:r>
            <a:br>
              <a:rPr lang="fr-FR" dirty="0"/>
            </a:br>
            <a:endParaRPr lang="fr-FR" dirty="0"/>
          </a:p>
        </p:txBody>
      </p:sp>
    </p:spTree>
    <p:extLst>
      <p:ext uri="{BB962C8B-B14F-4D97-AF65-F5344CB8AC3E}">
        <p14:creationId xmlns:p14="http://schemas.microsoft.com/office/powerpoint/2010/main" val="2817666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9996" y="4010172"/>
            <a:ext cx="6554867" cy="1176669"/>
          </a:xfrm>
        </p:spPr>
        <p:txBody>
          <a:bodyPr>
            <a:normAutofit fontScale="90000"/>
          </a:bodyPr>
          <a:lstStyle/>
          <a:p>
            <a:r>
              <a:rPr lang="fr-FR" dirty="0" smtClean="0">
                <a:hlinkClick r:id="rId3"/>
              </a:rPr>
              <a:t>La planète plastique</a:t>
            </a:r>
            <a:br>
              <a:rPr lang="fr-FR" dirty="0" smtClean="0">
                <a:hlinkClick r:id="rId3"/>
              </a:rPr>
            </a:br>
            <a:r>
              <a:rPr lang="fr-FR" dirty="0" smtClean="0">
                <a:hlinkClick r:id="rId3"/>
              </a:rPr>
              <a:t>https</a:t>
            </a:r>
            <a:r>
              <a:rPr lang="fr-FR" dirty="0">
                <a:hlinkClick r:id="rId3"/>
              </a:rPr>
              <a:t>://</a:t>
            </a:r>
            <a:r>
              <a:rPr lang="fr-FR" dirty="0" smtClean="0">
                <a:hlinkClick r:id="rId3"/>
              </a:rPr>
              <a:t>www.youtube.com/watch?v=6wc_qHR7teE</a:t>
            </a:r>
            <a:r>
              <a:rPr lang="fr-FR" dirty="0" smtClean="0"/>
              <a:t/>
            </a:r>
            <a:br>
              <a:rPr lang="fr-FR" dirty="0" smtClean="0"/>
            </a:br>
            <a:endParaRPr lang="fr-FR" dirty="0"/>
          </a:p>
        </p:txBody>
      </p:sp>
      <p:pic>
        <p:nvPicPr>
          <p:cNvPr id="4" name="6wc_qHR7teE"/>
          <p:cNvPicPr>
            <a:picLocks noGrp="1" noRot="1" noChangeAspect="1"/>
          </p:cNvPicPr>
          <p:nvPr>
            <p:ph sz="quarter" idx="13"/>
            <a:videoFile r:link="rId1"/>
          </p:nvPr>
        </p:nvPicPr>
        <p:blipFill>
          <a:blip r:embed="rId4"/>
          <a:stretch>
            <a:fillRect/>
          </a:stretch>
        </p:blipFill>
        <p:spPr>
          <a:xfrm>
            <a:off x="2555776" y="692696"/>
            <a:ext cx="5363308" cy="3016862"/>
          </a:xfrm>
          <a:prstGeom prst="rect">
            <a:avLst/>
          </a:prstGeom>
        </p:spPr>
      </p:pic>
      <p:sp>
        <p:nvSpPr>
          <p:cNvPr id="5" name="Rectangle 4"/>
          <p:cNvSpPr/>
          <p:nvPr/>
        </p:nvSpPr>
        <p:spPr>
          <a:xfrm>
            <a:off x="181788" y="5186841"/>
            <a:ext cx="9379634" cy="507831"/>
          </a:xfrm>
          <a:prstGeom prst="rect">
            <a:avLst/>
          </a:prstGeom>
        </p:spPr>
        <p:txBody>
          <a:bodyPr wrap="square">
            <a:spAutoFit/>
          </a:bodyPr>
          <a:lstStyle/>
          <a:p>
            <a:r>
              <a:rPr lang="fr-FR" sz="1350" dirty="0"/>
              <a:t>On estimait en 2014 à 30 millions de tonnes, les pastiques qui, non recyclés et non incinérés, terminaient leur course dans la mer, formant ainsi un 7ème continent de 11 fois la superficie de l'Allemagne !</a:t>
            </a:r>
          </a:p>
        </p:txBody>
      </p:sp>
      <p:pic>
        <p:nvPicPr>
          <p:cNvPr id="3" name="Imag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262" y="2728553"/>
            <a:ext cx="1570079" cy="1285394"/>
          </a:xfrm>
          <a:prstGeom prst="rect">
            <a:avLst/>
          </a:prstGeom>
        </p:spPr>
      </p:pic>
    </p:spTree>
    <p:extLst>
      <p:ext uri="{BB962C8B-B14F-4D97-AF65-F5344CB8AC3E}">
        <p14:creationId xmlns:p14="http://schemas.microsoft.com/office/powerpoint/2010/main" val="72218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830986"/>
            <a:ext cx="8208912" cy="1524000"/>
          </a:xfrm>
        </p:spPr>
        <p:txBody>
          <a:bodyPr/>
          <a:lstStyle/>
          <a:p>
            <a:r>
              <a:rPr lang="fr-FR" dirty="0" smtClean="0"/>
              <a:t>A quoi ça sert de trier ses déchets?</a:t>
            </a:r>
            <a:endParaRPr lang="fr-FR" dirty="0"/>
          </a:p>
        </p:txBody>
      </p:sp>
      <p:sp>
        <p:nvSpPr>
          <p:cNvPr id="3" name="Rectangle 2"/>
          <p:cNvSpPr/>
          <p:nvPr/>
        </p:nvSpPr>
        <p:spPr>
          <a:xfrm>
            <a:off x="2806564" y="3290501"/>
            <a:ext cx="4358886" cy="507831"/>
          </a:xfrm>
          <a:prstGeom prst="rect">
            <a:avLst/>
          </a:prstGeom>
        </p:spPr>
        <p:txBody>
          <a:bodyPr wrap="none">
            <a:spAutoFit/>
          </a:bodyPr>
          <a:lstStyle/>
          <a:p>
            <a:r>
              <a:rPr lang="fr-FR" sz="1350" dirty="0">
                <a:hlinkClick r:id="rId3"/>
              </a:rPr>
              <a:t>https://www.youtube.com/watch?v=-_BqJfelAkM</a:t>
            </a:r>
            <a:endParaRPr lang="fr-FR" sz="1350" dirty="0"/>
          </a:p>
          <a:p>
            <a:endParaRPr lang="fr-FR" sz="1350" dirty="0"/>
          </a:p>
        </p:txBody>
      </p:sp>
      <p:pic>
        <p:nvPicPr>
          <p:cNvPr id="4" name="-_BqJfelAkM"/>
          <p:cNvPicPr>
            <a:picLocks noRot="1" noChangeAspect="1"/>
          </p:cNvPicPr>
          <p:nvPr>
            <a:videoFile r:link="rId1"/>
          </p:nvPr>
        </p:nvPicPr>
        <p:blipFill>
          <a:blip r:embed="rId4"/>
          <a:stretch>
            <a:fillRect/>
          </a:stretch>
        </p:blipFill>
        <p:spPr>
          <a:xfrm>
            <a:off x="2555776" y="51723"/>
            <a:ext cx="5491990" cy="3089245"/>
          </a:xfrm>
          <a:prstGeom prst="rect">
            <a:avLst/>
          </a:prstGeom>
        </p:spPr>
      </p:pic>
    </p:spTree>
    <p:extLst>
      <p:ext uri="{BB962C8B-B14F-4D97-AF65-F5344CB8AC3E}">
        <p14:creationId xmlns:p14="http://schemas.microsoft.com/office/powerpoint/2010/main" val="2196250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851920" y="1916832"/>
            <a:ext cx="4606088" cy="1197133"/>
          </a:xfrm>
        </p:spPr>
        <p:txBody>
          <a:bodyPr>
            <a:normAutofit fontScale="90000"/>
          </a:bodyPr>
          <a:lstStyle/>
          <a:p>
            <a:r>
              <a:rPr lang="fr-FR" dirty="0" smtClean="0"/>
              <a:t>Un ouvrage très riche en références et propositions </a:t>
            </a:r>
            <a:endParaRPr lang="fr-FR" dirty="0"/>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b="1642"/>
          <a:stretch/>
        </p:blipFill>
        <p:spPr>
          <a:xfrm>
            <a:off x="683568" y="620688"/>
            <a:ext cx="2897225" cy="4108853"/>
          </a:xfrm>
          <a:prstGeom prst="rect">
            <a:avLst/>
          </a:prstGeom>
        </p:spPr>
      </p:pic>
    </p:spTree>
    <p:extLst>
      <p:ext uri="{BB962C8B-B14F-4D97-AF65-F5344CB8AC3E}">
        <p14:creationId xmlns:p14="http://schemas.microsoft.com/office/powerpoint/2010/main" val="3457514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5" y="3933056"/>
            <a:ext cx="8881815" cy="1524000"/>
          </a:xfrm>
        </p:spPr>
        <p:txBody>
          <a:bodyPr>
            <a:normAutofit/>
          </a:bodyPr>
          <a:lstStyle/>
          <a:p>
            <a:r>
              <a:rPr lang="fr-FR" dirty="0"/>
              <a:t>La plasticienne finlandaise </a:t>
            </a:r>
            <a:r>
              <a:rPr lang="fr-FR" dirty="0" err="1">
                <a:solidFill>
                  <a:srgbClr val="FF0000"/>
                </a:solidFill>
              </a:rPr>
              <a:t>Tuula</a:t>
            </a:r>
            <a:r>
              <a:rPr lang="fr-FR" dirty="0">
                <a:solidFill>
                  <a:srgbClr val="FF0000"/>
                </a:solidFill>
              </a:rPr>
              <a:t> </a:t>
            </a:r>
            <a:r>
              <a:rPr lang="fr-FR" dirty="0" err="1">
                <a:solidFill>
                  <a:srgbClr val="FF0000"/>
                </a:solidFill>
              </a:rPr>
              <a:t>Närhinen</a:t>
            </a:r>
            <a:r>
              <a:rPr lang="fr-FR" dirty="0">
                <a:solidFill>
                  <a:srgbClr val="FF0000"/>
                </a:solidFill>
              </a:rPr>
              <a:t> </a:t>
            </a:r>
            <a:r>
              <a:rPr lang="fr-FR" dirty="0"/>
              <a:t>expose </a:t>
            </a:r>
            <a:r>
              <a:rPr lang="fr-FR" dirty="0">
                <a:solidFill>
                  <a:srgbClr val="FF0000"/>
                </a:solidFill>
              </a:rPr>
              <a:t>'Océan plastique</a:t>
            </a:r>
            <a:r>
              <a:rPr lang="fr-FR" dirty="0"/>
              <a:t>' </a:t>
            </a:r>
            <a:r>
              <a:rPr lang="fr-FR" sz="1600" dirty="0"/>
              <a:t>à l'Institut finlandais à Paris du 11 février au 20 mars 2010.</a:t>
            </a:r>
          </a:p>
        </p:txBody>
      </p:sp>
      <p:pic>
        <p:nvPicPr>
          <p:cNvPr id="4" name="Espace réservé du contenu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737048" y="764704"/>
            <a:ext cx="2143125" cy="2293144"/>
          </a:xfr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4168" y="1494795"/>
            <a:ext cx="2878931" cy="2157413"/>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1363628"/>
            <a:ext cx="3172640" cy="2244158"/>
          </a:xfrm>
          <a:prstGeom prst="rect">
            <a:avLst/>
          </a:prstGeom>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1734" y="4001578"/>
            <a:ext cx="1214223" cy="1457068"/>
          </a:xfrm>
          <a:prstGeom prst="rect">
            <a:avLst/>
          </a:prstGeom>
        </p:spPr>
      </p:pic>
    </p:spTree>
    <p:extLst>
      <p:ext uri="{BB962C8B-B14F-4D97-AF65-F5344CB8AC3E}">
        <p14:creationId xmlns:p14="http://schemas.microsoft.com/office/powerpoint/2010/main" val="4256870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0461" y="3739502"/>
            <a:ext cx="2718283" cy="1509781"/>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94" y="2199204"/>
            <a:ext cx="4643438" cy="3571875"/>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5848" y="1183515"/>
            <a:ext cx="2907506" cy="2178844"/>
          </a:xfrm>
          <a:prstGeom prst="rect">
            <a:avLst/>
          </a:prstGeom>
        </p:spPr>
      </p:pic>
    </p:spTree>
    <p:extLst>
      <p:ext uri="{BB962C8B-B14F-4D97-AF65-F5344CB8AC3E}">
        <p14:creationId xmlns:p14="http://schemas.microsoft.com/office/powerpoint/2010/main" val="2840247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l’éducation artistique et culturelle</a:t>
            </a:r>
            <a:endParaRPr lang="fr-FR" dirty="0"/>
          </a:p>
        </p:txBody>
      </p:sp>
      <p:sp>
        <p:nvSpPr>
          <p:cNvPr id="3" name="Rectangle 2"/>
          <p:cNvSpPr/>
          <p:nvPr/>
        </p:nvSpPr>
        <p:spPr>
          <a:xfrm>
            <a:off x="251520" y="476672"/>
            <a:ext cx="8712968" cy="3416320"/>
          </a:xfrm>
          <a:prstGeom prst="rect">
            <a:avLst/>
          </a:prstGeom>
        </p:spPr>
        <p:txBody>
          <a:bodyPr wrap="square">
            <a:spAutoFit/>
          </a:bodyPr>
          <a:lstStyle/>
          <a:p>
            <a:r>
              <a:rPr lang="fr-FR" sz="2400" dirty="0" smtClean="0">
                <a:solidFill>
                  <a:srgbClr val="FF0000"/>
                </a:solidFill>
              </a:rPr>
              <a:t>D’autre part</a:t>
            </a:r>
            <a:r>
              <a:rPr lang="fr-FR" sz="2400" dirty="0" smtClean="0"/>
              <a:t>,</a:t>
            </a:r>
          </a:p>
          <a:p>
            <a:r>
              <a:rPr lang="fr-FR" sz="2400" dirty="0" smtClean="0"/>
              <a:t>L'éducation </a:t>
            </a:r>
            <a:r>
              <a:rPr lang="fr-FR" sz="2400" dirty="0"/>
              <a:t>artistique et culturelle à l'école répond à trois objectifs :</a:t>
            </a:r>
          </a:p>
          <a:p>
            <a:pPr>
              <a:buFont typeface="Arial" panose="020B0604020202020204" pitchFamily="34" charset="0"/>
              <a:buChar char="•"/>
            </a:pPr>
            <a:r>
              <a:rPr lang="fr-FR" sz="2400" dirty="0"/>
              <a:t>permettre à tous les élèves de</a:t>
            </a:r>
            <a:r>
              <a:rPr lang="fr-FR" sz="2400" b="1" dirty="0"/>
              <a:t> se constituer une </a:t>
            </a:r>
            <a:r>
              <a:rPr lang="fr-FR" sz="2400" b="1" dirty="0" smtClean="0"/>
              <a:t>culture</a:t>
            </a:r>
          </a:p>
          <a:p>
            <a:r>
              <a:rPr lang="fr-FR" sz="2400" b="1" dirty="0" smtClean="0"/>
              <a:t>      personnelle </a:t>
            </a:r>
            <a:r>
              <a:rPr lang="fr-FR" sz="2400" b="1" dirty="0"/>
              <a:t>riche et cohérente </a:t>
            </a:r>
            <a:r>
              <a:rPr lang="fr-FR" sz="2400" dirty="0"/>
              <a:t>tout au long de leur </a:t>
            </a:r>
            <a:r>
              <a:rPr lang="fr-FR" sz="2400" dirty="0" smtClean="0"/>
              <a:t> </a:t>
            </a:r>
          </a:p>
          <a:p>
            <a:r>
              <a:rPr lang="fr-FR" sz="2400" dirty="0"/>
              <a:t> </a:t>
            </a:r>
            <a:r>
              <a:rPr lang="fr-FR" sz="2400" dirty="0" smtClean="0"/>
              <a:t>     parcours </a:t>
            </a:r>
            <a:r>
              <a:rPr lang="fr-FR" sz="2400" dirty="0"/>
              <a:t>scolaire</a:t>
            </a:r>
          </a:p>
          <a:p>
            <a:pPr>
              <a:buFont typeface="Arial" panose="020B0604020202020204" pitchFamily="34" charset="0"/>
              <a:buChar char="•"/>
            </a:pPr>
            <a:r>
              <a:rPr lang="fr-FR" sz="2400" dirty="0"/>
              <a:t>développer et renforcer leur</a:t>
            </a:r>
            <a:r>
              <a:rPr lang="fr-FR" sz="2400" b="1" dirty="0"/>
              <a:t> pratique artistique</a:t>
            </a:r>
            <a:endParaRPr lang="fr-FR" sz="2400" dirty="0"/>
          </a:p>
          <a:p>
            <a:pPr>
              <a:buFont typeface="Arial" panose="020B0604020202020204" pitchFamily="34" charset="0"/>
              <a:buChar char="•"/>
            </a:pPr>
            <a:r>
              <a:rPr lang="fr-FR" sz="2400" dirty="0"/>
              <a:t>permettre la </a:t>
            </a:r>
            <a:r>
              <a:rPr lang="fr-FR" sz="2400" b="1" dirty="0"/>
              <a:t>rencontre des artistes et des œuvres</a:t>
            </a:r>
            <a:r>
              <a:rPr lang="fr-FR" sz="2400" dirty="0"/>
              <a:t>, la </a:t>
            </a:r>
            <a:endParaRPr lang="fr-FR" sz="2400" dirty="0" smtClean="0"/>
          </a:p>
          <a:p>
            <a:r>
              <a:rPr lang="fr-FR" sz="2400" dirty="0"/>
              <a:t> </a:t>
            </a:r>
            <a:r>
              <a:rPr lang="fr-FR" sz="2400" dirty="0" smtClean="0"/>
              <a:t>     fréquentation </a:t>
            </a:r>
            <a:r>
              <a:rPr lang="fr-FR" sz="2400" dirty="0"/>
              <a:t>de lieux culturels</a:t>
            </a:r>
          </a:p>
        </p:txBody>
      </p:sp>
    </p:spTree>
    <p:extLst>
      <p:ext uri="{BB962C8B-B14F-4D97-AF65-F5344CB8AC3E}">
        <p14:creationId xmlns:p14="http://schemas.microsoft.com/office/powerpoint/2010/main" val="1482358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005064"/>
            <a:ext cx="6554867" cy="1524000"/>
          </a:xfrm>
        </p:spPr>
        <p:txBody>
          <a:bodyPr/>
          <a:lstStyle/>
          <a:p>
            <a:r>
              <a:rPr lang="fr-FR" b="1" dirty="0">
                <a:solidFill>
                  <a:srgbClr val="FF0000"/>
                </a:solidFill>
              </a:rPr>
              <a:t>Alejandro Duran</a:t>
            </a:r>
            <a:endParaRPr lang="fr-FR" dirty="0">
              <a:solidFill>
                <a:srgbClr val="FF0000"/>
              </a:solidFill>
            </a:endParaRPr>
          </a:p>
        </p:txBody>
      </p:sp>
      <p:sp>
        <p:nvSpPr>
          <p:cNvPr id="5" name="Espace réservé du contenu 4"/>
          <p:cNvSpPr>
            <a:spLocks noGrp="1"/>
          </p:cNvSpPr>
          <p:nvPr>
            <p:ph sz="quarter" idx="13"/>
          </p:nvPr>
        </p:nvSpPr>
        <p:spPr>
          <a:xfrm>
            <a:off x="755576" y="692696"/>
            <a:ext cx="7772870" cy="3424107"/>
          </a:xfrm>
        </p:spPr>
        <p:txBody>
          <a:bodyPr>
            <a:normAutofit fontScale="70000" lnSpcReduction="20000"/>
          </a:bodyPr>
          <a:lstStyle/>
          <a:p>
            <a:r>
              <a:rPr lang="fr-FR" b="1" dirty="0"/>
              <a:t>Alejandro Duran: paradoxe d’une nature sublimée par des déchets</a:t>
            </a:r>
          </a:p>
          <a:p>
            <a:r>
              <a:rPr lang="fr-FR" dirty="0"/>
              <a:t>Le photographe mexicain Alejandro Duran, face à la multiplication alarmante des déchets sur </a:t>
            </a:r>
            <a:r>
              <a:rPr lang="fr-FR" b="1" dirty="0"/>
              <a:t>le littoral Sian </a:t>
            </a:r>
            <a:r>
              <a:rPr lang="fr-FR" b="1" dirty="0" err="1"/>
              <a:t>Ka’an</a:t>
            </a:r>
            <a:r>
              <a:rPr lang="fr-FR" b="1" dirty="0"/>
              <a:t>, au Mexique,</a:t>
            </a:r>
            <a:r>
              <a:rPr lang="fr-FR" dirty="0"/>
              <a:t> a décidé de sensibiliser contre la pollution avec son projet </a:t>
            </a:r>
            <a:r>
              <a:rPr lang="fr-FR" b="1" dirty="0" err="1"/>
              <a:t>Washed</a:t>
            </a:r>
            <a:r>
              <a:rPr lang="fr-FR" b="1" dirty="0"/>
              <a:t> Up.</a:t>
            </a:r>
            <a:r>
              <a:rPr lang="fr-FR" dirty="0"/>
              <a:t/>
            </a:r>
            <a:br>
              <a:rPr lang="fr-FR" dirty="0"/>
            </a:br>
            <a:r>
              <a:rPr lang="fr-FR" dirty="0"/>
              <a:t>L’idée : récolter les déchets qu’il trouve, les trier en fonction de leurs couleurs et les intégrer à ses photos. Et on peut vous dire qu’il y a de quoi faire.</a:t>
            </a:r>
          </a:p>
          <a:p>
            <a:r>
              <a:rPr lang="fr-FR" dirty="0"/>
              <a:t>Au final, et c’est ce qui est paradoxal, l</a:t>
            </a:r>
            <a:r>
              <a:rPr lang="fr-FR" b="1" dirty="0"/>
              <a:t>es photos sont sublimées par les déchets.</a:t>
            </a:r>
            <a:r>
              <a:rPr lang="fr-FR" dirty="0"/>
              <a:t> Les couleurs se correspondent entre elles et les détritus sont carrément intégrés au paysage. Ils ont été récupérés dans </a:t>
            </a:r>
            <a:r>
              <a:rPr lang="fr-FR" b="1" dirty="0"/>
              <a:t>36 pays différents.</a:t>
            </a:r>
            <a:endParaRPr lang="fr-FR" dirty="0"/>
          </a:p>
          <a:p>
            <a:r>
              <a:rPr lang="fr-FR" dirty="0"/>
              <a:t>La finalité de son projet, au-delà de l’aspect esthétique qui fonctionne carrément, reste bien entendu de </a:t>
            </a:r>
            <a:r>
              <a:rPr lang="fr-FR" b="1" dirty="0"/>
              <a:t>dénoncer l’augmentation constante du plastique dans nos mers.</a:t>
            </a:r>
            <a:r>
              <a:rPr lang="fr-FR" dirty="0"/>
              <a:t> On se rend compte que même les espaces protégés, éloignés de toute forme de mondialisation, sont impactés par notre surconsommation et nous alertent sur notre capacité à dégrader la nature.</a:t>
            </a:r>
          </a:p>
          <a:p>
            <a:r>
              <a:rPr lang="fr-FR" dirty="0">
                <a:hlinkClick r:id="rId2"/>
              </a:rPr>
              <a:t>https://alejandroduran.com</a:t>
            </a:r>
            <a:r>
              <a:rPr lang="fr-FR" dirty="0" smtClean="0">
                <a:hlinkClick r:id="rId2"/>
              </a:rPr>
              <a:t>/</a:t>
            </a:r>
            <a:endParaRPr lang="fr-FR" dirty="0" smtClean="0"/>
          </a:p>
          <a:p>
            <a:endParaRPr lang="fr-FR" dirty="0"/>
          </a:p>
        </p:txBody>
      </p:sp>
    </p:spTree>
    <p:extLst>
      <p:ext uri="{BB962C8B-B14F-4D97-AF65-F5344CB8AC3E}">
        <p14:creationId xmlns:p14="http://schemas.microsoft.com/office/powerpoint/2010/main" val="2424413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188640"/>
            <a:ext cx="7419954" cy="5688632"/>
          </a:xfrm>
          <a:prstGeom prst="rect">
            <a:avLst/>
          </a:prstGeom>
        </p:spPr>
      </p:pic>
    </p:spTree>
    <p:extLst>
      <p:ext uri="{BB962C8B-B14F-4D97-AF65-F5344CB8AC3E}">
        <p14:creationId xmlns:p14="http://schemas.microsoft.com/office/powerpoint/2010/main" val="3768651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260648"/>
            <a:ext cx="6971502" cy="5577202"/>
          </a:xfrm>
          <a:prstGeom prst="rect">
            <a:avLst/>
          </a:prstGeom>
        </p:spPr>
      </p:pic>
    </p:spTree>
    <p:extLst>
      <p:ext uri="{BB962C8B-B14F-4D97-AF65-F5344CB8AC3E}">
        <p14:creationId xmlns:p14="http://schemas.microsoft.com/office/powerpoint/2010/main" val="4149786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313" y="957263"/>
            <a:ext cx="6429375" cy="4943475"/>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356013"/>
            <a:ext cx="7085598" cy="5574003"/>
          </a:xfrm>
          <a:prstGeom prst="rect">
            <a:avLst/>
          </a:prstGeom>
        </p:spPr>
      </p:pic>
    </p:spTree>
    <p:extLst>
      <p:ext uri="{BB962C8B-B14F-4D97-AF65-F5344CB8AC3E}">
        <p14:creationId xmlns:p14="http://schemas.microsoft.com/office/powerpoint/2010/main" val="1842237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744" y="1628800"/>
            <a:ext cx="4653662" cy="3144366"/>
          </a:xfrm>
          <a:prstGeom prst="rect">
            <a:avLst/>
          </a:prstGeom>
        </p:spPr>
      </p:pic>
    </p:spTree>
    <p:extLst>
      <p:ext uri="{BB962C8B-B14F-4D97-AF65-F5344CB8AC3E}">
        <p14:creationId xmlns:p14="http://schemas.microsoft.com/office/powerpoint/2010/main" val="63482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7624" y="692696"/>
            <a:ext cx="7183489" cy="4758490"/>
          </a:xfrm>
          <a:prstGeom prst="rect">
            <a:avLst/>
          </a:prstGeom>
        </p:spPr>
      </p:pic>
    </p:spTree>
    <p:extLst>
      <p:ext uri="{BB962C8B-B14F-4D97-AF65-F5344CB8AC3E}">
        <p14:creationId xmlns:p14="http://schemas.microsoft.com/office/powerpoint/2010/main" val="3809942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9752" y="1052736"/>
            <a:ext cx="5919041" cy="4444510"/>
          </a:xfrm>
          <a:prstGeom prst="rect">
            <a:avLst/>
          </a:prstGeom>
        </p:spPr>
      </p:pic>
      <p:sp>
        <p:nvSpPr>
          <p:cNvPr id="3" name="ZoneTexte 2"/>
          <p:cNvSpPr txBox="1"/>
          <p:nvPr/>
        </p:nvSpPr>
        <p:spPr>
          <a:xfrm>
            <a:off x="179512" y="980728"/>
            <a:ext cx="1875067" cy="830997"/>
          </a:xfrm>
          <a:prstGeom prst="rect">
            <a:avLst/>
          </a:prstGeom>
          <a:noFill/>
        </p:spPr>
        <p:txBody>
          <a:bodyPr wrap="square" rtlCol="0">
            <a:spAutoFit/>
          </a:bodyPr>
          <a:lstStyle/>
          <a:p>
            <a:r>
              <a:rPr lang="fr-FR" sz="2400" b="1" dirty="0">
                <a:solidFill>
                  <a:srgbClr val="FF0000"/>
                </a:solidFill>
              </a:rPr>
              <a:t>Lan </a:t>
            </a:r>
            <a:r>
              <a:rPr lang="fr-FR" sz="2400" b="1" dirty="0" err="1">
                <a:solidFill>
                  <a:srgbClr val="FF0000"/>
                </a:solidFill>
              </a:rPr>
              <a:t>Connacher</a:t>
            </a:r>
            <a:endParaRPr lang="fr-FR" sz="2400" b="1" dirty="0">
              <a:solidFill>
                <a:srgbClr val="FF0000"/>
              </a:solidFill>
            </a:endParaRPr>
          </a:p>
        </p:txBody>
      </p:sp>
    </p:spTree>
    <p:extLst>
      <p:ext uri="{BB962C8B-B14F-4D97-AF65-F5344CB8AC3E}">
        <p14:creationId xmlns:p14="http://schemas.microsoft.com/office/powerpoint/2010/main" val="3074204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842" y="2635165"/>
            <a:ext cx="2878931" cy="2157413"/>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6073" y="2387562"/>
            <a:ext cx="4839287" cy="2846993"/>
          </a:xfrm>
          <a:prstGeom prst="rect">
            <a:avLst/>
          </a:prstGeom>
        </p:spPr>
      </p:pic>
    </p:spTree>
    <p:extLst>
      <p:ext uri="{BB962C8B-B14F-4D97-AF65-F5344CB8AC3E}">
        <p14:creationId xmlns:p14="http://schemas.microsoft.com/office/powerpoint/2010/main" val="3464225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38737" y="2242962"/>
            <a:ext cx="5143500" cy="2372080"/>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939268" y="2241352"/>
            <a:ext cx="5143500" cy="2375297"/>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386210" y="2242959"/>
            <a:ext cx="5143500" cy="2372080"/>
          </a:xfrm>
          <a:prstGeom prst="rect">
            <a:avLst/>
          </a:prstGeom>
        </p:spPr>
      </p:pic>
      <p:sp>
        <p:nvSpPr>
          <p:cNvPr id="5" name="Rectangle 4"/>
          <p:cNvSpPr/>
          <p:nvPr/>
        </p:nvSpPr>
        <p:spPr>
          <a:xfrm>
            <a:off x="0" y="2701291"/>
            <a:ext cx="1751194" cy="2308324"/>
          </a:xfrm>
          <a:prstGeom prst="rect">
            <a:avLst/>
          </a:prstGeom>
        </p:spPr>
        <p:txBody>
          <a:bodyPr wrap="square">
            <a:spAutoFit/>
          </a:bodyPr>
          <a:lstStyle/>
          <a:p>
            <a:r>
              <a:rPr lang="fr-FR" i="1" dirty="0"/>
              <a:t>« On s’est rapidement retrouvés en présence des objets de notre consommation »</a:t>
            </a:r>
            <a:endParaRPr lang="fr-FR" dirty="0"/>
          </a:p>
        </p:txBody>
      </p:sp>
    </p:spTree>
    <p:extLst>
      <p:ext uri="{BB962C8B-B14F-4D97-AF65-F5344CB8AC3E}">
        <p14:creationId xmlns:p14="http://schemas.microsoft.com/office/powerpoint/2010/main" val="2816253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l="50095" r="31619"/>
          <a:stretch/>
        </p:blipFill>
        <p:spPr>
          <a:xfrm rot="3150869">
            <a:off x="1778570" y="1891105"/>
            <a:ext cx="940526" cy="2375297"/>
          </a:xfrm>
          <a:prstGeom prst="rect">
            <a:avLst/>
          </a:prstGeom>
        </p:spPr>
      </p:pic>
      <p:pic>
        <p:nvPicPr>
          <p:cNvPr id="4" name="Image 3"/>
          <p:cNvPicPr>
            <a:picLocks noChangeAspect="1"/>
          </p:cNvPicPr>
          <p:nvPr/>
        </p:nvPicPr>
        <p:blipFill rotWithShape="1">
          <a:blip r:embed="rId3" cstate="email">
            <a:extLst>
              <a:ext uri="{28A0092B-C50C-407E-A947-70E740481C1C}">
                <a14:useLocalDpi xmlns:a14="http://schemas.microsoft.com/office/drawing/2010/main"/>
              </a:ext>
            </a:extLst>
          </a:blip>
          <a:srcRect l="4762" r="14095"/>
          <a:stretch/>
        </p:blipFill>
        <p:spPr>
          <a:xfrm rot="5400000">
            <a:off x="2578281" y="2231556"/>
            <a:ext cx="4173584" cy="2375297"/>
          </a:xfrm>
          <a:prstGeom prst="rect">
            <a:avLst/>
          </a:prstGeom>
        </p:spPr>
      </p:pic>
      <p:pic>
        <p:nvPicPr>
          <p:cNvPr id="5" name="Image 4"/>
          <p:cNvPicPr>
            <a:picLocks noChangeAspect="1"/>
          </p:cNvPicPr>
          <p:nvPr/>
        </p:nvPicPr>
        <p:blipFill rotWithShape="1">
          <a:blip r:embed="rId4" cstate="email">
            <a:extLst>
              <a:ext uri="{28A0092B-C50C-407E-A947-70E740481C1C}">
                <a14:useLocalDpi xmlns:a14="http://schemas.microsoft.com/office/drawing/2010/main"/>
              </a:ext>
            </a:extLst>
          </a:blip>
          <a:srcRect t="-53728" b="-53728"/>
          <a:stretch/>
        </p:blipFill>
        <p:spPr>
          <a:xfrm rot="5400000">
            <a:off x="-500190" y="2141215"/>
            <a:ext cx="2361111" cy="2262068"/>
          </a:xfrm>
          <a:prstGeom prst="rect">
            <a:avLst/>
          </a:prstGeom>
        </p:spPr>
      </p:pic>
      <p:pic>
        <p:nvPicPr>
          <p:cNvPr id="6" name="Image 5"/>
          <p:cNvPicPr>
            <a:picLocks noChangeAspect="1"/>
          </p:cNvPicPr>
          <p:nvPr/>
        </p:nvPicPr>
        <p:blipFill rotWithShape="1">
          <a:blip r:embed="rId5" cstate="email">
            <a:extLst>
              <a:ext uri="{28A0092B-C50C-407E-A947-70E740481C1C}">
                <a14:useLocalDpi xmlns:a14="http://schemas.microsoft.com/office/drawing/2010/main"/>
              </a:ext>
            </a:extLst>
          </a:blip>
          <a:srcRect l="13905" r="18286"/>
          <a:stretch/>
        </p:blipFill>
        <p:spPr>
          <a:xfrm rot="5400000">
            <a:off x="5551713" y="1962136"/>
            <a:ext cx="3487783" cy="2375297"/>
          </a:xfrm>
          <a:prstGeom prst="rect">
            <a:avLst/>
          </a:prstGeom>
        </p:spPr>
      </p:pic>
    </p:spTree>
    <p:extLst>
      <p:ext uri="{BB962C8B-B14F-4D97-AF65-F5344CB8AC3E}">
        <p14:creationId xmlns:p14="http://schemas.microsoft.com/office/powerpoint/2010/main" val="19967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044" y="5445224"/>
            <a:ext cx="2921827" cy="1150640"/>
          </a:xfrm>
        </p:spPr>
        <p:txBody>
          <a:bodyPr/>
          <a:lstStyle/>
          <a:p>
            <a:r>
              <a:rPr lang="fr-FR" dirty="0" smtClean="0"/>
              <a:t>Les enjeux ?</a:t>
            </a:r>
            <a:endParaRPr lang="fr-FR" dirty="0"/>
          </a:p>
        </p:txBody>
      </p:sp>
      <p:sp>
        <p:nvSpPr>
          <p:cNvPr id="3" name="Rectangle 2"/>
          <p:cNvSpPr/>
          <p:nvPr/>
        </p:nvSpPr>
        <p:spPr>
          <a:xfrm>
            <a:off x="476505" y="836712"/>
            <a:ext cx="8392559" cy="2192908"/>
          </a:xfrm>
          <a:prstGeom prst="rect">
            <a:avLst/>
          </a:prstGeom>
        </p:spPr>
        <p:txBody>
          <a:bodyPr wrap="square">
            <a:spAutoFit/>
          </a:bodyPr>
          <a:lstStyle/>
          <a:p>
            <a:endParaRPr lang="fr-FR" sz="1350" u="sng" dirty="0" smtClean="0">
              <a:latin typeface="Arial" panose="020B0604020202020204" pitchFamily="34" charset="0"/>
            </a:endParaRPr>
          </a:p>
          <a:p>
            <a:endParaRPr lang="fr-FR" sz="1350" u="sng" dirty="0">
              <a:latin typeface="Arial" panose="020B0604020202020204" pitchFamily="34" charset="0"/>
            </a:endParaRPr>
          </a:p>
          <a:p>
            <a:r>
              <a:rPr lang="fr-FR" sz="2400" u="sng" dirty="0" smtClean="0">
                <a:latin typeface="Arial" panose="020B0604020202020204" pitchFamily="34" charset="0"/>
              </a:rPr>
              <a:t>À partir de La </a:t>
            </a:r>
            <a:r>
              <a:rPr lang="fr-FR" sz="2400" u="sng" dirty="0">
                <a:latin typeface="Arial" panose="020B0604020202020204" pitchFamily="34" charset="0"/>
              </a:rPr>
              <a:t>proposition:</a:t>
            </a:r>
          </a:p>
          <a:p>
            <a:r>
              <a:rPr lang="fr-FR" sz="2400" dirty="0">
                <a:latin typeface="Arial" panose="020B0604020202020204" pitchFamily="34" charset="0"/>
              </a:rPr>
              <a:t>Les réalisations doivent être élaborées en tirant parti de diverses </a:t>
            </a:r>
            <a:r>
              <a:rPr lang="fr-FR" sz="2400" dirty="0" smtClean="0">
                <a:latin typeface="Arial" panose="020B0604020202020204" pitchFamily="34" charset="0"/>
              </a:rPr>
              <a:t>qualités</a:t>
            </a:r>
            <a:r>
              <a:rPr lang="fr-FR" sz="2400" dirty="0"/>
              <a:t> </a:t>
            </a:r>
            <a:r>
              <a:rPr lang="fr-FR" sz="2400" dirty="0" smtClean="0">
                <a:latin typeface="Arial" panose="020B0604020202020204" pitchFamily="34" charset="0"/>
              </a:rPr>
              <a:t>(matérielles</a:t>
            </a:r>
            <a:r>
              <a:rPr lang="fr-FR" sz="2400" dirty="0">
                <a:latin typeface="Arial" panose="020B0604020202020204" pitchFamily="34" charset="0"/>
              </a:rPr>
              <a:t>, symboliques, sémantiques...) de plastiques usagés, tels que répandus </a:t>
            </a:r>
            <a:r>
              <a:rPr lang="fr-FR" sz="2400" dirty="0" smtClean="0">
                <a:latin typeface="Arial" panose="020B0604020202020204" pitchFamily="34" charset="0"/>
              </a:rPr>
              <a:t>sur terre</a:t>
            </a:r>
            <a:r>
              <a:rPr lang="fr-FR" sz="1350" dirty="0" smtClean="0">
                <a:latin typeface="Arial" panose="020B0604020202020204" pitchFamily="34" charset="0"/>
              </a:rPr>
              <a:t>.</a:t>
            </a:r>
          </a:p>
          <a:p>
            <a:endParaRPr lang="fr-FR" sz="1350" dirty="0"/>
          </a:p>
        </p:txBody>
      </p:sp>
    </p:spTree>
    <p:extLst>
      <p:ext uri="{BB962C8B-B14F-4D97-AF65-F5344CB8AC3E}">
        <p14:creationId xmlns:p14="http://schemas.microsoft.com/office/powerpoint/2010/main" val="1108158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7103" y="857250"/>
            <a:ext cx="4069795" cy="5143500"/>
          </a:xfrm>
          <a:prstGeom prst="rect">
            <a:avLst/>
          </a:prstGeom>
        </p:spPr>
      </p:pic>
    </p:spTree>
    <p:extLst>
      <p:ext uri="{BB962C8B-B14F-4D97-AF65-F5344CB8AC3E}">
        <p14:creationId xmlns:p14="http://schemas.microsoft.com/office/powerpoint/2010/main" val="3480635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1" y="1314450"/>
            <a:ext cx="2951766" cy="1005168"/>
          </a:xfrm>
        </p:spPr>
        <p:txBody>
          <a:bodyPr/>
          <a:lstStyle/>
          <a:p>
            <a:r>
              <a:rPr lang="fr-FR" dirty="0" smtClean="0"/>
              <a:t>Propositions d’ateliers</a:t>
            </a:r>
            <a:endParaRPr lang="fr-FR" dirty="0"/>
          </a:p>
        </p:txBody>
      </p:sp>
      <p:pic>
        <p:nvPicPr>
          <p:cNvPr id="5" name="Espace réservé du contenu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676180" y="1314450"/>
            <a:ext cx="2914650" cy="3886200"/>
          </a:xfrm>
        </p:spPr>
      </p:pic>
      <p:sp>
        <p:nvSpPr>
          <p:cNvPr id="4" name="Espace réservé du texte 3"/>
          <p:cNvSpPr>
            <a:spLocks noGrp="1"/>
          </p:cNvSpPr>
          <p:nvPr>
            <p:ph type="body" sz="half" idx="2"/>
          </p:nvPr>
        </p:nvSpPr>
        <p:spPr>
          <a:xfrm>
            <a:off x="685332" y="2330985"/>
            <a:ext cx="2951767" cy="2368761"/>
          </a:xfrm>
        </p:spPr>
        <p:txBody>
          <a:bodyPr/>
          <a:lstStyle/>
          <a:p>
            <a:r>
              <a:rPr lang="fr-FR" dirty="0" smtClean="0"/>
              <a:t>Des haïkus</a:t>
            </a:r>
          </a:p>
          <a:p>
            <a:r>
              <a:rPr lang="fr-FR" dirty="0" smtClean="0"/>
              <a:t>Des totems</a:t>
            </a:r>
          </a:p>
          <a:p>
            <a:r>
              <a:rPr lang="fr-FR" dirty="0" smtClean="0"/>
              <a:t>Des installations</a:t>
            </a:r>
          </a:p>
          <a:p>
            <a:r>
              <a:rPr lang="fr-FR" dirty="0" smtClean="0"/>
              <a:t>Des photographies, des photomontages</a:t>
            </a:r>
          </a:p>
          <a:p>
            <a:r>
              <a:rPr lang="fr-FR" dirty="0" smtClean="0"/>
              <a:t>Des nuages de mots</a:t>
            </a:r>
          </a:p>
          <a:p>
            <a:r>
              <a:rPr lang="fr-FR" dirty="0">
                <a:hlinkClick r:id="rId3"/>
              </a:rPr>
              <a:t>https://www.nuagesdemots.fr</a:t>
            </a:r>
            <a:r>
              <a:rPr lang="fr-FR" dirty="0" smtClean="0">
                <a:hlinkClick r:id="rId3"/>
              </a:rPr>
              <a:t>/</a:t>
            </a:r>
            <a:endParaRPr lang="fr-FR" dirty="0" smtClean="0"/>
          </a:p>
          <a:p>
            <a:endParaRPr lang="fr-FR" dirty="0"/>
          </a:p>
        </p:txBody>
      </p:sp>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7776" y="4699746"/>
            <a:ext cx="1190065" cy="1190065"/>
          </a:xfrm>
          <a:prstGeom prst="rect">
            <a:avLst/>
          </a:prstGeom>
        </p:spPr>
      </p:pic>
    </p:spTree>
    <p:extLst>
      <p:ext uri="{BB962C8B-B14F-4D97-AF65-F5344CB8AC3E}">
        <p14:creationId xmlns:p14="http://schemas.microsoft.com/office/powerpoint/2010/main" val="2902585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836712"/>
            <a:ext cx="7773338" cy="393362"/>
          </a:xfrm>
        </p:spPr>
        <p:txBody>
          <a:bodyPr>
            <a:normAutofit fontScale="90000"/>
          </a:bodyPr>
          <a:lstStyle/>
          <a:p>
            <a:r>
              <a:rPr lang="fr-FR" dirty="0" smtClean="0"/>
              <a:t>Fiche cadre d’une activité à décliner en séquence</a:t>
            </a:r>
            <a:endParaRPr lang="fr-FR" dirty="0"/>
          </a:p>
        </p:txBody>
      </p:sp>
      <p:sp>
        <p:nvSpPr>
          <p:cNvPr id="3" name="Espace réservé du contenu 2"/>
          <p:cNvSpPr>
            <a:spLocks noGrp="1"/>
          </p:cNvSpPr>
          <p:nvPr>
            <p:ph sz="quarter" idx="13"/>
          </p:nvPr>
        </p:nvSpPr>
        <p:spPr>
          <a:xfrm>
            <a:off x="604648" y="1825746"/>
            <a:ext cx="7772870" cy="4043895"/>
          </a:xfrm>
        </p:spPr>
        <p:txBody>
          <a:bodyPr>
            <a:normAutofit fontScale="85000" lnSpcReduction="20000"/>
          </a:bodyPr>
          <a:lstStyle/>
          <a:p>
            <a:pPr marL="0" indent="0">
              <a:buNone/>
            </a:pPr>
            <a:r>
              <a:rPr lang="fr-FR" b="1" dirty="0" smtClean="0"/>
              <a:t>Objectifs pédagogiques</a:t>
            </a:r>
          </a:p>
          <a:p>
            <a:r>
              <a:rPr lang="fr-FR" dirty="0" smtClean="0"/>
              <a:t>Utiliser une technique d’expression artistique au moyen de l’utilisation de déchets dans une composition collective</a:t>
            </a:r>
          </a:p>
          <a:p>
            <a:pPr marL="0" indent="0">
              <a:buNone/>
            </a:pPr>
            <a:r>
              <a:rPr lang="fr-FR" b="1" dirty="0" smtClean="0"/>
              <a:t>Compétences travaillées </a:t>
            </a:r>
          </a:p>
          <a:p>
            <a:r>
              <a:rPr lang="fr-FR" dirty="0" smtClean="0"/>
              <a:t>Réaliser des productions artistiques de natures diverses</a:t>
            </a:r>
          </a:p>
          <a:p>
            <a:r>
              <a:rPr lang="fr-FR" dirty="0" smtClean="0"/>
              <a:t>Coopérer dans un projet artistique</a:t>
            </a:r>
          </a:p>
          <a:p>
            <a:r>
              <a:rPr lang="fr-FR" dirty="0" smtClean="0"/>
              <a:t>Connaître les caractéristiques d’objets fabriqués</a:t>
            </a:r>
          </a:p>
          <a:p>
            <a:r>
              <a:rPr lang="fr-FR" dirty="0" smtClean="0"/>
              <a:t>Observer et analyser des œuvres ou des images</a:t>
            </a:r>
          </a:p>
          <a:p>
            <a:r>
              <a:rPr lang="fr-FR" dirty="0" smtClean="0"/>
              <a:t>Identifier les principales familles de matériaux</a:t>
            </a:r>
          </a:p>
          <a:p>
            <a:pPr marL="0" indent="0">
              <a:buNone/>
            </a:pPr>
            <a:r>
              <a:rPr lang="fr-FR" b="1" dirty="0" smtClean="0"/>
              <a:t>matériel</a:t>
            </a:r>
          </a:p>
          <a:p>
            <a:r>
              <a:rPr lang="fr-FR" dirty="0" smtClean="0"/>
              <a:t>Des déchets récupérés, des supports, des moyens de fixation (colle, scotch, ficelle</a:t>
            </a:r>
          </a:p>
          <a:p>
            <a:endParaRPr lang="fr-FR" dirty="0"/>
          </a:p>
        </p:txBody>
      </p:sp>
    </p:spTree>
    <p:extLst>
      <p:ext uri="{BB962C8B-B14F-4D97-AF65-F5344CB8AC3E}">
        <p14:creationId xmlns:p14="http://schemas.microsoft.com/office/powerpoint/2010/main" val="3566019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04664"/>
            <a:ext cx="6402468" cy="2319867"/>
          </a:xfrm>
        </p:spPr>
        <p:txBody>
          <a:bodyPr/>
          <a:lstStyle/>
          <a:p>
            <a:r>
              <a:rPr lang="fr-FR" u="sng" dirty="0">
                <a:latin typeface="Arial" panose="020B0604020202020204" pitchFamily="34" charset="0"/>
              </a:rPr>
              <a:t>La proposition:</a:t>
            </a:r>
            <a:br>
              <a:rPr lang="fr-FR" u="sng" dirty="0">
                <a:latin typeface="Arial" panose="020B0604020202020204" pitchFamily="34" charset="0"/>
              </a:rPr>
            </a:br>
            <a:endParaRPr lang="fr-FR" dirty="0"/>
          </a:p>
        </p:txBody>
      </p:sp>
      <p:sp>
        <p:nvSpPr>
          <p:cNvPr id="3" name="Espace réservé du texte 2"/>
          <p:cNvSpPr>
            <a:spLocks noGrp="1"/>
          </p:cNvSpPr>
          <p:nvPr>
            <p:ph type="body" idx="1"/>
          </p:nvPr>
        </p:nvSpPr>
        <p:spPr>
          <a:xfrm>
            <a:off x="644965" y="2420888"/>
            <a:ext cx="6951371" cy="3960440"/>
          </a:xfrm>
        </p:spPr>
        <p:txBody>
          <a:bodyPr>
            <a:normAutofit fontScale="77500" lnSpcReduction="20000"/>
          </a:bodyPr>
          <a:lstStyle/>
          <a:p>
            <a:r>
              <a:rPr lang="fr-FR" sz="3200" dirty="0" smtClean="0">
                <a:latin typeface="Arial" panose="020B0604020202020204" pitchFamily="34" charset="0"/>
              </a:rPr>
              <a:t>Les </a:t>
            </a:r>
            <a:r>
              <a:rPr lang="fr-FR" sz="3200" dirty="0">
                <a:latin typeface="Arial" panose="020B0604020202020204" pitchFamily="34" charset="0"/>
              </a:rPr>
              <a:t>réalisations doivent être élaborées en tirant parti de diverses qualités</a:t>
            </a:r>
            <a:r>
              <a:rPr lang="fr-FR" sz="3200" dirty="0"/>
              <a:t/>
            </a:r>
            <a:br>
              <a:rPr lang="fr-FR" sz="3200" dirty="0"/>
            </a:br>
            <a:r>
              <a:rPr lang="fr-FR" sz="3200" dirty="0">
                <a:latin typeface="Arial" panose="020B0604020202020204" pitchFamily="34" charset="0"/>
              </a:rPr>
              <a:t>(matérielles, symboliques, sémantiques...) de plastiques usagés, tels que répandus sur terre.</a:t>
            </a:r>
          </a:p>
          <a:p>
            <a:r>
              <a:rPr lang="fr-FR" sz="3200" dirty="0">
                <a:latin typeface="Arial" panose="020B0604020202020204" pitchFamily="34" charset="0"/>
              </a:rPr>
              <a:t>Le choix de la technique est laissé libre ainsi que les partis-pris plastiques, esthétiques,</a:t>
            </a:r>
            <a:r>
              <a:rPr lang="fr-FR" sz="3200" dirty="0"/>
              <a:t/>
            </a:r>
            <a:br>
              <a:rPr lang="fr-FR" sz="3200" dirty="0"/>
            </a:br>
            <a:r>
              <a:rPr lang="fr-FR" sz="3200" dirty="0">
                <a:latin typeface="Arial" panose="020B0604020202020204" pitchFamily="34" charset="0"/>
              </a:rPr>
              <a:t>écologiques pour le traitement de la thématique </a:t>
            </a:r>
            <a:r>
              <a:rPr lang="fr-FR" sz="3200" dirty="0" smtClean="0">
                <a:latin typeface="Arial" panose="020B0604020202020204" pitchFamily="34" charset="0"/>
              </a:rPr>
              <a:t>Les </a:t>
            </a:r>
            <a:r>
              <a:rPr lang="fr-FR" sz="3200" dirty="0">
                <a:latin typeface="Arial" panose="020B0604020202020204" pitchFamily="34" charset="0"/>
              </a:rPr>
              <a:t>productions peuvent être en</a:t>
            </a:r>
            <a:r>
              <a:rPr lang="fr-FR" sz="3200" dirty="0"/>
              <a:t> </a:t>
            </a:r>
            <a:r>
              <a:rPr lang="fr-FR" sz="3200" dirty="0">
                <a:latin typeface="Arial" panose="020B0604020202020204" pitchFamily="34" charset="0"/>
              </a:rPr>
              <a:t>deux dimensions (graphiques, picturales, photographiques, numériques) ou en volume</a:t>
            </a:r>
            <a:r>
              <a:rPr lang="fr-FR" sz="3200" dirty="0"/>
              <a:t> </a:t>
            </a:r>
            <a:r>
              <a:rPr lang="fr-FR" sz="3200" dirty="0">
                <a:latin typeface="Arial" panose="020B0604020202020204" pitchFamily="34" charset="0"/>
              </a:rPr>
              <a:t>(assemblages, modelages, installations...). </a:t>
            </a:r>
            <a:endParaRPr lang="fr-FR" sz="3200" dirty="0"/>
          </a:p>
          <a:p>
            <a:endParaRPr lang="fr-FR" dirty="0"/>
          </a:p>
        </p:txBody>
      </p:sp>
    </p:spTree>
    <p:extLst>
      <p:ext uri="{BB962C8B-B14F-4D97-AF65-F5344CB8AC3E}">
        <p14:creationId xmlns:p14="http://schemas.microsoft.com/office/powerpoint/2010/main" val="3102488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953" y="4747514"/>
            <a:ext cx="6554867" cy="1524000"/>
          </a:xfrm>
        </p:spPr>
        <p:txBody>
          <a:bodyPr/>
          <a:lstStyle/>
          <a:p>
            <a:r>
              <a:rPr lang="fr-FR" dirty="0" smtClean="0"/>
              <a:t>Petite balade </a:t>
            </a:r>
            <a:br>
              <a:rPr lang="fr-FR" dirty="0" smtClean="0"/>
            </a:br>
            <a:r>
              <a:rPr lang="fr-FR" dirty="0" smtClean="0"/>
              <a:t>en allant faire des courses</a:t>
            </a:r>
            <a:endParaRPr lang="fr-FR"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5146" y="609025"/>
            <a:ext cx="1703058" cy="3689648"/>
          </a:xfrm>
          <a:prstGeom prst="rect">
            <a:avLst/>
          </a:prstGeom>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8045" y="3360821"/>
            <a:ext cx="4076819" cy="188206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5014" y="56614"/>
            <a:ext cx="1481441" cy="3208115"/>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953" y="389756"/>
            <a:ext cx="1794699" cy="3886266"/>
          </a:xfrm>
          <a:prstGeom prst="rect">
            <a:avLst/>
          </a:prstGeom>
        </p:spPr>
      </p:pic>
      <p:sp>
        <p:nvSpPr>
          <p:cNvPr id="7" name="ZoneTexte 6"/>
          <p:cNvSpPr txBox="1"/>
          <p:nvPr/>
        </p:nvSpPr>
        <p:spPr>
          <a:xfrm>
            <a:off x="7236296" y="548680"/>
            <a:ext cx="1368152" cy="923330"/>
          </a:xfrm>
          <a:prstGeom prst="rect">
            <a:avLst/>
          </a:prstGeom>
          <a:noFill/>
        </p:spPr>
        <p:txBody>
          <a:bodyPr wrap="square" rtlCol="0">
            <a:spAutoFit/>
          </a:bodyPr>
          <a:lstStyle/>
          <a:p>
            <a:r>
              <a:rPr lang="fr-FR" dirty="0" smtClean="0"/>
              <a:t>5 pas autour de moi</a:t>
            </a:r>
            <a:endParaRPr lang="fr-FR" dirty="0"/>
          </a:p>
        </p:txBody>
      </p:sp>
    </p:spTree>
    <p:extLst>
      <p:ext uri="{BB962C8B-B14F-4D97-AF65-F5344CB8AC3E}">
        <p14:creationId xmlns:p14="http://schemas.microsoft.com/office/powerpoint/2010/main" val="3481273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556792"/>
            <a:ext cx="8496944" cy="2319867"/>
          </a:xfrm>
        </p:spPr>
        <p:txBody>
          <a:bodyPr>
            <a:normAutofit fontScale="90000"/>
          </a:bodyPr>
          <a:lstStyle/>
          <a:p>
            <a:r>
              <a:rPr lang="fr-FR" dirty="0" smtClean="0"/>
              <a:t>Je propose donc une balade photographique soit dans la cour de l’école soit dans une grande proximité (le long des grilles extérieures de l’école si les employés municipaux n’ont pas fraîchement nettoyé)</a:t>
            </a:r>
            <a:endParaRPr lang="fr-FR" dirty="0"/>
          </a:p>
        </p:txBody>
      </p:sp>
    </p:spTree>
    <p:extLst>
      <p:ext uri="{BB962C8B-B14F-4D97-AF65-F5344CB8AC3E}">
        <p14:creationId xmlns:p14="http://schemas.microsoft.com/office/powerpoint/2010/main" val="2591424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3354" y="224973"/>
            <a:ext cx="1813130" cy="3926248"/>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434604" y="3656609"/>
            <a:ext cx="1134512" cy="2457011"/>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2804" y="343285"/>
            <a:ext cx="1071374" cy="2319687"/>
          </a:xfrm>
          <a:prstGeom prst="rect">
            <a:avLst/>
          </a:prstGeom>
        </p:spPr>
      </p:pic>
      <p:pic>
        <p:nvPicPr>
          <p:cNvPr id="5" name="Imag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3824" y="224973"/>
            <a:ext cx="2153210" cy="4663223"/>
          </a:xfrm>
          <a:prstGeom prst="rect">
            <a:avLst/>
          </a:prstGeom>
        </p:spPr>
      </p:pic>
      <p:pic>
        <p:nvPicPr>
          <p:cNvPr id="6" name="Imag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55701" y="2662972"/>
            <a:ext cx="1670412" cy="3617640"/>
          </a:xfrm>
          <a:prstGeom prst="rect">
            <a:avLst/>
          </a:prstGeom>
        </p:spPr>
      </p:pic>
      <p:pic>
        <p:nvPicPr>
          <p:cNvPr id="7" name="Imag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7453" y="188640"/>
            <a:ext cx="1928715" cy="4176464"/>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35163" y="4226946"/>
            <a:ext cx="1134512" cy="2457011"/>
          </a:xfrm>
          <a:prstGeom prst="rect">
            <a:avLst/>
          </a:prstGeom>
        </p:spPr>
      </p:pic>
      <p:pic>
        <p:nvPicPr>
          <p:cNvPr id="9" name="Imag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3281899" y="4536337"/>
            <a:ext cx="1263401" cy="2736169"/>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7894178" y="343285"/>
            <a:ext cx="1071374" cy="2319687"/>
          </a:xfrm>
          <a:prstGeom prst="rect">
            <a:avLst/>
          </a:prstGeom>
        </p:spPr>
      </p:pic>
    </p:spTree>
    <p:extLst>
      <p:ext uri="{BB962C8B-B14F-4D97-AF65-F5344CB8AC3E}">
        <p14:creationId xmlns:p14="http://schemas.microsoft.com/office/powerpoint/2010/main" val="1757666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retour en classe</a:t>
            </a:r>
            <a:endParaRPr lang="fr-FR" dirty="0"/>
          </a:p>
        </p:txBody>
      </p:sp>
      <p:sp>
        <p:nvSpPr>
          <p:cNvPr id="3" name="Espace réservé du contenu 2"/>
          <p:cNvSpPr>
            <a:spLocks noGrp="1"/>
          </p:cNvSpPr>
          <p:nvPr>
            <p:ph idx="1"/>
          </p:nvPr>
        </p:nvSpPr>
        <p:spPr/>
        <p:txBody>
          <a:bodyPr/>
          <a:lstStyle/>
          <a:p>
            <a:r>
              <a:rPr lang="fr-FR" dirty="0" smtClean="0"/>
              <a:t>Visionner les photographies</a:t>
            </a:r>
          </a:p>
          <a:p>
            <a:r>
              <a:rPr lang="fr-FR" dirty="0" smtClean="0"/>
              <a:t>Nommer les « objets » et les couleurs.</a:t>
            </a:r>
          </a:p>
          <a:p>
            <a:r>
              <a:rPr lang="fr-FR" dirty="0" smtClean="0"/>
              <a:t>Imprimer format carte postale en couleur</a:t>
            </a:r>
          </a:p>
          <a:p>
            <a:r>
              <a:rPr lang="fr-FR" dirty="0" smtClean="0"/>
              <a:t>Composer un pêle-mêle de ces cartes postales</a:t>
            </a:r>
            <a:endParaRPr lang="fr-FR" dirty="0"/>
          </a:p>
        </p:txBody>
      </p:sp>
    </p:spTree>
    <p:extLst>
      <p:ext uri="{BB962C8B-B14F-4D97-AF65-F5344CB8AC3E}">
        <p14:creationId xmlns:p14="http://schemas.microsoft.com/office/powerpoint/2010/main" val="2789968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Organiser une récupération d’objets de pollution terrestre</a:t>
            </a:r>
            <a:endParaRPr lang="fr-FR" dirty="0"/>
          </a:p>
        </p:txBody>
      </p:sp>
      <p:sp>
        <p:nvSpPr>
          <p:cNvPr id="4" name="ZoneTexte 3"/>
          <p:cNvSpPr txBox="1"/>
          <p:nvPr/>
        </p:nvSpPr>
        <p:spPr>
          <a:xfrm>
            <a:off x="395536" y="1412776"/>
            <a:ext cx="8280920" cy="738664"/>
          </a:xfrm>
          <a:prstGeom prst="rect">
            <a:avLst/>
          </a:prstGeom>
          <a:noFill/>
        </p:spPr>
        <p:txBody>
          <a:bodyPr wrap="square" rtlCol="0">
            <a:spAutoFit/>
          </a:bodyPr>
          <a:lstStyle/>
          <a:p>
            <a:r>
              <a:rPr lang="fr-FR" dirty="0" smtClean="0"/>
              <a:t>Comment glisse-t-on du trier au jeter ?</a:t>
            </a:r>
          </a:p>
          <a:p>
            <a:r>
              <a:rPr lang="fr-FR" sz="2400" b="1" dirty="0" smtClean="0">
                <a:solidFill>
                  <a:schemeClr val="accent6">
                    <a:lumMod val="60000"/>
                    <a:lumOff val="40000"/>
                  </a:schemeClr>
                </a:solidFill>
              </a:rPr>
              <a:t>Nos amies les poubelles vertes  et les poubelles bleues</a:t>
            </a:r>
            <a:endParaRPr lang="fr-FR" sz="2400" b="1" dirty="0">
              <a:solidFill>
                <a:schemeClr val="accent6">
                  <a:lumMod val="60000"/>
                  <a:lumOff val="40000"/>
                </a:schemeClr>
              </a:solidFill>
            </a:endParaRPr>
          </a:p>
        </p:txBody>
      </p:sp>
    </p:spTree>
    <p:extLst>
      <p:ext uri="{BB962C8B-B14F-4D97-AF65-F5344CB8AC3E}">
        <p14:creationId xmlns:p14="http://schemas.microsoft.com/office/powerpoint/2010/main" val="764080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r="10476"/>
          <a:stretch/>
        </p:blipFill>
        <p:spPr>
          <a:xfrm rot="5400000">
            <a:off x="4070214" y="2337436"/>
            <a:ext cx="4604658" cy="2372080"/>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a:ext>
            </a:extLst>
          </a:blip>
          <a:srcRect r="9660"/>
          <a:stretch/>
        </p:blipFill>
        <p:spPr>
          <a:xfrm rot="5400000">
            <a:off x="893749" y="2356821"/>
            <a:ext cx="4646645" cy="2375297"/>
          </a:xfrm>
          <a:prstGeom prst="rect">
            <a:avLst/>
          </a:prstGeom>
        </p:spPr>
      </p:pic>
      <p:sp>
        <p:nvSpPr>
          <p:cNvPr id="4" name="ZoneTexte 3"/>
          <p:cNvSpPr txBox="1"/>
          <p:nvPr/>
        </p:nvSpPr>
        <p:spPr>
          <a:xfrm>
            <a:off x="563289" y="5014038"/>
            <a:ext cx="1301621" cy="715581"/>
          </a:xfrm>
          <a:prstGeom prst="rect">
            <a:avLst/>
          </a:prstGeom>
          <a:noFill/>
        </p:spPr>
        <p:txBody>
          <a:bodyPr wrap="square" rtlCol="0">
            <a:spAutoFit/>
          </a:bodyPr>
          <a:lstStyle/>
          <a:p>
            <a:r>
              <a:rPr lang="fr-FR" sz="1350" dirty="0"/>
              <a:t>L’atelier objets de récupération</a:t>
            </a:r>
          </a:p>
        </p:txBody>
      </p:sp>
      <p:sp>
        <p:nvSpPr>
          <p:cNvPr id="5" name="ZoneTexte 4"/>
          <p:cNvSpPr txBox="1"/>
          <p:nvPr/>
        </p:nvSpPr>
        <p:spPr>
          <a:xfrm>
            <a:off x="7726313" y="3544468"/>
            <a:ext cx="1138335" cy="300082"/>
          </a:xfrm>
          <a:prstGeom prst="rect">
            <a:avLst/>
          </a:prstGeom>
          <a:noFill/>
        </p:spPr>
        <p:txBody>
          <a:bodyPr wrap="square" rtlCol="0">
            <a:spAutoFit/>
          </a:bodyPr>
          <a:lstStyle/>
          <a:p>
            <a:r>
              <a:rPr lang="fr-FR" sz="1350" dirty="0"/>
              <a:t>Les outils</a:t>
            </a:r>
          </a:p>
        </p:txBody>
      </p:sp>
    </p:spTree>
    <p:extLst>
      <p:ext uri="{BB962C8B-B14F-4D97-AF65-F5344CB8AC3E}">
        <p14:creationId xmlns:p14="http://schemas.microsoft.com/office/powerpoint/2010/main" val="108123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335590"/>
            <a:ext cx="7272808" cy="1524000"/>
          </a:xfrm>
        </p:spPr>
        <p:txBody>
          <a:bodyPr/>
          <a:lstStyle/>
          <a:p>
            <a:r>
              <a:rPr lang="fr-FR" dirty="0" smtClean="0"/>
              <a:t>La démarche en arts plastiques</a:t>
            </a:r>
            <a:endParaRPr lang="fr-FR" dirty="0"/>
          </a:p>
        </p:txBody>
      </p:sp>
      <p:pic>
        <p:nvPicPr>
          <p:cNvPr id="3" name="Image 2"/>
          <p:cNvPicPr/>
          <p:nvPr/>
        </p:nvPicPr>
        <p:blipFill>
          <a:blip r:embed="rId2" cstate="email">
            <a:extLst>
              <a:ext uri="{28A0092B-C50C-407E-A947-70E740481C1C}">
                <a14:useLocalDpi xmlns:a14="http://schemas.microsoft.com/office/drawing/2010/main"/>
              </a:ext>
            </a:extLst>
          </a:blip>
          <a:stretch>
            <a:fillRect/>
          </a:stretch>
        </p:blipFill>
        <p:spPr>
          <a:xfrm>
            <a:off x="244530" y="1332584"/>
            <a:ext cx="3931426" cy="3191370"/>
          </a:xfrm>
          <a:prstGeom prst="rect">
            <a:avLst/>
          </a:prstGeom>
        </p:spPr>
      </p:pic>
      <p:sp>
        <p:nvSpPr>
          <p:cNvPr id="4" name="Rectangle 3"/>
          <p:cNvSpPr/>
          <p:nvPr/>
        </p:nvSpPr>
        <p:spPr>
          <a:xfrm>
            <a:off x="4560168" y="881555"/>
            <a:ext cx="4572000" cy="4093428"/>
          </a:xfrm>
          <a:prstGeom prst="rect">
            <a:avLst/>
          </a:prstGeom>
        </p:spPr>
        <p:txBody>
          <a:bodyPr>
            <a:spAutoFit/>
          </a:bodyPr>
          <a:lstStyle/>
          <a:p>
            <a:r>
              <a:rPr lang="fr-FR" sz="2000" dirty="0"/>
              <a:t>Concevoir l’enseignement des arts plastiques, c’est envisager un dispositif d’apprentissage permettant à l’élève de :</a:t>
            </a:r>
          </a:p>
          <a:p>
            <a:pPr>
              <a:buFont typeface="Arial" panose="020B0604020202020204" pitchFamily="34" charset="0"/>
              <a:buChar char="•"/>
            </a:pPr>
            <a:r>
              <a:rPr lang="fr-FR" sz="2000" dirty="0">
                <a:solidFill>
                  <a:srgbClr val="FF9900"/>
                </a:solidFill>
              </a:rPr>
              <a:t>  </a:t>
            </a:r>
            <a:r>
              <a:rPr lang="fr-FR" sz="2000" b="1" dirty="0">
                <a:solidFill>
                  <a:srgbClr val="FF6600"/>
                </a:solidFill>
              </a:rPr>
              <a:t>explorer, expérimenter et produire </a:t>
            </a:r>
            <a:r>
              <a:rPr lang="fr-FR" sz="2000" dirty="0">
                <a:solidFill>
                  <a:srgbClr val="FF9900"/>
                </a:solidFill>
              </a:rPr>
              <a:t> </a:t>
            </a:r>
            <a:endParaRPr lang="fr-FR" sz="2000" dirty="0"/>
          </a:p>
          <a:p>
            <a:pPr>
              <a:buFont typeface="Arial" panose="020B0604020202020204" pitchFamily="34" charset="0"/>
              <a:buChar char="•"/>
            </a:pPr>
            <a:r>
              <a:rPr lang="fr-FR" sz="2000" dirty="0">
                <a:solidFill>
                  <a:srgbClr val="339966"/>
                </a:solidFill>
              </a:rPr>
              <a:t>  </a:t>
            </a:r>
            <a:r>
              <a:rPr lang="fr-FR" sz="2000" b="1" dirty="0">
                <a:solidFill>
                  <a:srgbClr val="008000"/>
                </a:solidFill>
              </a:rPr>
              <a:t>acquérir des compétences techniques, méthodologiques et comportementales </a:t>
            </a:r>
            <a:endParaRPr lang="fr-FR" sz="2000" dirty="0"/>
          </a:p>
          <a:p>
            <a:pPr>
              <a:buFont typeface="Arial" panose="020B0604020202020204" pitchFamily="34" charset="0"/>
              <a:buChar char="•"/>
            </a:pPr>
            <a:r>
              <a:rPr lang="fr-FR" sz="2000" dirty="0">
                <a:solidFill>
                  <a:srgbClr val="993366"/>
                </a:solidFill>
              </a:rPr>
              <a:t>  </a:t>
            </a:r>
            <a:r>
              <a:rPr lang="fr-FR" sz="2000" b="1" dirty="0">
                <a:solidFill>
                  <a:srgbClr val="993366"/>
                </a:solidFill>
              </a:rPr>
              <a:t> acquérir des connaissances </a:t>
            </a:r>
            <a:r>
              <a:rPr lang="fr-FR" sz="2000" dirty="0">
                <a:solidFill>
                  <a:srgbClr val="993366"/>
                </a:solidFill>
              </a:rPr>
              <a:t>  </a:t>
            </a:r>
            <a:endParaRPr lang="fr-FR" sz="2000" dirty="0"/>
          </a:p>
          <a:p>
            <a:pPr>
              <a:buFont typeface="Arial" panose="020B0604020202020204" pitchFamily="34" charset="0"/>
              <a:buChar char="•"/>
            </a:pPr>
            <a:r>
              <a:rPr lang="fr-FR" sz="2000" b="1" dirty="0">
                <a:solidFill>
                  <a:srgbClr val="0A8F8F"/>
                </a:solidFill>
              </a:rPr>
              <a:t>  </a:t>
            </a:r>
            <a:r>
              <a:rPr lang="fr-FR" sz="2000" b="1" dirty="0">
                <a:solidFill>
                  <a:schemeClr val="accent2">
                    <a:lumMod val="40000"/>
                    <a:lumOff val="60000"/>
                  </a:schemeClr>
                </a:solidFill>
              </a:rPr>
              <a:t>interroger le langage plastique  </a:t>
            </a:r>
            <a:endParaRPr lang="fr-FR" sz="2000" dirty="0">
              <a:solidFill>
                <a:schemeClr val="accent2">
                  <a:lumMod val="40000"/>
                  <a:lumOff val="60000"/>
                </a:schemeClr>
              </a:solidFill>
            </a:endParaRPr>
          </a:p>
          <a:p>
            <a:pPr>
              <a:buFont typeface="Arial" panose="020B0604020202020204" pitchFamily="34" charset="0"/>
              <a:buChar char="•"/>
            </a:pPr>
            <a:r>
              <a:rPr lang="fr-FR" sz="2000" b="1" dirty="0">
                <a:solidFill>
                  <a:srgbClr val="FF0000"/>
                </a:solidFill>
              </a:rPr>
              <a:t>  élargir ses références culturelles  </a:t>
            </a:r>
            <a:endParaRPr lang="fr-FR" sz="2000" dirty="0"/>
          </a:p>
          <a:p>
            <a:pPr>
              <a:buFont typeface="Arial" panose="020B0604020202020204" pitchFamily="34" charset="0"/>
              <a:buChar char="•"/>
            </a:pPr>
            <a:r>
              <a:rPr lang="fr-FR" sz="2000" b="1" dirty="0">
                <a:solidFill>
                  <a:srgbClr val="FF00FF"/>
                </a:solidFill>
              </a:rPr>
              <a:t>  développer son sens critique  </a:t>
            </a:r>
            <a:endParaRPr lang="fr-FR" sz="2000" dirty="0"/>
          </a:p>
        </p:txBody>
      </p:sp>
    </p:spTree>
    <p:extLst>
      <p:ext uri="{BB962C8B-B14F-4D97-AF65-F5344CB8AC3E}">
        <p14:creationId xmlns:p14="http://schemas.microsoft.com/office/powerpoint/2010/main" val="1559515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399" y="4306429"/>
            <a:ext cx="6554867" cy="1524000"/>
          </a:xfrm>
        </p:spPr>
        <p:txBody>
          <a:bodyPr/>
          <a:lstStyle/>
          <a:p>
            <a:r>
              <a:rPr lang="fr-FR" dirty="0" smtClean="0"/>
              <a:t>Préparer par le dessin le projet de composition</a:t>
            </a:r>
            <a:endParaRPr lang="fr-FR" dirty="0"/>
          </a:p>
        </p:txBody>
      </p:sp>
      <p:sp>
        <p:nvSpPr>
          <p:cNvPr id="3" name="Espace réservé du contenu 2"/>
          <p:cNvSpPr>
            <a:spLocks noGrp="1"/>
          </p:cNvSpPr>
          <p:nvPr>
            <p:ph idx="1"/>
          </p:nvPr>
        </p:nvSpPr>
        <p:spPr/>
        <p:txBody>
          <a:bodyPr/>
          <a:lstStyle/>
          <a:p>
            <a:r>
              <a:rPr lang="fr-FR" b="1" dirty="0" smtClean="0"/>
              <a:t>La question du projet « dessin préparatoire » pour matérialiser l’intention ou se laisser guider par les matériaux choisis pour la production plastique</a:t>
            </a:r>
            <a:r>
              <a:rPr lang="fr-FR" dirty="0" smtClean="0"/>
              <a:t>.</a:t>
            </a:r>
            <a:endParaRPr lang="fr-FR" dirty="0"/>
          </a:p>
        </p:txBody>
      </p:sp>
    </p:spTree>
    <p:extLst>
      <p:ext uri="{BB962C8B-B14F-4D97-AF65-F5344CB8AC3E}">
        <p14:creationId xmlns:p14="http://schemas.microsoft.com/office/powerpoint/2010/main" val="2873486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548680"/>
            <a:ext cx="6402468" cy="2319867"/>
          </a:xfrm>
        </p:spPr>
        <p:txBody>
          <a:bodyPr/>
          <a:lstStyle/>
          <a:p>
            <a:r>
              <a:rPr lang="fr-FR" dirty="0" smtClean="0"/>
              <a:t>Sélectionner les éléments qui entrent dans la composition</a:t>
            </a:r>
            <a:endParaRPr lang="fr-FR" dirty="0"/>
          </a:p>
        </p:txBody>
      </p:sp>
      <p:sp>
        <p:nvSpPr>
          <p:cNvPr id="3" name="Espace réservé du texte 2"/>
          <p:cNvSpPr>
            <a:spLocks noGrp="1"/>
          </p:cNvSpPr>
          <p:nvPr>
            <p:ph type="body" idx="1"/>
          </p:nvPr>
        </p:nvSpPr>
        <p:spPr>
          <a:xfrm>
            <a:off x="683568" y="3140968"/>
            <a:ext cx="6402467" cy="1532467"/>
          </a:xfrm>
        </p:spPr>
        <p:txBody>
          <a:bodyPr>
            <a:normAutofit/>
          </a:bodyPr>
          <a:lstStyle/>
          <a:p>
            <a:r>
              <a:rPr lang="fr-FR" sz="2400" b="1" dirty="0" smtClean="0"/>
              <a:t>Discuter, évaluer les systèmes d’assemblage, préparer  les outils, les matériaux.</a:t>
            </a:r>
            <a:endParaRPr lang="fr-FR" sz="2400" b="1" dirty="0"/>
          </a:p>
        </p:txBody>
      </p:sp>
    </p:spTree>
    <p:extLst>
      <p:ext uri="{BB962C8B-B14F-4D97-AF65-F5344CB8AC3E}">
        <p14:creationId xmlns:p14="http://schemas.microsoft.com/office/powerpoint/2010/main" val="2715757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9000"/>
                    </a14:imgEffect>
                  </a14:imgLayer>
                </a14:imgProps>
              </a:ext>
              <a:ext uri="{28A0092B-C50C-407E-A947-70E740481C1C}">
                <a14:useLocalDpi xmlns:a14="http://schemas.microsoft.com/office/drawing/2010/main"/>
              </a:ext>
            </a:extLst>
          </a:blip>
          <a:srcRect r="9116"/>
          <a:stretch/>
        </p:blipFill>
        <p:spPr>
          <a:xfrm rot="5400000">
            <a:off x="5074618" y="2106501"/>
            <a:ext cx="4674638" cy="2372080"/>
          </a:xfrm>
          <a:prstGeom prst="rect">
            <a:avLst/>
          </a:prstGeom>
        </p:spPr>
      </p:pic>
      <p:pic>
        <p:nvPicPr>
          <p:cNvPr id="3" name="Image 2"/>
          <p:cNvPicPr>
            <a:picLocks noChangeAspect="1"/>
          </p:cNvPicPr>
          <p:nvPr/>
        </p:nvPicPr>
        <p:blipFill rotWithShape="1">
          <a:blip r:embed="rId4" cstate="email">
            <a:extLst>
              <a:ext uri="{28A0092B-C50C-407E-A947-70E740481C1C}">
                <a14:useLocalDpi xmlns:a14="http://schemas.microsoft.com/office/drawing/2010/main"/>
              </a:ext>
            </a:extLst>
          </a:blip>
          <a:srcRect r="11292"/>
          <a:stretch/>
        </p:blipFill>
        <p:spPr>
          <a:xfrm rot="5400000">
            <a:off x="2310835" y="2344433"/>
            <a:ext cx="4562672" cy="2372080"/>
          </a:xfrm>
          <a:prstGeom prst="rect">
            <a:avLst/>
          </a:prstGeom>
        </p:spPr>
      </p:pic>
      <p:pic>
        <p:nvPicPr>
          <p:cNvPr id="4" name="Image 3"/>
          <p:cNvPicPr>
            <a:picLocks noChangeAspect="1"/>
          </p:cNvPicPr>
          <p:nvPr/>
        </p:nvPicPr>
        <p:blipFill rotWithShape="1">
          <a:blip r:embed="rId5" cstate="email">
            <a:extLst>
              <a:ext uri="{28A0092B-C50C-407E-A947-70E740481C1C}">
                <a14:useLocalDpi xmlns:a14="http://schemas.microsoft.com/office/drawing/2010/main"/>
              </a:ext>
            </a:extLst>
          </a:blip>
          <a:srcRect r="11021"/>
          <a:stretch/>
        </p:blipFill>
        <p:spPr>
          <a:xfrm rot="5400000">
            <a:off x="-403962" y="2057516"/>
            <a:ext cx="4576667" cy="2372080"/>
          </a:xfrm>
          <a:prstGeom prst="rect">
            <a:avLst/>
          </a:prstGeom>
        </p:spPr>
      </p:pic>
    </p:spTree>
    <p:extLst>
      <p:ext uri="{BB962C8B-B14F-4D97-AF65-F5344CB8AC3E}">
        <p14:creationId xmlns:p14="http://schemas.microsoft.com/office/powerpoint/2010/main" val="4994124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r="9660"/>
          <a:stretch/>
        </p:blipFill>
        <p:spPr>
          <a:xfrm rot="5400000">
            <a:off x="2539090" y="2267452"/>
            <a:ext cx="4765616" cy="2372080"/>
          </a:xfrm>
          <a:prstGeom prst="rect">
            <a:avLst/>
          </a:prstGeom>
        </p:spPr>
      </p:pic>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r="7347"/>
          <a:stretch/>
        </p:blipFill>
        <p:spPr>
          <a:xfrm rot="5400000">
            <a:off x="5339884" y="2241350"/>
            <a:ext cx="4765615" cy="2375297"/>
          </a:xfrm>
          <a:prstGeom prst="rect">
            <a:avLst/>
          </a:prstGeom>
        </p:spPr>
      </p:pic>
    </p:spTree>
    <p:extLst>
      <p:ext uri="{BB962C8B-B14F-4D97-AF65-F5344CB8AC3E}">
        <p14:creationId xmlns:p14="http://schemas.microsoft.com/office/powerpoint/2010/main" val="721698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399" y="620689"/>
            <a:ext cx="6402468" cy="864096"/>
          </a:xfrm>
        </p:spPr>
        <p:txBody>
          <a:bodyPr/>
          <a:lstStyle/>
          <a:p>
            <a:r>
              <a:rPr lang="fr-FR" dirty="0" smtClean="0"/>
              <a:t>Présenter l’installation</a:t>
            </a:r>
            <a:endParaRPr lang="fr-FR" dirty="0"/>
          </a:p>
        </p:txBody>
      </p:sp>
      <p:sp>
        <p:nvSpPr>
          <p:cNvPr id="3" name="Espace réservé du texte 2"/>
          <p:cNvSpPr>
            <a:spLocks noGrp="1"/>
          </p:cNvSpPr>
          <p:nvPr>
            <p:ph type="body" idx="1"/>
          </p:nvPr>
        </p:nvSpPr>
        <p:spPr>
          <a:xfrm>
            <a:off x="533400" y="1486768"/>
            <a:ext cx="6402467" cy="1532467"/>
          </a:xfrm>
        </p:spPr>
        <p:txBody>
          <a:bodyPr/>
          <a:lstStyle/>
          <a:p>
            <a:r>
              <a:rPr lang="fr-FR" dirty="0" smtClean="0"/>
              <a:t>En parler comme ferait un une médiateur-</a:t>
            </a:r>
            <a:r>
              <a:rPr lang="fr-FR" dirty="0" err="1" smtClean="0"/>
              <a:t>trice</a:t>
            </a:r>
            <a:r>
              <a:rPr lang="fr-FR" dirty="0" smtClean="0"/>
              <a:t> dans un musée, devant une œuvre.</a:t>
            </a:r>
          </a:p>
          <a:p>
            <a:endParaRPr lang="fr-FR" dirty="0"/>
          </a:p>
        </p:txBody>
      </p:sp>
      <p:pic>
        <p:nvPicPr>
          <p:cNvPr id="4" name="Image 3"/>
          <p:cNvPicPr>
            <a:picLocks noChangeAspect="1"/>
          </p:cNvPicPr>
          <p:nvPr/>
        </p:nvPicPr>
        <p:blipFill>
          <a:blip r:embed="rId2"/>
          <a:stretch>
            <a:fillRect/>
          </a:stretch>
        </p:blipFill>
        <p:spPr>
          <a:xfrm>
            <a:off x="624080" y="2253001"/>
            <a:ext cx="6810375" cy="2819400"/>
          </a:xfrm>
          <a:prstGeom prst="rect">
            <a:avLst/>
          </a:prstGeom>
        </p:spPr>
      </p:pic>
    </p:spTree>
    <p:extLst>
      <p:ext uri="{BB962C8B-B14F-4D97-AF65-F5344CB8AC3E}">
        <p14:creationId xmlns:p14="http://schemas.microsoft.com/office/powerpoint/2010/main" val="1454478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r="12381"/>
          <a:stretch/>
        </p:blipFill>
        <p:spPr>
          <a:xfrm rot="16200000">
            <a:off x="2498193" y="2190439"/>
            <a:ext cx="4506686" cy="2375297"/>
          </a:xfrm>
          <a:prstGeom prst="rect">
            <a:avLst/>
          </a:prstGeom>
        </p:spPr>
      </p:pic>
      <p:sp>
        <p:nvSpPr>
          <p:cNvPr id="3" name="ZoneTexte 2"/>
          <p:cNvSpPr txBox="1"/>
          <p:nvPr/>
        </p:nvSpPr>
        <p:spPr>
          <a:xfrm>
            <a:off x="8043" y="5085184"/>
            <a:ext cx="3009122" cy="300082"/>
          </a:xfrm>
          <a:prstGeom prst="rect">
            <a:avLst/>
          </a:prstGeom>
          <a:noFill/>
        </p:spPr>
        <p:txBody>
          <a:bodyPr wrap="square" rtlCol="0">
            <a:spAutoFit/>
          </a:bodyPr>
          <a:lstStyle/>
          <a:p>
            <a:r>
              <a:rPr lang="fr-FR" sz="1350" dirty="0"/>
              <a:t>Remettre les pendules à l’heure!</a:t>
            </a: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r="12381"/>
          <a:stretch/>
        </p:blipFill>
        <p:spPr>
          <a:xfrm rot="5400000">
            <a:off x="5162490" y="1794233"/>
            <a:ext cx="4506686" cy="2375297"/>
          </a:xfrm>
          <a:prstGeom prst="rect">
            <a:avLst/>
          </a:prstGeom>
        </p:spPr>
      </p:pic>
    </p:spTree>
    <p:extLst>
      <p:ext uri="{BB962C8B-B14F-4D97-AF65-F5344CB8AC3E}">
        <p14:creationId xmlns:p14="http://schemas.microsoft.com/office/powerpoint/2010/main" val="2442025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r="8299"/>
          <a:stretch/>
        </p:blipFill>
        <p:spPr>
          <a:xfrm rot="5400000">
            <a:off x="-128666" y="1648946"/>
            <a:ext cx="4716628" cy="2372080"/>
          </a:xfrm>
          <a:prstGeom prst="rect">
            <a:avLst/>
          </a:prstGeom>
        </p:spPr>
      </p:pic>
    </p:spTree>
    <p:extLst>
      <p:ext uri="{BB962C8B-B14F-4D97-AF65-F5344CB8AC3E}">
        <p14:creationId xmlns:p14="http://schemas.microsoft.com/office/powerpoint/2010/main" val="4212936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60648"/>
            <a:ext cx="6154713" cy="2044081"/>
          </a:xfrm>
        </p:spPr>
        <p:txBody>
          <a:bodyPr>
            <a:normAutofit fontScale="90000"/>
          </a:bodyPr>
          <a:lstStyle/>
          <a:p>
            <a:r>
              <a:rPr lang="fr-FR" dirty="0" smtClean="0"/>
              <a:t>Ateliers et productions du 8 février à Bouloc</a:t>
            </a:r>
            <a:endParaRPr 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944694" y="3181510"/>
            <a:ext cx="4127599" cy="2795477"/>
          </a:xfrm>
          <a:prstGeom prst="rect">
            <a:avLst/>
          </a:prstGeom>
        </p:spPr>
      </p:pic>
    </p:spTree>
    <p:extLst>
      <p:ext uri="{BB962C8B-B14F-4D97-AF65-F5344CB8AC3E}">
        <p14:creationId xmlns:p14="http://schemas.microsoft.com/office/powerpoint/2010/main" val="20878909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845469" y="1845468"/>
            <a:ext cx="6858000" cy="3167063"/>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143644" y="1785458"/>
            <a:ext cx="6858000" cy="3167063"/>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312195" y="1845467"/>
            <a:ext cx="6858000" cy="3167063"/>
          </a:xfrm>
          <a:prstGeom prst="rect">
            <a:avLst/>
          </a:prstGeom>
        </p:spPr>
      </p:pic>
    </p:spTree>
    <p:extLst>
      <p:ext uri="{BB962C8B-B14F-4D97-AF65-F5344CB8AC3E}">
        <p14:creationId xmlns:p14="http://schemas.microsoft.com/office/powerpoint/2010/main" val="234702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845469" y="1875308"/>
            <a:ext cx="6858000" cy="3167063"/>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321594" y="1844725"/>
            <a:ext cx="6858000" cy="3167063"/>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308201" y="2055765"/>
            <a:ext cx="6827417" cy="2775570"/>
          </a:xfrm>
          <a:prstGeom prst="rect">
            <a:avLst/>
          </a:prstGeom>
        </p:spPr>
      </p:pic>
    </p:spTree>
    <p:extLst>
      <p:ext uri="{BB962C8B-B14F-4D97-AF65-F5344CB8AC3E}">
        <p14:creationId xmlns:p14="http://schemas.microsoft.com/office/powerpoint/2010/main" val="338257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email">
            <a:extLst>
              <a:ext uri="{28A0092B-C50C-407E-A947-70E740481C1C}">
                <a14:useLocalDpi xmlns:a14="http://schemas.microsoft.com/office/drawing/2010/main"/>
              </a:ext>
            </a:extLst>
          </a:blip>
          <a:stretch>
            <a:fillRect/>
          </a:stretch>
        </p:blipFill>
        <p:spPr>
          <a:xfrm>
            <a:off x="147711" y="1479746"/>
            <a:ext cx="8778241" cy="4368018"/>
          </a:xfrm>
          <a:prstGeom prst="rect">
            <a:avLst/>
          </a:prstGeom>
        </p:spPr>
      </p:pic>
    </p:spTree>
    <p:extLst>
      <p:ext uri="{BB962C8B-B14F-4D97-AF65-F5344CB8AC3E}">
        <p14:creationId xmlns:p14="http://schemas.microsoft.com/office/powerpoint/2010/main" val="3460445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1317625"/>
            <a:ext cx="9143999" cy="4222750"/>
          </a:xfrm>
          <a:prstGeom prst="rect">
            <a:avLst/>
          </a:prstGeom>
        </p:spPr>
      </p:pic>
    </p:spTree>
    <p:extLst>
      <p:ext uri="{BB962C8B-B14F-4D97-AF65-F5344CB8AC3E}">
        <p14:creationId xmlns:p14="http://schemas.microsoft.com/office/powerpoint/2010/main" val="3751915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845469" y="1845468"/>
            <a:ext cx="6858000" cy="3167063"/>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142999" y="1845468"/>
            <a:ext cx="6858000" cy="316706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380203" y="2035978"/>
            <a:ext cx="6597349" cy="3046693"/>
          </a:xfrm>
          <a:prstGeom prst="rect">
            <a:avLst/>
          </a:prstGeom>
        </p:spPr>
      </p:pic>
    </p:spTree>
    <p:extLst>
      <p:ext uri="{BB962C8B-B14F-4D97-AF65-F5344CB8AC3E}">
        <p14:creationId xmlns:p14="http://schemas.microsoft.com/office/powerpoint/2010/main" val="75614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945877" y="1845468"/>
            <a:ext cx="6858000" cy="3167063"/>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870547" y="1845469"/>
            <a:ext cx="6858000" cy="3167063"/>
          </a:xfrm>
          <a:prstGeom prst="rect">
            <a:avLst/>
          </a:prstGeom>
        </p:spPr>
      </p:pic>
    </p:spTree>
    <p:extLst>
      <p:ext uri="{BB962C8B-B14F-4D97-AF65-F5344CB8AC3E}">
        <p14:creationId xmlns:p14="http://schemas.microsoft.com/office/powerpoint/2010/main" val="187704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1" y="1268760"/>
            <a:ext cx="9143999" cy="4222750"/>
          </a:xfrm>
          <a:prstGeom prst="rect">
            <a:avLst/>
          </a:prstGeom>
        </p:spPr>
      </p:pic>
    </p:spTree>
    <p:extLst>
      <p:ext uri="{BB962C8B-B14F-4D97-AF65-F5344CB8AC3E}">
        <p14:creationId xmlns:p14="http://schemas.microsoft.com/office/powerpoint/2010/main" val="1276153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412776"/>
            <a:ext cx="8391037" cy="3875028"/>
          </a:xfrm>
          <a:prstGeom prst="rect">
            <a:avLst/>
          </a:prstGeom>
        </p:spPr>
      </p:pic>
      <p:sp>
        <p:nvSpPr>
          <p:cNvPr id="3" name="ZoneTexte 2"/>
          <p:cNvSpPr txBox="1"/>
          <p:nvPr/>
        </p:nvSpPr>
        <p:spPr>
          <a:xfrm>
            <a:off x="683568" y="260648"/>
            <a:ext cx="7128792" cy="523220"/>
          </a:xfrm>
          <a:prstGeom prst="rect">
            <a:avLst/>
          </a:prstGeom>
          <a:noFill/>
        </p:spPr>
        <p:txBody>
          <a:bodyPr wrap="square" rtlCol="0">
            <a:spAutoFit/>
          </a:bodyPr>
          <a:lstStyle/>
          <a:p>
            <a:r>
              <a:rPr lang="fr-FR" sz="2800" b="1" dirty="0" smtClean="0">
                <a:solidFill>
                  <a:schemeClr val="accent1">
                    <a:lumMod val="60000"/>
                    <a:lumOff val="40000"/>
                  </a:schemeClr>
                </a:solidFill>
              </a:rPr>
              <a:t>Le temps de l’exposition</a:t>
            </a:r>
            <a:endParaRPr lang="fr-FR" sz="2800" b="1" dirty="0">
              <a:solidFill>
                <a:schemeClr val="accent1">
                  <a:lumMod val="60000"/>
                  <a:lumOff val="40000"/>
                </a:schemeClr>
              </a:solidFill>
            </a:endParaRPr>
          </a:p>
        </p:txBody>
      </p:sp>
    </p:spTree>
    <p:extLst>
      <p:ext uri="{BB962C8B-B14F-4D97-AF65-F5344CB8AC3E}">
        <p14:creationId xmlns:p14="http://schemas.microsoft.com/office/powerpoint/2010/main" val="27986511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762874" y="1919464"/>
            <a:ext cx="6647639" cy="3069917"/>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262965" y="1943287"/>
            <a:ext cx="6703947" cy="2965965"/>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344294" y="1966250"/>
            <a:ext cx="6644064" cy="2972770"/>
          </a:xfrm>
          <a:prstGeom prst="rect">
            <a:avLst/>
          </a:prstGeom>
        </p:spPr>
      </p:pic>
    </p:spTree>
    <p:extLst>
      <p:ext uri="{BB962C8B-B14F-4D97-AF65-F5344CB8AC3E}">
        <p14:creationId xmlns:p14="http://schemas.microsoft.com/office/powerpoint/2010/main" val="36762184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260648"/>
            <a:ext cx="2149794" cy="4653136"/>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188640"/>
            <a:ext cx="3047714" cy="6597352"/>
          </a:xfrm>
          <a:prstGeom prst="rect">
            <a:avLst/>
          </a:prstGeom>
        </p:spPr>
      </p:pic>
      <p:sp>
        <p:nvSpPr>
          <p:cNvPr id="4" name="ZoneTexte 3"/>
          <p:cNvSpPr txBox="1"/>
          <p:nvPr/>
        </p:nvSpPr>
        <p:spPr>
          <a:xfrm>
            <a:off x="6516216" y="908720"/>
            <a:ext cx="2304256" cy="2677656"/>
          </a:xfrm>
          <a:prstGeom prst="rect">
            <a:avLst/>
          </a:prstGeom>
          <a:noFill/>
        </p:spPr>
        <p:txBody>
          <a:bodyPr wrap="square" rtlCol="0">
            <a:spAutoFit/>
          </a:bodyPr>
          <a:lstStyle/>
          <a:p>
            <a:r>
              <a:rPr lang="fr-FR" sz="2800" b="1" dirty="0" smtClean="0"/>
              <a:t>Les consignes qui ont déclenché les productions</a:t>
            </a:r>
            <a:endParaRPr lang="fr-FR" sz="2800" b="1" dirty="0"/>
          </a:p>
        </p:txBody>
      </p:sp>
    </p:spTree>
    <p:extLst>
      <p:ext uri="{BB962C8B-B14F-4D97-AF65-F5344CB8AC3E}">
        <p14:creationId xmlns:p14="http://schemas.microsoft.com/office/powerpoint/2010/main" val="1823621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21594000" scaled="0"/>
        </a:gra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1916832"/>
            <a:ext cx="8496945" cy="3384376"/>
          </a:xfrm>
          <a:prstGeom prst="rect">
            <a:avLst/>
          </a:prstGeom>
        </p:spPr>
      </p:pic>
      <p:sp>
        <p:nvSpPr>
          <p:cNvPr id="4" name="ZoneTexte 3"/>
          <p:cNvSpPr txBox="1"/>
          <p:nvPr/>
        </p:nvSpPr>
        <p:spPr>
          <a:xfrm>
            <a:off x="1043608" y="836712"/>
            <a:ext cx="6768752" cy="400110"/>
          </a:xfrm>
          <a:prstGeom prst="rect">
            <a:avLst/>
          </a:prstGeom>
          <a:noFill/>
        </p:spPr>
        <p:txBody>
          <a:bodyPr wrap="square" rtlCol="0">
            <a:spAutoFit/>
          </a:bodyPr>
          <a:lstStyle/>
          <a:p>
            <a:r>
              <a:rPr lang="fr-FR" sz="2000" dirty="0" smtClean="0">
                <a:solidFill>
                  <a:srgbClr val="FF0000"/>
                </a:solidFill>
              </a:rPr>
              <a:t>Merci à toutes et à tous pour cette belle animation </a:t>
            </a:r>
            <a:endParaRPr lang="fr-FR" sz="2000" dirty="0">
              <a:solidFill>
                <a:srgbClr val="FF0000"/>
              </a:solidFill>
            </a:endParaRPr>
          </a:p>
        </p:txBody>
      </p:sp>
    </p:spTree>
    <p:extLst>
      <p:ext uri="{BB962C8B-B14F-4D97-AF65-F5344CB8AC3E}">
        <p14:creationId xmlns:p14="http://schemas.microsoft.com/office/powerpoint/2010/main" val="3170904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2" y="1321138"/>
            <a:ext cx="7773338" cy="717799"/>
          </a:xfrm>
        </p:spPr>
        <p:txBody>
          <a:bodyPr>
            <a:normAutofit fontScale="90000"/>
          </a:bodyPr>
          <a:lstStyle/>
          <a:p>
            <a:r>
              <a:rPr lang="fr-FR" dirty="0" smtClean="0"/>
              <a:t>Pour cette formation, pour avoir quelques images communes,  petite immersion dans le monde de l’art…</a:t>
            </a:r>
            <a:endParaRPr lang="fr-FR" dirty="0"/>
          </a:p>
        </p:txBody>
      </p:sp>
      <p:sp>
        <p:nvSpPr>
          <p:cNvPr id="3" name="ZoneTexte 2"/>
          <p:cNvSpPr txBox="1"/>
          <p:nvPr/>
        </p:nvSpPr>
        <p:spPr>
          <a:xfrm>
            <a:off x="188156" y="2701155"/>
            <a:ext cx="8767690" cy="4178067"/>
          </a:xfrm>
          <a:prstGeom prst="rect">
            <a:avLst/>
          </a:prstGeom>
          <a:noFill/>
        </p:spPr>
        <p:txBody>
          <a:bodyPr wrap="square" rtlCol="0">
            <a:spAutoFit/>
          </a:bodyPr>
          <a:lstStyle/>
          <a:p>
            <a:r>
              <a:rPr lang="fr-FR" dirty="0"/>
              <a:t>Ce sont des images qui m’arrivent quand je pense aux créations d’artistes qui utilisent des matériaux de récupération.</a:t>
            </a:r>
          </a:p>
          <a:p>
            <a:r>
              <a:rPr lang="fr-FR" dirty="0"/>
              <a:t>Au fil de la vie, on visite des expositions, on lit des ouvrages ou des revues d’art, on voit des émissions consacrées à l’art…Les images s’enregistrent dans notre mémoire et nous pouvons les </a:t>
            </a:r>
            <a:r>
              <a:rPr lang="fr-FR" dirty="0" err="1"/>
              <a:t>re</a:t>
            </a:r>
            <a:r>
              <a:rPr lang="fr-FR" dirty="0"/>
              <a:t>-convoquer!</a:t>
            </a:r>
          </a:p>
          <a:p>
            <a:r>
              <a:rPr lang="fr-FR" dirty="0"/>
              <a:t>Ensuite, je vais chercher des informations et il en existe des milliers!</a:t>
            </a:r>
          </a:p>
          <a:p>
            <a:r>
              <a:rPr lang="fr-FR" dirty="0"/>
              <a:t>Je vous propose d’aller vers des sites comme:</a:t>
            </a:r>
          </a:p>
          <a:p>
            <a:r>
              <a:rPr lang="fr-FR" dirty="0"/>
              <a:t>-celui du centre Pompidou </a:t>
            </a:r>
          </a:p>
          <a:p>
            <a:r>
              <a:rPr lang="fr-FR" dirty="0">
                <a:hlinkClick r:id="rId2"/>
              </a:rPr>
              <a:t>http://mediation.centrepompidou.fr/monoeil/monoeilexplore-fiche06.pdf</a:t>
            </a:r>
            <a:endParaRPr lang="fr-FR" dirty="0"/>
          </a:p>
          <a:p>
            <a:r>
              <a:rPr lang="fr-FR" dirty="0">
                <a:hlinkClick r:id="rId3"/>
              </a:rPr>
              <a:t>https://www.centrepompidou.fr/fr/recherche?terms=Plastique</a:t>
            </a:r>
            <a:endParaRPr lang="fr-FR" dirty="0"/>
          </a:p>
          <a:p>
            <a:endParaRPr lang="fr-FR" dirty="0"/>
          </a:p>
          <a:p>
            <a:r>
              <a:rPr lang="fr-FR" dirty="0"/>
              <a:t>-celui de </a:t>
            </a:r>
            <a:r>
              <a:rPr lang="fr-FR" dirty="0">
                <a:hlinkClick r:id="rId4"/>
              </a:rPr>
              <a:t>https://perezartsplastiques.com/2015/09/19/le-plastique-dans-lart-contemporain/</a:t>
            </a:r>
            <a:endParaRPr lang="fr-FR" dirty="0"/>
          </a:p>
          <a:p>
            <a:endParaRPr lang="fr-FR" dirty="0"/>
          </a:p>
          <a:p>
            <a:endParaRPr lang="fr-FR" sz="1350" dirty="0"/>
          </a:p>
        </p:txBody>
      </p:sp>
    </p:spTree>
    <p:extLst>
      <p:ext uri="{BB962C8B-B14F-4D97-AF65-F5344CB8AC3E}">
        <p14:creationId xmlns:p14="http://schemas.microsoft.com/office/powerpoint/2010/main" val="2145891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735" y="1684209"/>
            <a:ext cx="2673072" cy="1197133"/>
          </a:xfrm>
        </p:spPr>
        <p:txBody>
          <a:bodyPr/>
          <a:lstStyle/>
          <a:p>
            <a:pPr algn="l"/>
            <a:r>
              <a:rPr lang="fr-FR" b="1" dirty="0" smtClean="0"/>
              <a:t>Claire </a:t>
            </a:r>
            <a:r>
              <a:rPr lang="fr-FR" b="1" dirty="0" err="1" smtClean="0"/>
              <a:t>morgan</a:t>
            </a:r>
            <a:endParaRPr lang="fr-FR" b="1"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1880" y="1916832"/>
            <a:ext cx="4683223" cy="4660415"/>
          </a:xfrm>
          <a:prstGeom prst="rect">
            <a:avLst/>
          </a:prstGeom>
        </p:spPr>
      </p:pic>
    </p:spTree>
    <p:extLst>
      <p:ext uri="{BB962C8B-B14F-4D97-AF65-F5344CB8AC3E}">
        <p14:creationId xmlns:p14="http://schemas.microsoft.com/office/powerpoint/2010/main" val="3424181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919" y="2390463"/>
            <a:ext cx="3691687" cy="1197133"/>
          </a:xfrm>
        </p:spPr>
        <p:txBody>
          <a:bodyPr>
            <a:normAutofit fontScale="90000"/>
          </a:bodyPr>
          <a:lstStyle/>
          <a:p>
            <a:pPr algn="l"/>
            <a:r>
              <a:rPr lang="fr-FR" b="1" dirty="0"/>
              <a:t>Daniel Firman </a:t>
            </a:r>
            <a:r>
              <a:rPr lang="fr-FR" sz="2025" dirty="0"/>
              <a:t>nous présente une sculpture étonnante où l’homme n’a plus de visage. Recouvert d’objets en plastique, l’homme devient prisonnier de son invention.</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3967" y="1079127"/>
            <a:ext cx="3494371" cy="4790670"/>
          </a:xfrm>
          <a:prstGeom prst="rect">
            <a:avLst/>
          </a:prstGeom>
        </p:spPr>
      </p:pic>
    </p:spTree>
    <p:extLst>
      <p:ext uri="{BB962C8B-B14F-4D97-AF65-F5344CB8AC3E}">
        <p14:creationId xmlns:p14="http://schemas.microsoft.com/office/powerpoint/2010/main" val="1010220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quiredFrom xmlns="6d93d202-47fc-4405-873a-cab67cc5f1b2" xsi:nil="true"/>
    <IsSearchable xmlns="6d93d202-47fc-4405-873a-cab67cc5f1b2">true</IsSearchable>
    <EditorialStatus xmlns="6d93d202-47fc-4405-873a-cab67cc5f1b2">Complete</EditorialStatus>
    <OriginAsset xmlns="6d93d202-47fc-4405-873a-cab67cc5f1b2" xsi:nil="true"/>
    <ThumbnailAssetId xmlns="6d93d202-47fc-4405-873a-cab67cc5f1b2" xsi:nil="true"/>
    <TrustLevel xmlns="6d93d202-47fc-4405-873a-cab67cc5f1b2">3 Community New</TrustLevel>
    <MarketSpecific xmlns="6d93d202-47fc-4405-873a-cab67cc5f1b2">true</MarketSpecific>
    <TPNamespace xmlns="6d93d202-47fc-4405-873a-cab67cc5f1b2" xsi:nil="true"/>
    <DirectSourceMarket xmlns="6d93d202-47fc-4405-873a-cab67cc5f1b2">english</DirectSourceMarket>
    <MachineTranslated xmlns="6d93d202-47fc-4405-873a-cab67cc5f1b2">false</MachineTranslated>
    <PlannedPubDate xmlns="6d93d202-47fc-4405-873a-cab67cc5f1b2" xsi:nil="true"/>
    <SubmitterId xmlns="6d93d202-47fc-4405-873a-cab67cc5f1b2">9c60ae39-ee33-43c2-b863-454968d0f2cc</SubmitterId>
    <Downloads xmlns="6d93d202-47fc-4405-873a-cab67cc5f1b2">0</Downloads>
    <OriginalSourceMarket xmlns="6d93d202-47fc-4405-873a-cab67cc5f1b2">english</OriginalSourceMarket>
    <PublishTargets xmlns="6d93d202-47fc-4405-873a-cab67cc5f1b2">OfficeOnline</PublishTargets>
    <ArtSampleDocs xmlns="6d93d202-47fc-4405-873a-cab67cc5f1b2" xsi:nil="true"/>
    <ApprovalLog xmlns="6d93d202-47fc-4405-873a-cab67cc5f1b2" xsi:nil="true"/>
    <ApprovalStatus xmlns="6d93d202-47fc-4405-873a-cab67cc5f1b2">InProgress</ApprovalStatus>
    <TPComponent xmlns="6d93d202-47fc-4405-873a-cab67cc5f1b2">PPTFiles</TPComponent>
    <EditorialTags xmlns="6d93d202-47fc-4405-873a-cab67cc5f1b2" xsi:nil="true"/>
    <TPExecutable xmlns="6d93d202-47fc-4405-873a-cab67cc5f1b2" xsi:nil="true"/>
    <LastHandOff xmlns="6d93d202-47fc-4405-873a-cab67cc5f1b2" xsi:nil="true"/>
    <BusinessGroup xmlns="6d93d202-47fc-4405-873a-cab67cc5f1b2" xsi:nil="true"/>
    <TPAppVersion xmlns="6d93d202-47fc-4405-873a-cab67cc5f1b2">12</TPAppVersion>
    <VoteCount xmlns="6d93d202-47fc-4405-873a-cab67cc5f1b2" xsi:nil="true"/>
    <APAuthor xmlns="6d93d202-47fc-4405-873a-cab67cc5f1b2">
      <UserInfo>
        <DisplayName>_o14migrate</DisplayName>
        <AccountId>266</AccountId>
        <AccountType/>
      </UserInfo>
    </APAuthor>
    <TPCommandLine xmlns="6d93d202-47fc-4405-873a-cab67cc5f1b2">{PP} /n {FilePath}</TPCommandLine>
    <UACurrentWords xmlns="6d93d202-47fc-4405-873a-cab67cc5f1b2" xsi:nil="true"/>
    <AssetId xmlns="6d93d202-47fc-4405-873a-cab67cc5f1b2">TP030007321</AssetId>
    <Manager xmlns="6d93d202-47fc-4405-873a-cab67cc5f1b2" xsi:nil="true"/>
    <NumericId xmlns="6d93d202-47fc-4405-873a-cab67cc5f1b2">-1</NumericId>
    <Component xmlns="64acb2c5-0a2b-4bda-bd34-58e36cbb80d2" xsi:nil="true"/>
    <HandoffToMSDN xmlns="6d93d202-47fc-4405-873a-cab67cc5f1b2" xsi:nil="true"/>
    <Markets xmlns="6d93d202-47fc-4405-873a-cab67cc5f1b2">
      <Value>2</Value>
    </Markets>
    <UALocComments xmlns="6d93d202-47fc-4405-873a-cab67cc5f1b2" xsi:nil="true"/>
    <UALocRecommendation xmlns="6d93d202-47fc-4405-873a-cab67cc5f1b2">Localize</UALocRecommendation>
    <AssetStart xmlns="6d93d202-47fc-4405-873a-cab67cc5f1b2">2010-04-16T14:33:15+00:00</AssetStart>
    <CrawlForDependencies xmlns="6d93d202-47fc-4405-873a-cab67cc5f1b2">false</CrawlForDependencies>
    <LastModifiedDateTime xmlns="6d93d202-47fc-4405-873a-cab67cc5f1b2" xsi:nil="true"/>
    <LastPublishResultLookup xmlns="6d93d202-47fc-4405-873a-cab67cc5f1b2" xsi:nil="true"/>
    <PublishStatusLookup xmlns="6d93d202-47fc-4405-873a-cab67cc5f1b2">
      <Value>328829</Value>
      <Value>502257</Value>
    </PublishStatusLookup>
    <AverageRating xmlns="6d93d202-47fc-4405-873a-cab67cc5f1b2" xsi:nil="true"/>
    <CSXUpdate xmlns="6d93d202-47fc-4405-873a-cab67cc5f1b2">false</CSXUpdate>
    <UAProjectedTotalWords xmlns="6d93d202-47fc-4405-873a-cab67cc5f1b2" xsi:nil="true"/>
    <AssetExpire xmlns="6d93d202-47fc-4405-873a-cab67cc5f1b2">2100-01-01T00:00:00+00:00</AssetExpire>
    <AssetType xmlns="6d93d202-47fc-4405-873a-cab67cc5f1b2">TP</AssetType>
    <IntlLangReviewDate xmlns="6d93d202-47fc-4405-873a-cab67cc5f1b2" xsi:nil="true"/>
    <TPFriendlyName xmlns="6d93d202-47fc-4405-873a-cab67cc5f1b2">Thème écologie - Recyclage</TPFriendlyName>
    <IntlLangReview xmlns="6d93d202-47fc-4405-873a-cab67cc5f1b2" xsi:nil="true"/>
    <OOCacheId xmlns="6d93d202-47fc-4405-873a-cab67cc5f1b2" xsi:nil="true"/>
    <PolicheckWords xmlns="6d93d202-47fc-4405-873a-cab67cc5f1b2" xsi:nil="true"/>
    <TemplateStatus xmlns="6d93d202-47fc-4405-873a-cab67cc5f1b2">Complete</TemplateStatus>
    <CSXSubmissionMarket xmlns="6d93d202-47fc-4405-873a-cab67cc5f1b2" xsi:nil="true"/>
    <FriendlyTitle xmlns="6d93d202-47fc-4405-873a-cab67cc5f1b2" xsi:nil="true"/>
    <TPLaunchHelpLinkType xmlns="6d93d202-47fc-4405-873a-cab67cc5f1b2" xsi:nil="true"/>
    <Providers xmlns="6d93d202-47fc-4405-873a-cab67cc5f1b2" xsi:nil="true"/>
    <SourceTitle xmlns="6d93d202-47fc-4405-873a-cab67cc5f1b2">Thème écologie - Recyclage</SourceTitle>
    <TemplateTemplateType xmlns="6d93d202-47fc-4405-873a-cab67cc5f1b2">PowerPoint 12 Default</TemplateTemplateType>
    <TimesCloned xmlns="6d93d202-47fc-4405-873a-cab67cc5f1b2" xsi:nil="true"/>
    <ClipArtFilename xmlns="6d93d202-47fc-4405-873a-cab67cc5f1b2" xsi:nil="true"/>
    <APDescription xmlns="6d93d202-47fc-4405-873a-cab67cc5f1b2" xsi:nil="true"/>
    <TPApplication xmlns="6d93d202-47fc-4405-873a-cab67cc5f1b2">PowerPoint</TPApplication>
    <CSXHash xmlns="6d93d202-47fc-4405-873a-cab67cc5f1b2">fMhD+w4tiOE+pCmb2Z4AwaPXA3w=</CSXHash>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ListingID:;Manager:;BuildStatus:Publish Passed;MockupPath:</LegacyData>
    <TPLaunchHelpLink xmlns="6d93d202-47fc-4405-873a-cab67cc5f1b2" xsi:nil="true"/>
    <Milestone xmlns="6d93d202-47fc-4405-873a-cab67cc5f1b2" xsi:nil="true"/>
    <UANotes xmlns="6d93d202-47fc-4405-873a-cab67cc5f1b2" xsi:nil="true"/>
    <Description0 xmlns="64acb2c5-0a2b-4bda-bd34-58e36cbb80d2" xsi:nil="true"/>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2009-10-10T07:00:00+00:00</CSXSubmissionDate>
    <TPClientViewer xmlns="6d93d202-47fc-4405-873a-cab67cc5f1b2" xsi:nil="true"/>
    <DSATActionTaken xmlns="6d93d202-47fc-4405-873a-cab67cc5f1b2" xsi:nil="true"/>
    <APEditor xmlns="6d93d202-47fc-4405-873a-cab67cc5f1b2">
      <UserInfo>
        <DisplayName>_o14migrate</DisplayName>
        <AccountId>266</AccountId>
        <AccountType/>
      </UserInfo>
    </APEditor>
    <TPInstallLocation xmlns="6d93d202-47fc-4405-873a-cab67cc5f1b2">{My Templates}</TPInstallLocation>
    <OutputCachingOn xmlns="6d93d202-47fc-4405-873a-cab67cc5f1b2">false</OutputCachingOn>
    <ParentAssetId xmlns="6d93d202-47fc-4405-873a-cab67cc5f1b2" xsi:nil="true"/>
    <LocManualTestRequired xmlns="6d93d202-47fc-4405-873a-cab67cc5f1b2">false</LocManualTestRequired>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169857</LocLastLocAttemptVersionLookup>
    <InternalTagsTaxHTField0 xmlns="6d93d202-47fc-4405-873a-cab67cc5f1b2">
      <Terms xmlns="http://schemas.microsoft.com/office/infopath/2007/PartnerControls"/>
    </InternalTagsTaxHTField0>
    <LocRecommendedHandoff xmlns="6d93d202-47fc-4405-873a-cab67cc5f1b2" xsi:nil="true"/>
    <BlockPublish xmlns="6d93d202-47fc-4405-873a-cab67cc5f1b2">false</BlockPublish>
    <LocComments xmlns="6d93d202-47fc-4405-873a-cab67cc5f1b2" xsi:nil="true"/>
    <TaxCatchAll xmlns="6d93d202-47fc-4405-873a-cab67cc5f1b2"/>
    <OriginalRelease xmlns="6d93d202-47fc-4405-873a-cab67cc5f1b2">14</OriginalRelease>
    <RecommendationsModifier xmlns="6d93d202-47fc-4405-873a-cab67cc5f1b2" xsi:nil="true"/>
    <ScenarioTagsTaxHTField0 xmlns="6d93d202-47fc-4405-873a-cab67cc5f1b2">
      <Terms xmlns="http://schemas.microsoft.com/office/infopath/2007/PartnerControls"/>
    </ScenarioTagsTaxHTField0>
    <FeatureTagsTaxHTField0 xmlns="6d93d202-47fc-4405-873a-cab67cc5f1b2">
      <Terms xmlns="http://schemas.microsoft.com/office/infopath/2007/PartnerControls"/>
    </FeatureTagsTaxHTField0>
    <LocMarketGroupTiers2 xmlns="6d93d202-47fc-4405-873a-cab67cc5f1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486E8-9684-4B9E-943C-206C633FA4B9}">
  <ds:schemaRefs>
    <ds:schemaRef ds:uri="http://schemas.microsoft.com/sharepoint/v3/contenttype/forms"/>
  </ds:schemaRefs>
</ds:datastoreItem>
</file>

<file path=customXml/itemProps2.xml><?xml version="1.0" encoding="utf-8"?>
<ds:datastoreItem xmlns:ds="http://schemas.openxmlformats.org/officeDocument/2006/customXml" ds:itemID="{4B030D9A-1763-41C5-B77F-61672EEF80A2}">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64acb2c5-0a2b-4bda-bd34-58e36cbb80d2"/>
    <ds:schemaRef ds:uri="6d93d202-47fc-4405-873a-cab67cc5f1b2"/>
  </ds:schemaRefs>
</ds:datastoreItem>
</file>

<file path=customXml/itemProps3.xml><?xml version="1.0" encoding="utf-8"?>
<ds:datastoreItem xmlns:ds="http://schemas.openxmlformats.org/officeDocument/2006/customXml" ds:itemID="{59E71971-37CA-4E71-B455-11AF9976E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TM02900771[[fn=Secteur]]</Template>
  <TotalTime>4273</TotalTime>
  <Words>905</Words>
  <Application>Microsoft Office PowerPoint</Application>
  <PresentationFormat>Affichage à l'écran (4:3)</PresentationFormat>
  <Paragraphs>131</Paragraphs>
  <Slides>67</Slides>
  <Notes>0</Notes>
  <HiddenSlides>0</HiddenSlides>
  <MMClips>2</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67</vt:i4>
      </vt:variant>
    </vt:vector>
  </HeadingPairs>
  <TitlesOfParts>
    <vt:vector size="71" baseType="lpstr">
      <vt:lpstr>Arial</vt:lpstr>
      <vt:lpstr>Century Gothic</vt:lpstr>
      <vt:lpstr>Wingdings 3</vt:lpstr>
      <vt:lpstr>Secteur</vt:lpstr>
      <vt:lpstr>Matières plastiques</vt:lpstr>
      <vt:lpstr>Les objectifs</vt:lpstr>
      <vt:lpstr>Objectifs de l’éducation artistique et culturelle</vt:lpstr>
      <vt:lpstr>Les enjeux ?</vt:lpstr>
      <vt:lpstr>La démarche en arts plastiques</vt:lpstr>
      <vt:lpstr>Présentation PowerPoint</vt:lpstr>
      <vt:lpstr>Pour cette formation, pour avoir quelques images communes,  petite immersion dans le monde de l’art…</vt:lpstr>
      <vt:lpstr>Claire morgan</vt:lpstr>
      <vt:lpstr>Daniel Firman nous présente une sculpture étonnante où l’homme n’a plus de visage. Recouvert d’objets en plastique, l’homme devient prisonnier de son invention.</vt:lpstr>
      <vt:lpstr>césar</vt:lpstr>
      <vt:lpstr>Arman 1982 long term parking</vt:lpstr>
      <vt:lpstr>Présentation PowerPoint</vt:lpstr>
      <vt:lpstr>Nam june paik</vt:lpstr>
      <vt:lpstr>Pascale martine tayou est né en 1967 à Yaoundé (Cameroun).  Il vit et travaille à Gand (Belgique).</vt:lpstr>
      <vt:lpstr>Tinguely</vt:lpstr>
      <vt:lpstr>Tony Cragg privilégie le plastique parmi les rebuts de la société de consommation. Pour l'artiste, le plastique peut être vu de diverses manières : comme un déchet, comme une matière intéressante dans le contexte de l’art, comme une matière à la surprenante vitalité ou enfin comme une allégorie.  En 1978, Tony Cragg montre pour la première fois à Paris, dans l’exposition JA-NA-PA, une pièce constituée de morceaux de plastique peints arrangés au sol.  Sa première exposition solo se déroule en 1979. </vt:lpstr>
      <vt:lpstr>Bernard Pras</vt:lpstr>
      <vt:lpstr>Présentation PowerPoint</vt:lpstr>
      <vt:lpstr>Ensuite je vais re-centrer sur la problématique</vt:lpstr>
      <vt:lpstr>Présentation PowerPoint</vt:lpstr>
      <vt:lpstr>Présentation PowerPoint</vt:lpstr>
      <vt:lpstr>Présentation PowerPoint</vt:lpstr>
      <vt:lpstr>Présentation PowerPoint</vt:lpstr>
      <vt:lpstr>Le danger pour tous les animaux</vt:lpstr>
      <vt:lpstr>La planète plastique https://www.youtube.com/watch?v=6wc_qHR7teE </vt:lpstr>
      <vt:lpstr>A quoi ça sert de trier ses déchets?</vt:lpstr>
      <vt:lpstr>Un ouvrage très riche en références et propositions </vt:lpstr>
      <vt:lpstr>La plasticienne finlandaise Tuula Närhinen expose 'Océan plastique' à l'Institut finlandais à Paris du 11 février au 20 mars 2010.</vt:lpstr>
      <vt:lpstr>Présentation PowerPoint</vt:lpstr>
      <vt:lpstr>Alejandro Duran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Propositions d’ateliers</vt:lpstr>
      <vt:lpstr>Fiche cadre d’une activité à décliner en séquence</vt:lpstr>
      <vt:lpstr>La proposition: </vt:lpstr>
      <vt:lpstr>Petite balade  en allant faire des courses</vt:lpstr>
      <vt:lpstr>Je propose donc une balade photographique soit dans la cour de l’école soit dans une grande proximité (le long des grilles extérieures de l’école si les employés municipaux n’ont pas fraîchement nettoyé)</vt:lpstr>
      <vt:lpstr>Présentation PowerPoint</vt:lpstr>
      <vt:lpstr>Au retour en classe</vt:lpstr>
      <vt:lpstr>Organiser une récupération d’objets de pollution terrestre</vt:lpstr>
      <vt:lpstr>Présentation PowerPoint</vt:lpstr>
      <vt:lpstr>Préparer par le dessin le projet de composition</vt:lpstr>
      <vt:lpstr>Sélectionner les éléments qui entrent dans la composition</vt:lpstr>
      <vt:lpstr>Présentation PowerPoint</vt:lpstr>
      <vt:lpstr>Présentation PowerPoint</vt:lpstr>
      <vt:lpstr>Présenter l’installation</vt:lpstr>
      <vt:lpstr>Présentation PowerPoint</vt:lpstr>
      <vt:lpstr>Présentation PowerPoint</vt:lpstr>
      <vt:lpstr>Ateliers et productions du 8 février à Bouloc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Matières plastiques</dc:title>
  <dc:creator>ARCHEN MARIE FRANCE</dc:creator>
  <cp:lastModifiedBy>ARCHEN MARIE FRANCE</cp:lastModifiedBy>
  <cp:revision>28</cp:revision>
  <dcterms:created xsi:type="dcterms:W3CDTF">2023-01-30T15:49:28Z</dcterms:created>
  <dcterms:modified xsi:type="dcterms:W3CDTF">2023-09-13T13:23:45Z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Applications">
    <vt:lpwstr>53;#PowerPoint 12</vt:lpwstr>
  </property>
  <property fmtid="{D5CDD505-2E9C-101B-9397-08002B2CF9AE}" pid="4" name="Order">
    <vt:r8>8664400</vt:r8>
  </property>
  <property fmtid="{D5CDD505-2E9C-101B-9397-08002B2CF9AE}" pid="5" name="APTrustLevel">
    <vt:r8>3</vt:r8>
  </property>
</Properties>
</file>