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325" r:id="rId2"/>
    <p:sldId id="256" r:id="rId3"/>
    <p:sldId id="328" r:id="rId4"/>
    <p:sldId id="326" r:id="rId5"/>
    <p:sldId id="316" r:id="rId6"/>
    <p:sldId id="317" r:id="rId7"/>
    <p:sldId id="321" r:id="rId8"/>
    <p:sldId id="318" r:id="rId9"/>
    <p:sldId id="319" r:id="rId10"/>
    <p:sldId id="320" r:id="rId11"/>
    <p:sldId id="322" r:id="rId12"/>
    <p:sldId id="324" r:id="rId13"/>
    <p:sldId id="323" r:id="rId14"/>
    <p:sldId id="327" r:id="rId15"/>
    <p:sldId id="311" r:id="rId16"/>
    <p:sldId id="304" r:id="rId17"/>
    <p:sldId id="259" r:id="rId18"/>
    <p:sldId id="268" r:id="rId19"/>
    <p:sldId id="270" r:id="rId20"/>
    <p:sldId id="271" r:id="rId21"/>
    <p:sldId id="295" r:id="rId22"/>
    <p:sldId id="272" r:id="rId23"/>
    <p:sldId id="273" r:id="rId24"/>
    <p:sldId id="274" r:id="rId25"/>
    <p:sldId id="275" r:id="rId26"/>
    <p:sldId id="286" r:id="rId27"/>
    <p:sldId id="290" r:id="rId28"/>
    <p:sldId id="291" r:id="rId29"/>
    <p:sldId id="312" r:id="rId30"/>
    <p:sldId id="313" r:id="rId31"/>
    <p:sldId id="329" r:id="rId32"/>
    <p:sldId id="314" r:id="rId33"/>
    <p:sldId id="309" r:id="rId34"/>
    <p:sldId id="310" r:id="rId35"/>
    <p:sldId id="307" r:id="rId36"/>
    <p:sldId id="308" r:id="rId37"/>
    <p:sldId id="306" r:id="rId38"/>
    <p:sldId id="315" r:id="rId39"/>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05" d="100"/>
          <a:sy n="105" d="100"/>
        </p:scale>
        <p:origin x="-98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8191002-B9D6-0542-8455-0AFFCDEF2481}" type="datetimeFigureOut">
              <a:rPr lang="fr-FR" smtClean="0"/>
              <a:pPr/>
              <a:t>24/05/17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5ECF7-DECC-C74C-9C6A-228E731B8465}"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8191002-B9D6-0542-8455-0AFFCDEF2481}" type="datetimeFigureOut">
              <a:rPr lang="fr-FR" smtClean="0"/>
              <a:pPr/>
              <a:t>24/05/17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5ECF7-DECC-C74C-9C6A-228E731B8465}"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8191002-B9D6-0542-8455-0AFFCDEF2481}" type="datetimeFigureOut">
              <a:rPr lang="fr-FR" smtClean="0"/>
              <a:pPr/>
              <a:t>24/05/17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5ECF7-DECC-C74C-9C6A-228E731B8465}"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8191002-B9D6-0542-8455-0AFFCDEF2481}" type="datetimeFigureOut">
              <a:rPr lang="fr-FR" smtClean="0"/>
              <a:pPr/>
              <a:t>24/05/17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5ECF7-DECC-C74C-9C6A-228E731B8465}"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8191002-B9D6-0542-8455-0AFFCDEF2481}" type="datetimeFigureOut">
              <a:rPr lang="fr-FR" smtClean="0"/>
              <a:pPr/>
              <a:t>24/05/17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5ECF7-DECC-C74C-9C6A-228E731B8465}"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8191002-B9D6-0542-8455-0AFFCDEF2481}" type="datetimeFigureOut">
              <a:rPr lang="fr-FR" smtClean="0"/>
              <a:pPr/>
              <a:t>24/05/17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05ECF7-DECC-C74C-9C6A-228E731B8465}"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8191002-B9D6-0542-8455-0AFFCDEF2481}" type="datetimeFigureOut">
              <a:rPr lang="fr-FR" smtClean="0"/>
              <a:pPr/>
              <a:t>24/05/17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A05ECF7-DECC-C74C-9C6A-228E731B8465}"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A8191002-B9D6-0542-8455-0AFFCDEF2481}" type="datetimeFigureOut">
              <a:rPr lang="fr-FR" smtClean="0"/>
              <a:pPr/>
              <a:t>24/05/17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A05ECF7-DECC-C74C-9C6A-228E731B8465}"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8191002-B9D6-0542-8455-0AFFCDEF2481}" type="datetimeFigureOut">
              <a:rPr lang="fr-FR" smtClean="0"/>
              <a:pPr/>
              <a:t>24/05/17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A05ECF7-DECC-C74C-9C6A-228E731B8465}"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8191002-B9D6-0542-8455-0AFFCDEF2481}" type="datetimeFigureOut">
              <a:rPr lang="fr-FR" smtClean="0"/>
              <a:pPr/>
              <a:t>24/05/17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05ECF7-DECC-C74C-9C6A-228E731B8465}"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8191002-B9D6-0542-8455-0AFFCDEF2481}" type="datetimeFigureOut">
              <a:rPr lang="fr-FR" smtClean="0"/>
              <a:pPr/>
              <a:t>24/05/17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05ECF7-DECC-C74C-9C6A-228E731B8465}"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191002-B9D6-0542-8455-0AFFCDEF2481}" type="datetimeFigureOut">
              <a:rPr lang="fr-FR" smtClean="0"/>
              <a:pPr/>
              <a:t>24/05/17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05ECF7-DECC-C74C-9C6A-228E731B8465}"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600201"/>
            <a:ext cx="7772400" cy="2000250"/>
          </a:xfrm>
        </p:spPr>
        <p:txBody>
          <a:bodyPr>
            <a:normAutofit fontScale="90000"/>
          </a:bodyPr>
          <a:lstStyle/>
          <a:p>
            <a:r>
              <a:rPr lang="fr-FR" dirty="0" smtClean="0">
                <a:latin typeface="American Typewriter"/>
              </a:rPr>
              <a:t>Une interface Rectorat / </a:t>
            </a:r>
            <a:r>
              <a:rPr lang="fr-FR" dirty="0" err="1" smtClean="0">
                <a:latin typeface="American Typewriter"/>
              </a:rPr>
              <a:t>ESPé</a:t>
            </a:r>
            <a:r>
              <a:rPr lang="fr-FR" dirty="0" smtClean="0">
                <a:latin typeface="American Typewriter"/>
              </a:rPr>
              <a:t/>
            </a:r>
            <a:br>
              <a:rPr lang="fr-FR" dirty="0" smtClean="0">
                <a:latin typeface="American Typewriter"/>
              </a:rPr>
            </a:br>
            <a:r>
              <a:rPr lang="fr-FR" dirty="0" smtClean="0">
                <a:latin typeface="American Typewriter"/>
              </a:rPr>
              <a:t>Les groupes de production de documents</a:t>
            </a:r>
            <a:endParaRPr lang="fr-FR" dirty="0">
              <a:latin typeface="American Typewriter"/>
            </a:endParaRPr>
          </a:p>
        </p:txBody>
      </p:sp>
      <p:sp>
        <p:nvSpPr>
          <p:cNvPr id="3" name="Sous-titre 2"/>
          <p:cNvSpPr>
            <a:spLocks noGrp="1"/>
          </p:cNvSpPr>
          <p:nvPr>
            <p:ph type="subTitle" idx="1"/>
          </p:nvPr>
        </p:nvSpPr>
        <p:spPr>
          <a:xfrm>
            <a:off x="685800" y="3886200"/>
            <a:ext cx="8229600" cy="1752600"/>
          </a:xfrm>
        </p:spPr>
        <p:txBody>
          <a:bodyPr>
            <a:normAutofit fontScale="85000" lnSpcReduction="20000"/>
          </a:bodyPr>
          <a:lstStyle/>
          <a:p>
            <a:r>
              <a:rPr lang="fr-FR" dirty="0" smtClean="0">
                <a:latin typeface="American Typewriter"/>
              </a:rPr>
              <a:t>24 mai 2017 </a:t>
            </a:r>
          </a:p>
          <a:p>
            <a:endParaRPr lang="fr-FR" dirty="0" smtClean="0">
              <a:latin typeface="American Typewriter"/>
            </a:endParaRPr>
          </a:p>
          <a:p>
            <a:r>
              <a:rPr lang="fr-FR" dirty="0" smtClean="0">
                <a:latin typeface="American Typewriter"/>
              </a:rPr>
              <a:t>Michel Grandaty</a:t>
            </a:r>
          </a:p>
          <a:p>
            <a:r>
              <a:rPr lang="fr-FR" dirty="0" smtClean="0">
                <a:latin typeface="American Typewriter"/>
              </a:rPr>
              <a:t>UMR EFTS de Toulouse Jean Jaurès</a:t>
            </a:r>
            <a:endParaRPr lang="fr-FR" dirty="0">
              <a:latin typeface="American Typewrite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latin typeface="American Typewriter"/>
              </a:rPr>
              <a:t>Démarche </a:t>
            </a:r>
            <a:r>
              <a:rPr lang="fr-FR" dirty="0" err="1" smtClean="0">
                <a:latin typeface="American Typewriter"/>
              </a:rPr>
              <a:t>Toulouse-Montpellier</a:t>
            </a:r>
            <a:endParaRPr lang="fr-FR" dirty="0">
              <a:latin typeface="American Typewriter"/>
            </a:endParaRPr>
          </a:p>
        </p:txBody>
      </p:sp>
      <p:pic>
        <p:nvPicPr>
          <p:cNvPr id="6" name="Espace réservé du contenu 5" descr="Capture d’écran 2017-05-22 à 18.56.21.png"/>
          <p:cNvPicPr>
            <a:picLocks noGrp="1" noChangeAspect="1"/>
          </p:cNvPicPr>
          <p:nvPr>
            <p:ph idx="1"/>
          </p:nvPr>
        </p:nvPicPr>
        <p:blipFill>
          <a:blip r:embed="rId2"/>
          <a:stretch>
            <a:fillRect/>
          </a:stretch>
        </p:blipFill>
        <p:spPr>
          <a:xfrm>
            <a:off x="457200" y="1520876"/>
            <a:ext cx="7772400" cy="5337123"/>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686800" cy="1143000"/>
          </a:xfrm>
        </p:spPr>
        <p:txBody>
          <a:bodyPr>
            <a:normAutofit fontScale="90000"/>
          </a:bodyPr>
          <a:lstStyle/>
          <a:p>
            <a:r>
              <a:rPr lang="fr-FR" sz="3111" b="1" dirty="0" smtClean="0">
                <a:latin typeface="Chalkboard" pitchFamily="-84" charset="0"/>
                <a:ea typeface="Chalkboard" pitchFamily="-84" charset="0"/>
                <a:cs typeface="Chalkboard" pitchFamily="-84" charset="0"/>
              </a:rPr>
              <a:t>Mettre en œuvre un atelier « d’essai d’écriture »</a:t>
            </a:r>
            <a:r>
              <a:rPr lang="fr-FR" b="1" dirty="0" smtClean="0">
                <a:latin typeface="Chalkboard" pitchFamily="-84" charset="0"/>
                <a:ea typeface="Chalkboard" pitchFamily="-84" charset="0"/>
                <a:cs typeface="Chalkboard" pitchFamily="-84" charset="0"/>
              </a:rPr>
              <a:t/>
            </a:r>
            <a:br>
              <a:rPr lang="fr-FR" b="1" dirty="0" smtClean="0">
                <a:latin typeface="Chalkboard" pitchFamily="-84" charset="0"/>
                <a:ea typeface="Chalkboard" pitchFamily="-84" charset="0"/>
                <a:cs typeface="Chalkboard" pitchFamily="-84" charset="0"/>
              </a:rPr>
            </a:br>
            <a:endParaRPr lang="fr-FR" dirty="0"/>
          </a:p>
        </p:txBody>
      </p:sp>
      <p:pic>
        <p:nvPicPr>
          <p:cNvPr id="4" name="Espace réservé du contenu 3" descr="Capture d’écran 2017-05-22 à 19.03.31.png"/>
          <p:cNvPicPr>
            <a:picLocks noGrp="1" noChangeAspect="1"/>
          </p:cNvPicPr>
          <p:nvPr>
            <p:ph idx="1"/>
          </p:nvPr>
        </p:nvPicPr>
        <p:blipFill>
          <a:blip r:embed="rId2"/>
          <a:stretch>
            <a:fillRect/>
          </a:stretch>
        </p:blipFill>
        <p:spPr>
          <a:xfrm>
            <a:off x="1150172" y="1600200"/>
            <a:ext cx="7604593" cy="50292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Capture d’écran 2017-05-22 à 19.04.56.png"/>
          <p:cNvPicPr>
            <a:picLocks noGrp="1" noChangeAspect="1"/>
          </p:cNvPicPr>
          <p:nvPr>
            <p:ph idx="1"/>
          </p:nvPr>
        </p:nvPicPr>
        <p:blipFill>
          <a:blip r:embed="rId2"/>
          <a:stretch>
            <a:fillRect/>
          </a:stretch>
        </p:blipFill>
        <p:spPr>
          <a:xfrm>
            <a:off x="138114" y="1417638"/>
            <a:ext cx="9005886" cy="4502943"/>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Capture d’écran 2017-05-22 à 19.06.07.png"/>
          <p:cNvPicPr>
            <a:picLocks noGrp="1" noChangeAspect="1"/>
          </p:cNvPicPr>
          <p:nvPr>
            <p:ph idx="1"/>
          </p:nvPr>
        </p:nvPicPr>
        <p:blipFill>
          <a:blip r:embed="rId2"/>
          <a:stretch>
            <a:fillRect/>
          </a:stretch>
        </p:blipFill>
        <p:spPr>
          <a:xfrm>
            <a:off x="1027217" y="1143000"/>
            <a:ext cx="8116783" cy="4983163"/>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latin typeface="American Typewriter"/>
              </a:rPr>
              <a:t>Travaux sur la compréhension aux cycles 2 &amp; 3</a:t>
            </a:r>
            <a:br>
              <a:rPr lang="fr-FR" dirty="0" smtClean="0">
                <a:latin typeface="American Typewriter"/>
              </a:rPr>
            </a:br>
            <a:endParaRPr lang="fr-FR" dirty="0">
              <a:latin typeface="American Typewriter"/>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dirty="0" smtClean="0">
                <a:latin typeface="American Typewriter"/>
              </a:rPr>
              <a:t>La compréhension au cycle 2</a:t>
            </a:r>
          </a:p>
          <a:p>
            <a:pPr>
              <a:buFontTx/>
              <a:buChar char="-"/>
            </a:pPr>
            <a:r>
              <a:rPr lang="fr-FR" sz="2595" dirty="0" smtClean="0">
                <a:latin typeface="American Typewriter"/>
              </a:rPr>
              <a:t>Prise en compte des résultats de la recherche </a:t>
            </a:r>
            <a:r>
              <a:rPr lang="fr-FR" sz="2595" dirty="0" err="1" smtClean="0">
                <a:latin typeface="American Typewriter"/>
              </a:rPr>
              <a:t>Ifé</a:t>
            </a:r>
            <a:endParaRPr lang="fr-FR" sz="2595" dirty="0" smtClean="0">
              <a:latin typeface="American Typewriter"/>
            </a:endParaRPr>
          </a:p>
          <a:p>
            <a:pPr>
              <a:buFontTx/>
              <a:buChar char="-"/>
            </a:pPr>
            <a:r>
              <a:rPr lang="fr-FR" sz="2595" dirty="0" smtClean="0">
                <a:latin typeface="American Typewriter"/>
              </a:rPr>
              <a:t>Groupe de production : les obstacles</a:t>
            </a:r>
          </a:p>
          <a:p>
            <a:pPr>
              <a:buFontTx/>
              <a:buChar char="-"/>
            </a:pPr>
            <a:r>
              <a:rPr lang="fr-FR" sz="2595" dirty="0" smtClean="0">
                <a:latin typeface="American Typewriter"/>
              </a:rPr>
              <a:t>Projet SFR / </a:t>
            </a:r>
            <a:r>
              <a:rPr lang="fr-FR" sz="2595" dirty="0" err="1" smtClean="0">
                <a:latin typeface="American Typewriter"/>
              </a:rPr>
              <a:t>Ifé</a:t>
            </a:r>
            <a:endParaRPr lang="fr-FR" sz="2595" dirty="0" smtClean="0">
              <a:latin typeface="American Typewriter"/>
            </a:endParaRPr>
          </a:p>
          <a:p>
            <a:pPr>
              <a:buNone/>
            </a:pPr>
            <a:endParaRPr lang="fr-FR" sz="2400" dirty="0" smtClean="0">
              <a:latin typeface="American Typewriter"/>
            </a:endParaRPr>
          </a:p>
          <a:p>
            <a:r>
              <a:rPr lang="fr-FR" dirty="0" smtClean="0">
                <a:latin typeface="American Typewriter"/>
              </a:rPr>
              <a:t>La compréhension au cycle 3</a:t>
            </a:r>
          </a:p>
          <a:p>
            <a:pPr>
              <a:buFontTx/>
              <a:buChar char="-"/>
            </a:pPr>
            <a:r>
              <a:rPr lang="fr-FR" sz="2595" dirty="0" smtClean="0">
                <a:latin typeface="American Typewriter"/>
              </a:rPr>
              <a:t>Comprendre – Interpréter</a:t>
            </a:r>
          </a:p>
          <a:p>
            <a:pPr>
              <a:buFontTx/>
              <a:buChar char="-"/>
            </a:pPr>
            <a:r>
              <a:rPr lang="fr-FR" sz="2595" dirty="0" smtClean="0">
                <a:latin typeface="American Typewriter"/>
              </a:rPr>
              <a:t>Groupe de production :</a:t>
            </a:r>
            <a:r>
              <a:rPr lang="fr-FR" sz="2595" dirty="0" smtClean="0"/>
              <a:t> </a:t>
            </a:r>
          </a:p>
          <a:p>
            <a:endParaRPr lang="fr-FR" dirty="0" smtClean="0">
              <a:latin typeface="American Typewriter"/>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228600" y="274638"/>
            <a:ext cx="3657600" cy="6126162"/>
          </a:xfrm>
        </p:spPr>
        <p:txBody>
          <a:bodyPr>
            <a:normAutofit/>
          </a:bodyPr>
          <a:lstStyle/>
          <a:p>
            <a:r>
              <a:rPr lang="fr-FR" sz="2800" dirty="0" smtClean="0">
                <a:latin typeface="American Typewriter"/>
              </a:rPr>
              <a:t>La compréhension au cycle 2</a:t>
            </a:r>
            <a:endParaRPr lang="fr-FR" sz="2800" dirty="0">
              <a:latin typeface="American Typewriter"/>
            </a:endParaRPr>
          </a:p>
        </p:txBody>
      </p:sp>
      <p:pic>
        <p:nvPicPr>
          <p:cNvPr id="6" name="Espace réservé du contenu 5" descr="Capture d’écran 2017-02-09 à 19.19.43.png"/>
          <p:cNvPicPr>
            <a:picLocks noGrp="1" noChangeAspect="1"/>
          </p:cNvPicPr>
          <p:nvPr>
            <p:ph idx="1"/>
          </p:nvPr>
        </p:nvPicPr>
        <p:blipFill>
          <a:blip r:embed="rId2"/>
          <a:stretch>
            <a:fillRect/>
          </a:stretch>
        </p:blipFill>
        <p:spPr>
          <a:xfrm>
            <a:off x="3733800" y="0"/>
            <a:ext cx="5410200" cy="6755885"/>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dirty="0" smtClean="0">
                <a:latin typeface="American Typewriter"/>
              </a:rPr>
              <a:t>Cinq sous-ensembles de questions portant sur l’enseignement ont été distingués </a:t>
            </a:r>
            <a:endParaRPr lang="fr-FR" sz="3200" dirty="0">
              <a:latin typeface="American Typewriter"/>
            </a:endParaRPr>
          </a:p>
        </p:txBody>
      </p:sp>
      <p:sp>
        <p:nvSpPr>
          <p:cNvPr id="3" name="Espace réservé du contenu 2"/>
          <p:cNvSpPr>
            <a:spLocks noGrp="1"/>
          </p:cNvSpPr>
          <p:nvPr>
            <p:ph idx="1"/>
          </p:nvPr>
        </p:nvSpPr>
        <p:spPr/>
        <p:txBody>
          <a:bodyPr>
            <a:normAutofit/>
          </a:bodyPr>
          <a:lstStyle/>
          <a:p>
            <a:pPr>
              <a:buNone/>
            </a:pPr>
            <a:r>
              <a:rPr lang="fr-FR" dirty="0" smtClean="0"/>
              <a:t>	</a:t>
            </a:r>
          </a:p>
          <a:p>
            <a:pPr lvl="0"/>
            <a:r>
              <a:rPr lang="fr-FR" sz="2800" dirty="0" smtClean="0">
                <a:solidFill>
                  <a:schemeClr val="tx1">
                    <a:lumMod val="50000"/>
                    <a:lumOff val="50000"/>
                  </a:schemeClr>
                </a:solidFill>
                <a:latin typeface="American Typewriter"/>
              </a:rPr>
              <a:t>Celui du code </a:t>
            </a:r>
            <a:r>
              <a:rPr lang="fr-FR" sz="2800" dirty="0" err="1" smtClean="0">
                <a:solidFill>
                  <a:schemeClr val="tx1">
                    <a:lumMod val="50000"/>
                    <a:lumOff val="50000"/>
                  </a:schemeClr>
                </a:solidFill>
                <a:latin typeface="American Typewriter"/>
              </a:rPr>
              <a:t>alphabétique</a:t>
            </a:r>
            <a:r>
              <a:rPr lang="fr-FR" sz="2800" dirty="0" smtClean="0">
                <a:solidFill>
                  <a:schemeClr val="tx1">
                    <a:lumMod val="50000"/>
                    <a:lumOff val="50000"/>
                  </a:schemeClr>
                </a:solidFill>
                <a:latin typeface="American Typewriter"/>
              </a:rPr>
              <a:t> et des </a:t>
            </a:r>
            <a:r>
              <a:rPr lang="fr-FR" sz="2800" dirty="0" err="1" smtClean="0">
                <a:solidFill>
                  <a:schemeClr val="tx1">
                    <a:lumMod val="50000"/>
                    <a:lumOff val="50000"/>
                  </a:schemeClr>
                </a:solidFill>
                <a:latin typeface="American Typewriter"/>
              </a:rPr>
              <a:t>procédures</a:t>
            </a:r>
            <a:r>
              <a:rPr lang="fr-FR" sz="2800" dirty="0" smtClean="0">
                <a:solidFill>
                  <a:schemeClr val="tx1">
                    <a:lumMod val="50000"/>
                    <a:lumOff val="50000"/>
                  </a:schemeClr>
                </a:solidFill>
                <a:latin typeface="American Typewriter"/>
              </a:rPr>
              <a:t> d’identification des mots, </a:t>
            </a:r>
          </a:p>
          <a:p>
            <a:pPr lvl="0"/>
            <a:r>
              <a:rPr lang="fr-FR" sz="2800" dirty="0" smtClean="0">
                <a:latin typeface="American Typewriter"/>
              </a:rPr>
              <a:t>Celui de la </a:t>
            </a:r>
            <a:r>
              <a:rPr lang="fr-FR" sz="2800" dirty="0" err="1" smtClean="0">
                <a:latin typeface="American Typewriter"/>
              </a:rPr>
              <a:t>compréhension</a:t>
            </a:r>
            <a:r>
              <a:rPr lang="fr-FR" sz="2800" dirty="0" smtClean="0">
                <a:latin typeface="American Typewriter"/>
              </a:rPr>
              <a:t> des textes </a:t>
            </a:r>
            <a:r>
              <a:rPr lang="fr-FR" sz="2800" dirty="0" err="1" smtClean="0">
                <a:latin typeface="American Typewriter"/>
              </a:rPr>
              <a:t>écrits</a:t>
            </a:r>
            <a:r>
              <a:rPr lang="fr-FR" sz="2800" dirty="0" smtClean="0">
                <a:latin typeface="American Typewriter"/>
              </a:rPr>
              <a:t>, </a:t>
            </a:r>
          </a:p>
          <a:p>
            <a:pPr lvl="0"/>
            <a:r>
              <a:rPr lang="fr-FR" sz="2800" dirty="0" smtClean="0">
                <a:solidFill>
                  <a:schemeClr val="tx1">
                    <a:lumMod val="50000"/>
                    <a:lumOff val="50000"/>
                  </a:schemeClr>
                </a:solidFill>
                <a:latin typeface="American Typewriter"/>
              </a:rPr>
              <a:t>Celui de l’</a:t>
            </a:r>
            <a:r>
              <a:rPr lang="fr-FR" sz="2800" dirty="0" err="1" smtClean="0">
                <a:solidFill>
                  <a:schemeClr val="tx1">
                    <a:lumMod val="50000"/>
                    <a:lumOff val="50000"/>
                  </a:schemeClr>
                </a:solidFill>
                <a:latin typeface="American Typewriter"/>
              </a:rPr>
              <a:t>écriture</a:t>
            </a:r>
            <a:r>
              <a:rPr lang="fr-FR" sz="2800" dirty="0" smtClean="0">
                <a:solidFill>
                  <a:schemeClr val="tx1">
                    <a:lumMod val="50000"/>
                    <a:lumOff val="50000"/>
                  </a:schemeClr>
                </a:solidFill>
                <a:latin typeface="American Typewriter"/>
              </a:rPr>
              <a:t>, </a:t>
            </a:r>
          </a:p>
          <a:p>
            <a:pPr lvl="0"/>
            <a:r>
              <a:rPr lang="fr-FR" sz="2800" dirty="0" smtClean="0">
                <a:solidFill>
                  <a:schemeClr val="tx1">
                    <a:lumMod val="50000"/>
                    <a:lumOff val="50000"/>
                  </a:schemeClr>
                </a:solidFill>
                <a:latin typeface="American Typewriter"/>
              </a:rPr>
              <a:t>Celui de l’</a:t>
            </a:r>
            <a:r>
              <a:rPr lang="fr-FR" sz="2800" dirty="0" err="1" smtClean="0">
                <a:solidFill>
                  <a:schemeClr val="tx1">
                    <a:lumMod val="50000"/>
                    <a:lumOff val="50000"/>
                  </a:schemeClr>
                </a:solidFill>
                <a:latin typeface="American Typewriter"/>
              </a:rPr>
              <a:t>étude</a:t>
            </a:r>
            <a:r>
              <a:rPr lang="fr-FR" sz="2800" dirty="0" smtClean="0">
                <a:solidFill>
                  <a:schemeClr val="tx1">
                    <a:lumMod val="50000"/>
                    <a:lumOff val="50000"/>
                  </a:schemeClr>
                </a:solidFill>
                <a:latin typeface="American Typewriter"/>
              </a:rPr>
              <a:t> de la langue</a:t>
            </a:r>
            <a:r>
              <a:rPr lang="fr-FR" sz="2800" dirty="0" smtClean="0">
                <a:latin typeface="American Typewriter"/>
              </a:rPr>
              <a:t>, </a:t>
            </a:r>
          </a:p>
          <a:p>
            <a:pPr lvl="0"/>
            <a:r>
              <a:rPr lang="fr-FR" sz="2800" dirty="0" smtClean="0">
                <a:latin typeface="American Typewriter"/>
              </a:rPr>
              <a:t>Celui de l’acculturation </a:t>
            </a:r>
            <a:r>
              <a:rPr lang="fr-FR" sz="2800" dirty="0" err="1" smtClean="0">
                <a:latin typeface="American Typewriter"/>
              </a:rPr>
              <a:t>à</a:t>
            </a:r>
            <a:r>
              <a:rPr lang="fr-FR" sz="2800" dirty="0" smtClean="0">
                <a:latin typeface="American Typewriter"/>
              </a:rPr>
              <a:t> l’</a:t>
            </a:r>
            <a:r>
              <a:rPr lang="fr-FR" sz="2800" dirty="0" err="1" smtClean="0">
                <a:latin typeface="American Typewriter"/>
              </a:rPr>
              <a:t>écrit</a:t>
            </a:r>
            <a:r>
              <a:rPr lang="fr-FR" sz="2800" dirty="0" smtClean="0">
                <a:latin typeface="American Typewriter"/>
              </a:rPr>
              <a:t>.</a:t>
            </a:r>
            <a:endParaRPr lang="fr-FR" sz="2800" dirty="0">
              <a:latin typeface="American Typewriter"/>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sz="3200" dirty="0"/>
          </a:p>
        </p:txBody>
      </p:sp>
      <p:sp>
        <p:nvSpPr>
          <p:cNvPr id="3" name="Espace réservé du contenu 2"/>
          <p:cNvSpPr>
            <a:spLocks noGrp="1"/>
          </p:cNvSpPr>
          <p:nvPr>
            <p:ph idx="1"/>
          </p:nvPr>
        </p:nvSpPr>
        <p:spPr>
          <a:xfrm>
            <a:off x="304800" y="274638"/>
            <a:ext cx="8229600" cy="6354762"/>
          </a:xfrm>
        </p:spPr>
        <p:txBody>
          <a:bodyPr>
            <a:normAutofit fontScale="77500" lnSpcReduction="20000"/>
          </a:bodyPr>
          <a:lstStyle/>
          <a:p>
            <a:pPr>
              <a:buNone/>
            </a:pPr>
            <a:r>
              <a:rPr lang="fr-FR" dirty="0" smtClean="0"/>
              <a:t>	COMPRENDRE : </a:t>
            </a:r>
            <a:r>
              <a:rPr lang="fr-FR" dirty="0" smtClean="0">
                <a:latin typeface="American Typewriter"/>
              </a:rPr>
              <a:t>Quatre catégories de compétences</a:t>
            </a:r>
          </a:p>
          <a:p>
            <a:pPr>
              <a:buNone/>
            </a:pPr>
            <a:r>
              <a:rPr lang="fr-FR" dirty="0" smtClean="0">
                <a:latin typeface="American Typewriter"/>
              </a:rPr>
              <a:t> </a:t>
            </a:r>
          </a:p>
          <a:p>
            <a:pPr lvl="0">
              <a:buNone/>
            </a:pPr>
            <a:r>
              <a:rPr lang="fr-FR" dirty="0" smtClean="0">
                <a:latin typeface="American Typewriter"/>
              </a:rPr>
              <a:t>	-  Les </a:t>
            </a:r>
            <a:r>
              <a:rPr lang="fr-FR" dirty="0" err="1" smtClean="0">
                <a:latin typeface="American Typewriter"/>
              </a:rPr>
              <a:t>compétences</a:t>
            </a:r>
            <a:r>
              <a:rPr lang="fr-FR" dirty="0" smtClean="0">
                <a:latin typeface="American Typewriter"/>
              </a:rPr>
              <a:t> </a:t>
            </a:r>
            <a:r>
              <a:rPr lang="fr-FR" dirty="0" err="1" smtClean="0">
                <a:latin typeface="American Typewriter"/>
              </a:rPr>
              <a:t>spécifiques</a:t>
            </a:r>
            <a:r>
              <a:rPr lang="fr-FR" dirty="0" smtClean="0">
                <a:latin typeface="American Typewriter"/>
              </a:rPr>
              <a:t> au </a:t>
            </a:r>
            <a:r>
              <a:rPr lang="fr-FR" b="1" dirty="0" smtClean="0">
                <a:latin typeface="American Typewriter"/>
              </a:rPr>
              <a:t>traitement du langage</a:t>
            </a:r>
            <a:r>
              <a:rPr lang="fr-FR" dirty="0" smtClean="0">
                <a:latin typeface="American Typewriter"/>
              </a:rPr>
              <a:t> : syntaxe, lexique, morphologie, traitement des anaphores...</a:t>
            </a:r>
          </a:p>
          <a:p>
            <a:pPr lvl="0">
              <a:buNone/>
            </a:pPr>
            <a:r>
              <a:rPr lang="fr-FR" dirty="0" smtClean="0">
                <a:latin typeface="American Typewriter"/>
              </a:rPr>
              <a:t> </a:t>
            </a:r>
          </a:p>
          <a:p>
            <a:pPr lvl="0">
              <a:buNone/>
            </a:pPr>
            <a:r>
              <a:rPr lang="fr-FR" dirty="0" smtClean="0">
                <a:latin typeface="American Typewriter"/>
              </a:rPr>
              <a:t>	-  Les </a:t>
            </a:r>
            <a:r>
              <a:rPr lang="fr-FR" dirty="0" err="1" smtClean="0">
                <a:latin typeface="American Typewriter"/>
              </a:rPr>
              <a:t>compétences</a:t>
            </a:r>
            <a:r>
              <a:rPr lang="fr-FR" dirty="0" smtClean="0">
                <a:latin typeface="American Typewriter"/>
              </a:rPr>
              <a:t> </a:t>
            </a:r>
            <a:r>
              <a:rPr lang="fr-FR" dirty="0" err="1" smtClean="0">
                <a:latin typeface="American Typewriter"/>
              </a:rPr>
              <a:t>spécifiques</a:t>
            </a:r>
            <a:r>
              <a:rPr lang="fr-FR" dirty="0" smtClean="0">
                <a:latin typeface="American Typewriter"/>
              </a:rPr>
              <a:t> au </a:t>
            </a:r>
            <a:r>
              <a:rPr lang="fr-FR" b="1" dirty="0" smtClean="0">
                <a:latin typeface="American Typewriter"/>
              </a:rPr>
              <a:t>traitement du texte</a:t>
            </a:r>
            <a:r>
              <a:rPr lang="fr-FR" dirty="0" smtClean="0">
                <a:latin typeface="American Typewriter"/>
              </a:rPr>
              <a:t> (lu ou entendu) : </a:t>
            </a:r>
            <a:r>
              <a:rPr lang="fr-FR" dirty="0" err="1" smtClean="0">
                <a:latin typeface="American Typewriter"/>
              </a:rPr>
              <a:t>caractéristiques</a:t>
            </a:r>
            <a:r>
              <a:rPr lang="fr-FR" dirty="0" smtClean="0">
                <a:latin typeface="American Typewriter"/>
              </a:rPr>
              <a:t> et structures des textes : narratifs, explicatifs, injonctifs (etc.), connaissances culturelles...</a:t>
            </a:r>
          </a:p>
          <a:p>
            <a:pPr lvl="0">
              <a:buNone/>
            </a:pPr>
            <a:r>
              <a:rPr lang="fr-FR" dirty="0" smtClean="0">
                <a:latin typeface="American Typewriter"/>
              </a:rPr>
              <a:t> </a:t>
            </a:r>
          </a:p>
          <a:p>
            <a:pPr lvl="0">
              <a:buNone/>
            </a:pPr>
            <a:r>
              <a:rPr lang="fr-FR" dirty="0" smtClean="0">
                <a:latin typeface="American Typewriter"/>
              </a:rPr>
              <a:t>	-  Les </a:t>
            </a:r>
            <a:r>
              <a:rPr lang="fr-FR" b="1" dirty="0" err="1" smtClean="0">
                <a:latin typeface="American Typewriter"/>
              </a:rPr>
              <a:t>compétences</a:t>
            </a:r>
            <a:r>
              <a:rPr lang="fr-FR" b="1" dirty="0" smtClean="0">
                <a:latin typeface="American Typewriter"/>
              </a:rPr>
              <a:t> cognitives </a:t>
            </a:r>
            <a:r>
              <a:rPr lang="fr-FR" dirty="0" smtClean="0">
                <a:latin typeface="American Typewriter"/>
              </a:rPr>
              <a:t>: </a:t>
            </a:r>
            <a:r>
              <a:rPr lang="fr-FR" dirty="0" err="1" smtClean="0">
                <a:latin typeface="American Typewriter"/>
              </a:rPr>
              <a:t>intégration</a:t>
            </a:r>
            <a:r>
              <a:rPr lang="fr-FR" dirty="0" smtClean="0">
                <a:latin typeface="American Typewriter"/>
              </a:rPr>
              <a:t> des informations successives, construction d’un </a:t>
            </a:r>
            <a:r>
              <a:rPr lang="fr-FR" dirty="0" err="1" smtClean="0">
                <a:latin typeface="American Typewriter"/>
              </a:rPr>
              <a:t>modèle</a:t>
            </a:r>
            <a:r>
              <a:rPr lang="fr-FR" dirty="0" smtClean="0">
                <a:latin typeface="American Typewriter"/>
              </a:rPr>
              <a:t> mental, raisonnement, </a:t>
            </a:r>
            <a:r>
              <a:rPr lang="fr-FR" dirty="0" err="1" smtClean="0">
                <a:latin typeface="American Typewriter"/>
              </a:rPr>
              <a:t>mémoire</a:t>
            </a:r>
            <a:r>
              <a:rPr lang="fr-FR" dirty="0" smtClean="0">
                <a:latin typeface="American Typewriter"/>
              </a:rPr>
              <a:t>...</a:t>
            </a:r>
          </a:p>
          <a:p>
            <a:pPr lvl="0">
              <a:buNone/>
            </a:pPr>
            <a:r>
              <a:rPr lang="fr-FR" dirty="0" smtClean="0">
                <a:latin typeface="American Typewriter"/>
              </a:rPr>
              <a:t> </a:t>
            </a:r>
          </a:p>
          <a:p>
            <a:pPr lvl="0">
              <a:buNone/>
            </a:pPr>
            <a:r>
              <a:rPr lang="fr-FR" dirty="0" smtClean="0">
                <a:latin typeface="American Typewriter"/>
              </a:rPr>
              <a:t>	-  Les </a:t>
            </a:r>
            <a:r>
              <a:rPr lang="fr-FR" b="1" dirty="0" err="1" smtClean="0">
                <a:latin typeface="American Typewriter"/>
              </a:rPr>
              <a:t>compétences</a:t>
            </a:r>
            <a:r>
              <a:rPr lang="fr-FR" b="1" dirty="0" smtClean="0">
                <a:latin typeface="American Typewriter"/>
              </a:rPr>
              <a:t> </a:t>
            </a:r>
            <a:r>
              <a:rPr lang="fr-FR" b="1" dirty="0" err="1" smtClean="0">
                <a:latin typeface="American Typewriter"/>
              </a:rPr>
              <a:t>stratégiques</a:t>
            </a:r>
            <a:r>
              <a:rPr lang="fr-FR" b="1" dirty="0" smtClean="0">
                <a:latin typeface="American Typewriter"/>
              </a:rPr>
              <a:t> </a:t>
            </a:r>
            <a:r>
              <a:rPr lang="fr-FR" dirty="0" smtClean="0">
                <a:latin typeface="American Typewriter"/>
              </a:rPr>
              <a:t>: production d’</a:t>
            </a:r>
            <a:r>
              <a:rPr lang="fr-FR" dirty="0" err="1" smtClean="0">
                <a:latin typeface="American Typewriter"/>
              </a:rPr>
              <a:t>inférences</a:t>
            </a:r>
            <a:r>
              <a:rPr lang="fr-FR" dirty="0" smtClean="0">
                <a:latin typeface="American Typewriter"/>
              </a:rPr>
              <a:t>, </a:t>
            </a:r>
            <a:r>
              <a:rPr lang="fr-FR" dirty="0" err="1" smtClean="0">
                <a:latin typeface="American Typewriter"/>
              </a:rPr>
              <a:t>contrôle</a:t>
            </a:r>
            <a:r>
              <a:rPr lang="fr-FR" dirty="0" smtClean="0">
                <a:latin typeface="American Typewriter"/>
              </a:rPr>
              <a:t> de la </a:t>
            </a:r>
            <a:r>
              <a:rPr lang="fr-FR" dirty="0" err="1" smtClean="0">
                <a:latin typeface="American Typewriter"/>
              </a:rPr>
              <a:t>compréhension</a:t>
            </a:r>
            <a:r>
              <a:rPr lang="fr-FR" dirty="0" smtClean="0">
                <a:latin typeface="American Typewriter"/>
              </a:rPr>
              <a:t>... </a:t>
            </a:r>
          </a:p>
          <a:p>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274638"/>
            <a:ext cx="8686800" cy="6858000"/>
          </a:xfrm>
        </p:spPr>
        <p:txBody>
          <a:bodyPr>
            <a:normAutofit fontScale="62500" lnSpcReduction="20000"/>
          </a:bodyPr>
          <a:lstStyle/>
          <a:p>
            <a:pPr>
              <a:buNone/>
            </a:pPr>
            <a:r>
              <a:rPr lang="fr-FR" b="1" dirty="0" smtClean="0">
                <a:latin typeface="American Typewriter"/>
              </a:rPr>
              <a:t>Trois ensembles de questions, a savoir  </a:t>
            </a:r>
          </a:p>
          <a:p>
            <a:pPr>
              <a:buNone/>
            </a:pPr>
            <a:r>
              <a:rPr lang="fr-FR" b="1" dirty="0" smtClean="0">
                <a:latin typeface="American Typewriter"/>
              </a:rPr>
              <a:t> </a:t>
            </a:r>
          </a:p>
          <a:p>
            <a:pPr lvl="0"/>
            <a:r>
              <a:rPr lang="fr-FR" dirty="0" smtClean="0">
                <a:latin typeface="American Typewriter"/>
              </a:rPr>
              <a:t>Si le temps </a:t>
            </a:r>
            <a:r>
              <a:rPr lang="fr-FR" dirty="0" err="1" smtClean="0">
                <a:latin typeface="American Typewriter"/>
              </a:rPr>
              <a:t>consacré</a:t>
            </a:r>
            <a:r>
              <a:rPr lang="fr-FR" dirty="0" smtClean="0">
                <a:latin typeface="American Typewriter"/>
              </a:rPr>
              <a:t> </a:t>
            </a:r>
            <a:r>
              <a:rPr lang="fr-FR" dirty="0" err="1" smtClean="0">
                <a:latin typeface="American Typewriter"/>
              </a:rPr>
              <a:t>à</a:t>
            </a:r>
            <a:r>
              <a:rPr lang="fr-FR" dirty="0" smtClean="0">
                <a:latin typeface="American Typewriter"/>
              </a:rPr>
              <a:t> l’enseignement de la </a:t>
            </a:r>
            <a:r>
              <a:rPr lang="fr-FR" dirty="0" err="1" smtClean="0">
                <a:latin typeface="American Typewriter"/>
              </a:rPr>
              <a:t>compréhension</a:t>
            </a:r>
            <a:r>
              <a:rPr lang="fr-FR" dirty="0" smtClean="0">
                <a:latin typeface="American Typewriter"/>
              </a:rPr>
              <a:t> de textes lus et de textes entendus a un impact sur les </a:t>
            </a:r>
            <a:r>
              <a:rPr lang="fr-FR" dirty="0" err="1" smtClean="0">
                <a:latin typeface="American Typewriter"/>
              </a:rPr>
              <a:t>progrès</a:t>
            </a:r>
            <a:r>
              <a:rPr lang="fr-FR" dirty="0" smtClean="0">
                <a:latin typeface="American Typewriter"/>
              </a:rPr>
              <a:t> des </a:t>
            </a:r>
            <a:r>
              <a:rPr lang="fr-FR" dirty="0" err="1" smtClean="0">
                <a:latin typeface="American Typewriter"/>
              </a:rPr>
              <a:t>élèves</a:t>
            </a:r>
            <a:r>
              <a:rPr lang="fr-FR" dirty="0" smtClean="0">
                <a:latin typeface="American Typewriter"/>
              </a:rPr>
              <a:t> ; </a:t>
            </a:r>
          </a:p>
          <a:p>
            <a:pPr lvl="0"/>
            <a:r>
              <a:rPr lang="fr-FR" dirty="0" smtClean="0">
                <a:latin typeface="American Typewriter"/>
              </a:rPr>
              <a:t>si un enseignement de la </a:t>
            </a:r>
            <a:r>
              <a:rPr lang="fr-FR" dirty="0" err="1" smtClean="0">
                <a:latin typeface="American Typewriter"/>
              </a:rPr>
              <a:t>compréhension</a:t>
            </a:r>
            <a:r>
              <a:rPr lang="fr-FR" dirty="0" smtClean="0">
                <a:latin typeface="American Typewriter"/>
              </a:rPr>
              <a:t> </a:t>
            </a:r>
            <a:r>
              <a:rPr lang="fr-FR" dirty="0" err="1" smtClean="0">
                <a:latin typeface="American Typewriter"/>
              </a:rPr>
              <a:t>dissocié</a:t>
            </a:r>
            <a:r>
              <a:rPr lang="fr-FR" dirty="0" smtClean="0">
                <a:latin typeface="American Typewriter"/>
              </a:rPr>
              <a:t> de celui du code est plus pertinent qu’un enseignement qui </a:t>
            </a:r>
            <a:r>
              <a:rPr lang="fr-FR" dirty="0" err="1" smtClean="0">
                <a:latin typeface="American Typewriter"/>
              </a:rPr>
              <a:t>mêle</a:t>
            </a:r>
            <a:r>
              <a:rPr lang="fr-FR" dirty="0" smtClean="0">
                <a:latin typeface="American Typewriter"/>
              </a:rPr>
              <a:t> les deux ;</a:t>
            </a:r>
          </a:p>
          <a:p>
            <a:pPr lvl="0">
              <a:buNone/>
            </a:pPr>
            <a:r>
              <a:rPr lang="fr-FR" dirty="0" smtClean="0">
                <a:latin typeface="American Typewriter"/>
              </a:rPr>
              <a:t> </a:t>
            </a:r>
          </a:p>
          <a:p>
            <a:pPr lvl="0"/>
            <a:r>
              <a:rPr lang="fr-FR" dirty="0" smtClean="0">
                <a:latin typeface="American Typewriter"/>
              </a:rPr>
              <a:t>si les </a:t>
            </a:r>
            <a:r>
              <a:rPr lang="fr-FR" dirty="0" err="1" smtClean="0">
                <a:latin typeface="American Typewriter"/>
              </a:rPr>
              <a:t>élèves</a:t>
            </a:r>
            <a:r>
              <a:rPr lang="fr-FR" dirty="0" smtClean="0">
                <a:latin typeface="American Typewriter"/>
              </a:rPr>
              <a:t> qui ont appris </a:t>
            </a:r>
            <a:r>
              <a:rPr lang="fr-FR" dirty="0" err="1" smtClean="0">
                <a:latin typeface="American Typewriter"/>
              </a:rPr>
              <a:t>à</a:t>
            </a:r>
            <a:r>
              <a:rPr lang="fr-FR" dirty="0" smtClean="0">
                <a:latin typeface="American Typewriter"/>
              </a:rPr>
              <a:t> expliquer, reformuler, paraphraser ou </a:t>
            </a:r>
            <a:r>
              <a:rPr lang="fr-FR" dirty="0" err="1" smtClean="0">
                <a:latin typeface="American Typewriter"/>
              </a:rPr>
              <a:t>résumer</a:t>
            </a:r>
            <a:r>
              <a:rPr lang="fr-FR" dirty="0" smtClean="0">
                <a:latin typeface="American Typewriter"/>
              </a:rPr>
              <a:t> font plus de </a:t>
            </a:r>
            <a:r>
              <a:rPr lang="fr-FR" dirty="0" err="1" smtClean="0">
                <a:latin typeface="American Typewriter"/>
              </a:rPr>
              <a:t>progrès</a:t>
            </a:r>
            <a:r>
              <a:rPr lang="fr-FR" dirty="0" smtClean="0">
                <a:latin typeface="American Typewriter"/>
              </a:rPr>
              <a:t> en </a:t>
            </a:r>
            <a:r>
              <a:rPr lang="fr-FR" dirty="0" err="1" smtClean="0">
                <a:latin typeface="American Typewriter"/>
              </a:rPr>
              <a:t>compréhension</a:t>
            </a:r>
            <a:r>
              <a:rPr lang="fr-FR" dirty="0" smtClean="0">
                <a:latin typeface="American Typewriter"/>
              </a:rPr>
              <a:t> ; </a:t>
            </a:r>
          </a:p>
          <a:p>
            <a:pPr lvl="0"/>
            <a:r>
              <a:rPr lang="fr-FR" dirty="0" smtClean="0">
                <a:latin typeface="American Typewriter"/>
              </a:rPr>
              <a:t>si le temps </a:t>
            </a:r>
            <a:r>
              <a:rPr lang="fr-FR" dirty="0" err="1" smtClean="0">
                <a:latin typeface="American Typewriter"/>
              </a:rPr>
              <a:t>consacré</a:t>
            </a:r>
            <a:r>
              <a:rPr lang="fr-FR" dirty="0" smtClean="0">
                <a:latin typeface="American Typewriter"/>
              </a:rPr>
              <a:t> </a:t>
            </a:r>
            <a:r>
              <a:rPr lang="fr-FR" dirty="0" err="1" smtClean="0">
                <a:latin typeface="American Typewriter"/>
              </a:rPr>
              <a:t>à</a:t>
            </a:r>
            <a:r>
              <a:rPr lang="fr-FR" dirty="0" smtClean="0">
                <a:latin typeface="American Typewriter"/>
              </a:rPr>
              <a:t> </a:t>
            </a:r>
            <a:r>
              <a:rPr lang="fr-FR" b="1" dirty="0" err="1" smtClean="0">
                <a:latin typeface="American Typewriter"/>
              </a:rPr>
              <a:t>échanger</a:t>
            </a:r>
            <a:r>
              <a:rPr lang="fr-FR" b="1" dirty="0" smtClean="0">
                <a:latin typeface="American Typewriter"/>
              </a:rPr>
              <a:t> oralement </a:t>
            </a:r>
            <a:r>
              <a:rPr lang="fr-FR" dirty="0" err="1" smtClean="0">
                <a:latin typeface="American Typewriter"/>
              </a:rPr>
              <a:t>à</a:t>
            </a:r>
            <a:r>
              <a:rPr lang="fr-FR" dirty="0" smtClean="0">
                <a:latin typeface="American Typewriter"/>
              </a:rPr>
              <a:t> propos des textes </a:t>
            </a:r>
            <a:r>
              <a:rPr lang="fr-FR" dirty="0" err="1" smtClean="0">
                <a:latin typeface="American Typewriter"/>
              </a:rPr>
              <a:t>écrits</a:t>
            </a:r>
            <a:r>
              <a:rPr lang="fr-FR" dirty="0" smtClean="0">
                <a:latin typeface="American Typewriter"/>
              </a:rPr>
              <a:t> a la </a:t>
            </a:r>
            <a:r>
              <a:rPr lang="fr-FR" dirty="0" err="1" smtClean="0">
                <a:latin typeface="American Typewriter"/>
              </a:rPr>
              <a:t>même</a:t>
            </a:r>
            <a:r>
              <a:rPr lang="fr-FR" dirty="0" smtClean="0">
                <a:latin typeface="American Typewriter"/>
              </a:rPr>
              <a:t> influence que le temps </a:t>
            </a:r>
            <a:r>
              <a:rPr lang="fr-FR" dirty="0" err="1" smtClean="0">
                <a:latin typeface="American Typewriter"/>
              </a:rPr>
              <a:t>passé</a:t>
            </a:r>
            <a:r>
              <a:rPr lang="fr-FR" dirty="0" smtClean="0">
                <a:latin typeface="American Typewriter"/>
              </a:rPr>
              <a:t> </a:t>
            </a:r>
            <a:r>
              <a:rPr lang="fr-FR" dirty="0" err="1" smtClean="0">
                <a:latin typeface="American Typewriter"/>
              </a:rPr>
              <a:t>à</a:t>
            </a:r>
            <a:r>
              <a:rPr lang="fr-FR" dirty="0" smtClean="0">
                <a:latin typeface="American Typewriter"/>
              </a:rPr>
              <a:t> </a:t>
            </a:r>
            <a:r>
              <a:rPr lang="fr-FR" dirty="0" err="1" smtClean="0">
                <a:latin typeface="American Typewriter"/>
              </a:rPr>
              <a:t>réaliser</a:t>
            </a:r>
            <a:r>
              <a:rPr lang="fr-FR" dirty="0" smtClean="0">
                <a:latin typeface="American Typewriter"/>
              </a:rPr>
              <a:t> des </a:t>
            </a:r>
            <a:r>
              <a:rPr lang="fr-FR" dirty="0" err="1" smtClean="0">
                <a:latin typeface="American Typewriter"/>
              </a:rPr>
              <a:t>tâches</a:t>
            </a:r>
            <a:r>
              <a:rPr lang="fr-FR" dirty="0" smtClean="0">
                <a:latin typeface="American Typewriter"/>
              </a:rPr>
              <a:t> </a:t>
            </a:r>
            <a:r>
              <a:rPr lang="fr-FR" dirty="0" err="1" smtClean="0">
                <a:latin typeface="American Typewriter"/>
              </a:rPr>
              <a:t>écrites</a:t>
            </a:r>
            <a:r>
              <a:rPr lang="fr-FR" dirty="0" smtClean="0">
                <a:latin typeface="American Typewriter"/>
              </a:rPr>
              <a:t> </a:t>
            </a:r>
            <a:r>
              <a:rPr lang="fr-FR" dirty="0" err="1" smtClean="0">
                <a:latin typeface="American Typewriter"/>
              </a:rPr>
              <a:t>centrées</a:t>
            </a:r>
            <a:r>
              <a:rPr lang="fr-FR" dirty="0" smtClean="0">
                <a:latin typeface="American Typewriter"/>
              </a:rPr>
              <a:t> sur la </a:t>
            </a:r>
            <a:r>
              <a:rPr lang="fr-FR" dirty="0" err="1" smtClean="0">
                <a:latin typeface="American Typewriter"/>
              </a:rPr>
              <a:t>compréhension</a:t>
            </a:r>
            <a:r>
              <a:rPr lang="fr-FR" dirty="0" smtClean="0">
                <a:latin typeface="American Typewriter"/>
              </a:rPr>
              <a:t> des textes ;</a:t>
            </a:r>
          </a:p>
          <a:p>
            <a:pPr lvl="0">
              <a:buNone/>
            </a:pPr>
            <a:r>
              <a:rPr lang="fr-FR" dirty="0" smtClean="0">
                <a:latin typeface="American Typewriter"/>
              </a:rPr>
              <a:t> </a:t>
            </a:r>
          </a:p>
          <a:p>
            <a:pPr lvl="0"/>
            <a:r>
              <a:rPr lang="fr-FR" dirty="0" smtClean="0">
                <a:latin typeface="American Typewriter"/>
              </a:rPr>
              <a:t>si les enseignants qui associent un enseignement intensif et </a:t>
            </a:r>
            <a:r>
              <a:rPr lang="fr-FR" dirty="0" err="1" smtClean="0">
                <a:latin typeface="American Typewriter"/>
              </a:rPr>
              <a:t>régulier</a:t>
            </a:r>
            <a:r>
              <a:rPr lang="fr-FR" dirty="0" smtClean="0">
                <a:latin typeface="American Typewriter"/>
              </a:rPr>
              <a:t>, tout au long de l’</a:t>
            </a:r>
            <a:r>
              <a:rPr lang="fr-FR" dirty="0" err="1" smtClean="0">
                <a:latin typeface="American Typewriter"/>
              </a:rPr>
              <a:t>année</a:t>
            </a:r>
            <a:r>
              <a:rPr lang="fr-FR" dirty="0" smtClean="0">
                <a:latin typeface="American Typewriter"/>
              </a:rPr>
              <a:t>, de la </a:t>
            </a:r>
            <a:r>
              <a:rPr lang="fr-FR" dirty="0" err="1" smtClean="0">
                <a:latin typeface="American Typewriter"/>
              </a:rPr>
              <a:t>compréhension</a:t>
            </a:r>
            <a:r>
              <a:rPr lang="fr-FR" dirty="0" smtClean="0">
                <a:latin typeface="American Typewriter"/>
              </a:rPr>
              <a:t> avec celui de </a:t>
            </a:r>
            <a:r>
              <a:rPr lang="fr-FR" b="1" dirty="0" smtClean="0">
                <a:latin typeface="American Typewriter"/>
              </a:rPr>
              <a:t>l’</a:t>
            </a:r>
            <a:r>
              <a:rPr lang="fr-FR" b="1" dirty="0" err="1" smtClean="0">
                <a:latin typeface="American Typewriter"/>
              </a:rPr>
              <a:t>étude</a:t>
            </a:r>
            <a:r>
              <a:rPr lang="fr-FR" b="1" dirty="0" smtClean="0">
                <a:latin typeface="American Typewriter"/>
              </a:rPr>
              <a:t> de la langue </a:t>
            </a:r>
            <a:r>
              <a:rPr lang="fr-FR" dirty="0" smtClean="0">
                <a:latin typeface="American Typewriter"/>
              </a:rPr>
              <a:t>(notamment son lexique) sont plus efficaces que les autres ; </a:t>
            </a:r>
          </a:p>
          <a:p>
            <a:pPr lvl="0"/>
            <a:r>
              <a:rPr lang="fr-FR" dirty="0" smtClean="0">
                <a:latin typeface="American Typewriter"/>
              </a:rPr>
              <a:t> si le nombre de </a:t>
            </a:r>
            <a:r>
              <a:rPr lang="fr-FR" b="1" dirty="0" smtClean="0">
                <a:latin typeface="American Typewriter"/>
              </a:rPr>
              <a:t>textes entendus et de textes lus </a:t>
            </a:r>
            <a:r>
              <a:rPr lang="fr-FR" dirty="0" smtClean="0">
                <a:latin typeface="American Typewriter"/>
              </a:rPr>
              <a:t>a une influence </a:t>
            </a:r>
            <a:r>
              <a:rPr lang="fr-FR" dirty="0" err="1" smtClean="0">
                <a:latin typeface="American Typewriter"/>
              </a:rPr>
              <a:t>bénéfique</a:t>
            </a:r>
            <a:r>
              <a:rPr lang="fr-FR" dirty="0" smtClean="0">
                <a:latin typeface="American Typewriter"/>
              </a:rPr>
              <a:t>. </a:t>
            </a:r>
            <a:endParaRPr lang="fr-FR" dirty="0">
              <a:latin typeface="American Typewrite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2400300"/>
            <a:ext cx="7772400" cy="2362200"/>
          </a:xfrm>
        </p:spPr>
        <p:txBody>
          <a:bodyPr>
            <a:normAutofit fontScale="90000"/>
          </a:bodyPr>
          <a:lstStyle/>
          <a:p>
            <a:r>
              <a:rPr lang="fr-FR" dirty="0" smtClean="0">
                <a:latin typeface="American Typewriter"/>
              </a:rPr>
              <a:t>Production de documents en vue de la création d’équipes de formation</a:t>
            </a:r>
            <a:br>
              <a:rPr lang="fr-FR" dirty="0" smtClean="0">
                <a:latin typeface="American Typewriter"/>
              </a:rPr>
            </a:br>
            <a:r>
              <a:rPr lang="fr-FR" dirty="0" smtClean="0">
                <a:latin typeface="American Typewriter"/>
              </a:rPr>
              <a:t/>
            </a:r>
            <a:br>
              <a:rPr lang="fr-FR" dirty="0" smtClean="0">
                <a:latin typeface="American Typewriter"/>
              </a:rPr>
            </a:br>
            <a:r>
              <a:rPr lang="fr-FR" dirty="0" smtClean="0">
                <a:latin typeface="American Typewriter"/>
              </a:rPr>
              <a:t/>
            </a:r>
            <a:br>
              <a:rPr lang="fr-FR" dirty="0" smtClean="0">
                <a:latin typeface="American Typewriter"/>
              </a:rPr>
            </a:br>
            <a:r>
              <a:rPr lang="fr-FR" dirty="0" smtClean="0">
                <a:latin typeface="American Typewriter"/>
              </a:rPr>
              <a:t>Présentation des trois groupes de travail</a:t>
            </a:r>
            <a:br>
              <a:rPr lang="fr-FR" dirty="0" smtClean="0">
                <a:latin typeface="American Typewriter"/>
              </a:rPr>
            </a:br>
            <a:endParaRPr lang="fr-FR" dirty="0">
              <a:latin typeface="American Typewriter"/>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latin typeface="American Typewriter"/>
              </a:rPr>
              <a:t>Pratiques effectives</a:t>
            </a:r>
            <a:endParaRPr lang="fr-FR" sz="2800" dirty="0">
              <a:latin typeface="American Typewriter"/>
            </a:endParaRPr>
          </a:p>
        </p:txBody>
      </p:sp>
      <p:sp>
        <p:nvSpPr>
          <p:cNvPr id="3" name="Espace réservé du contenu 2"/>
          <p:cNvSpPr>
            <a:spLocks noGrp="1"/>
          </p:cNvSpPr>
          <p:nvPr>
            <p:ph idx="1"/>
          </p:nvPr>
        </p:nvSpPr>
        <p:spPr/>
        <p:txBody>
          <a:bodyPr>
            <a:normAutofit fontScale="70000" lnSpcReduction="20000"/>
          </a:bodyPr>
          <a:lstStyle/>
          <a:p>
            <a:r>
              <a:rPr lang="fr-FR" dirty="0" smtClean="0">
                <a:latin typeface="American Typewriter"/>
              </a:rPr>
              <a:t>On constate que le temps </a:t>
            </a:r>
            <a:r>
              <a:rPr lang="fr-FR" dirty="0" err="1" smtClean="0">
                <a:latin typeface="American Typewriter"/>
              </a:rPr>
              <a:t>alloué</a:t>
            </a:r>
            <a:r>
              <a:rPr lang="fr-FR" dirty="0" smtClean="0">
                <a:latin typeface="American Typewriter"/>
              </a:rPr>
              <a:t> </a:t>
            </a:r>
            <a:r>
              <a:rPr lang="fr-FR" dirty="0" err="1" smtClean="0">
                <a:latin typeface="American Typewriter"/>
              </a:rPr>
              <a:t>à</a:t>
            </a:r>
            <a:r>
              <a:rPr lang="fr-FR" dirty="0" smtClean="0">
                <a:latin typeface="American Typewriter"/>
              </a:rPr>
              <a:t> la </a:t>
            </a:r>
            <a:r>
              <a:rPr lang="fr-FR" dirty="0" err="1" smtClean="0">
                <a:latin typeface="American Typewriter"/>
              </a:rPr>
              <a:t>compréhension</a:t>
            </a:r>
            <a:r>
              <a:rPr lang="fr-FR" dirty="0" smtClean="0">
                <a:latin typeface="American Typewriter"/>
              </a:rPr>
              <a:t> est nettement moins important que celui </a:t>
            </a:r>
            <a:r>
              <a:rPr lang="fr-FR" dirty="0" err="1" smtClean="0">
                <a:latin typeface="American Typewriter"/>
              </a:rPr>
              <a:t>accordé</a:t>
            </a:r>
            <a:r>
              <a:rPr lang="fr-FR" dirty="0" smtClean="0">
                <a:latin typeface="American Typewriter"/>
              </a:rPr>
              <a:t> </a:t>
            </a:r>
            <a:r>
              <a:rPr lang="fr-FR" dirty="0" err="1" smtClean="0">
                <a:latin typeface="American Typewriter"/>
              </a:rPr>
              <a:t>à</a:t>
            </a:r>
            <a:r>
              <a:rPr lang="fr-FR" dirty="0" smtClean="0">
                <a:latin typeface="American Typewriter"/>
              </a:rPr>
              <a:t> l’</a:t>
            </a:r>
            <a:r>
              <a:rPr lang="fr-FR" dirty="0" err="1" smtClean="0">
                <a:latin typeface="American Typewriter"/>
              </a:rPr>
              <a:t>étude</a:t>
            </a:r>
            <a:r>
              <a:rPr lang="fr-FR" dirty="0" smtClean="0">
                <a:latin typeface="American Typewriter"/>
              </a:rPr>
              <a:t> du code ou </a:t>
            </a:r>
            <a:r>
              <a:rPr lang="fr-FR" dirty="0" err="1" smtClean="0">
                <a:latin typeface="American Typewriter"/>
              </a:rPr>
              <a:t>à</a:t>
            </a:r>
            <a:r>
              <a:rPr lang="fr-FR" dirty="0" smtClean="0">
                <a:latin typeface="American Typewriter"/>
              </a:rPr>
              <a:t> l’</a:t>
            </a:r>
            <a:r>
              <a:rPr lang="fr-FR" dirty="0" err="1" smtClean="0">
                <a:latin typeface="American Typewriter"/>
              </a:rPr>
              <a:t>écriture</a:t>
            </a:r>
            <a:r>
              <a:rPr lang="fr-FR" dirty="0" smtClean="0">
                <a:latin typeface="American Typewriter"/>
              </a:rPr>
              <a:t>. </a:t>
            </a:r>
          </a:p>
          <a:p>
            <a:pPr>
              <a:buNone/>
            </a:pPr>
            <a:r>
              <a:rPr lang="fr-FR" dirty="0" smtClean="0">
                <a:latin typeface="American Typewriter"/>
              </a:rPr>
              <a:t>	Il n’occupe, en moyenne, que 68 minutes par semaine soit 15,5 % du temps global d’enseignement du </a:t>
            </a:r>
            <a:r>
              <a:rPr lang="fr-FR" dirty="0" err="1" smtClean="0">
                <a:latin typeface="American Typewriter"/>
              </a:rPr>
              <a:t>Lire-Écrire</a:t>
            </a:r>
            <a:r>
              <a:rPr lang="fr-FR" dirty="0" smtClean="0">
                <a:latin typeface="American Typewriter"/>
              </a:rPr>
              <a:t>.</a:t>
            </a:r>
          </a:p>
          <a:p>
            <a:pPr>
              <a:buNone/>
            </a:pPr>
            <a:r>
              <a:rPr lang="fr-FR" dirty="0" smtClean="0">
                <a:latin typeface="American Typewriter"/>
              </a:rPr>
              <a:t> </a:t>
            </a:r>
          </a:p>
          <a:p>
            <a:r>
              <a:rPr lang="fr-FR" dirty="0" smtClean="0">
                <a:latin typeface="American Typewriter"/>
              </a:rPr>
              <a:t>La </a:t>
            </a:r>
            <a:r>
              <a:rPr lang="fr-FR" dirty="0" err="1" smtClean="0">
                <a:latin typeface="American Typewriter"/>
              </a:rPr>
              <a:t>disparité</a:t>
            </a:r>
            <a:r>
              <a:rPr lang="fr-FR" dirty="0" smtClean="0">
                <a:latin typeface="American Typewriter"/>
              </a:rPr>
              <a:t> </a:t>
            </a:r>
            <a:r>
              <a:rPr lang="fr-FR" dirty="0" err="1" smtClean="0">
                <a:latin typeface="American Typewriter"/>
              </a:rPr>
              <a:t>inter-classes</a:t>
            </a:r>
            <a:r>
              <a:rPr lang="fr-FR" dirty="0" smtClean="0">
                <a:latin typeface="American Typewriter"/>
              </a:rPr>
              <a:t> est forte : ce temps passe du simple au nonuple. </a:t>
            </a:r>
          </a:p>
          <a:p>
            <a:r>
              <a:rPr lang="fr-FR" dirty="0" smtClean="0">
                <a:latin typeface="American Typewriter"/>
              </a:rPr>
              <a:t>Tout au long de l’</a:t>
            </a:r>
            <a:r>
              <a:rPr lang="fr-FR" dirty="0" err="1" smtClean="0">
                <a:latin typeface="American Typewriter"/>
              </a:rPr>
              <a:t>année</a:t>
            </a:r>
            <a:r>
              <a:rPr lang="fr-FR" dirty="0" smtClean="0">
                <a:latin typeface="American Typewriter"/>
              </a:rPr>
              <a:t>, il est </a:t>
            </a:r>
            <a:r>
              <a:rPr lang="fr-FR" dirty="0" err="1" smtClean="0">
                <a:latin typeface="American Typewriter"/>
              </a:rPr>
              <a:t>très</a:t>
            </a:r>
            <a:r>
              <a:rPr lang="fr-FR" dirty="0" smtClean="0">
                <a:latin typeface="American Typewriter"/>
              </a:rPr>
              <a:t> </a:t>
            </a:r>
            <a:r>
              <a:rPr lang="fr-FR" dirty="0" err="1" smtClean="0">
                <a:latin typeface="American Typewriter"/>
              </a:rPr>
              <a:t>inégalement</a:t>
            </a:r>
            <a:r>
              <a:rPr lang="fr-FR" dirty="0" smtClean="0">
                <a:latin typeface="American Typewriter"/>
              </a:rPr>
              <a:t> </a:t>
            </a:r>
            <a:r>
              <a:rPr lang="fr-FR" dirty="0" err="1" smtClean="0">
                <a:latin typeface="American Typewriter"/>
              </a:rPr>
              <a:t>réparti</a:t>
            </a:r>
            <a:r>
              <a:rPr lang="fr-FR" dirty="0" smtClean="0">
                <a:latin typeface="American Typewriter"/>
              </a:rPr>
              <a:t> entre les neuf types de </a:t>
            </a:r>
            <a:r>
              <a:rPr lang="fr-FR" dirty="0" err="1" smtClean="0">
                <a:latin typeface="American Typewriter"/>
              </a:rPr>
              <a:t>tâches</a:t>
            </a:r>
            <a:r>
              <a:rPr lang="fr-FR" dirty="0" smtClean="0">
                <a:latin typeface="American Typewriter"/>
              </a:rPr>
              <a:t> (C1 </a:t>
            </a:r>
            <a:r>
              <a:rPr lang="fr-FR" dirty="0" err="1" smtClean="0">
                <a:latin typeface="American Typewriter"/>
              </a:rPr>
              <a:t>à</a:t>
            </a:r>
            <a:r>
              <a:rPr lang="fr-FR" dirty="0" smtClean="0">
                <a:latin typeface="American Typewriter"/>
              </a:rPr>
              <a:t> C9). </a:t>
            </a:r>
          </a:p>
          <a:p>
            <a:r>
              <a:rPr lang="fr-FR" dirty="0" smtClean="0">
                <a:latin typeface="American Typewriter"/>
              </a:rPr>
              <a:t>Les </a:t>
            </a:r>
            <a:r>
              <a:rPr lang="fr-FR" dirty="0" err="1" smtClean="0">
                <a:latin typeface="American Typewriter"/>
              </a:rPr>
              <a:t>tâches</a:t>
            </a:r>
            <a:r>
              <a:rPr lang="fr-FR" dirty="0" smtClean="0">
                <a:latin typeface="American Typewriter"/>
              </a:rPr>
              <a:t> </a:t>
            </a:r>
            <a:r>
              <a:rPr lang="fr-FR" dirty="0" err="1" smtClean="0">
                <a:latin typeface="American Typewriter"/>
              </a:rPr>
              <a:t>écrites</a:t>
            </a:r>
            <a:r>
              <a:rPr lang="fr-FR" dirty="0" smtClean="0">
                <a:latin typeface="American Typewriter"/>
              </a:rPr>
              <a:t> et individuelles (C8) occupent une part importante : 25 minutes en moyenne par semaine. </a:t>
            </a:r>
          </a:p>
          <a:p>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Capture d’écran 2017-02-07 à 16.43.42.png"/>
          <p:cNvPicPr>
            <a:picLocks noGrp="1" noChangeAspect="1"/>
          </p:cNvPicPr>
          <p:nvPr>
            <p:ph idx="1"/>
          </p:nvPr>
        </p:nvPicPr>
        <p:blipFill>
          <a:blip r:embed="rId2"/>
          <a:stretch>
            <a:fillRect/>
          </a:stretch>
        </p:blipFill>
        <p:spPr>
          <a:xfrm>
            <a:off x="147496" y="0"/>
            <a:ext cx="8943268" cy="6730501"/>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457200" y="1600200"/>
            <a:ext cx="8458200" cy="4525963"/>
          </a:xfrm>
        </p:spPr>
        <p:txBody>
          <a:bodyPr>
            <a:normAutofit fontScale="77500" lnSpcReduction="20000"/>
          </a:bodyPr>
          <a:lstStyle/>
          <a:p>
            <a:r>
              <a:rPr lang="fr-FR" dirty="0" smtClean="0">
                <a:latin typeface="American Typewriter"/>
              </a:rPr>
              <a:t>Les </a:t>
            </a:r>
            <a:r>
              <a:rPr lang="fr-FR" dirty="0" err="1" smtClean="0">
                <a:latin typeface="American Typewriter"/>
              </a:rPr>
              <a:t>tâches</a:t>
            </a:r>
            <a:r>
              <a:rPr lang="fr-FR" dirty="0" smtClean="0">
                <a:latin typeface="American Typewriter"/>
              </a:rPr>
              <a:t> orales qui portent sur l’</a:t>
            </a:r>
            <a:r>
              <a:rPr lang="fr-FR" dirty="0" err="1" smtClean="0">
                <a:latin typeface="American Typewriter"/>
              </a:rPr>
              <a:t>élaboration</a:t>
            </a:r>
            <a:r>
              <a:rPr lang="fr-FR" dirty="0" smtClean="0">
                <a:latin typeface="American Typewriter"/>
              </a:rPr>
              <a:t> du sens (C3 </a:t>
            </a:r>
            <a:r>
              <a:rPr lang="fr-FR" dirty="0" err="1" smtClean="0">
                <a:latin typeface="American Typewriter"/>
              </a:rPr>
              <a:t>à</a:t>
            </a:r>
            <a:r>
              <a:rPr lang="fr-FR" dirty="0" smtClean="0">
                <a:latin typeface="American Typewriter"/>
              </a:rPr>
              <a:t> C7) </a:t>
            </a:r>
            <a:r>
              <a:rPr lang="fr-FR" dirty="0" err="1" smtClean="0">
                <a:latin typeface="American Typewriter"/>
              </a:rPr>
              <a:t>dépassent</a:t>
            </a:r>
            <a:r>
              <a:rPr lang="fr-FR" dirty="0" smtClean="0">
                <a:latin typeface="American Typewriter"/>
              </a:rPr>
              <a:t> </a:t>
            </a:r>
            <a:r>
              <a:rPr lang="fr-FR" dirty="0" err="1" smtClean="0">
                <a:latin typeface="American Typewriter"/>
              </a:rPr>
              <a:t>à</a:t>
            </a:r>
            <a:r>
              <a:rPr lang="fr-FR" dirty="0" smtClean="0">
                <a:latin typeface="American Typewriter"/>
              </a:rPr>
              <a:t> peine 30 minutes en moyenne par semaine.</a:t>
            </a:r>
          </a:p>
          <a:p>
            <a:pPr>
              <a:buNone/>
            </a:pPr>
            <a:r>
              <a:rPr lang="fr-FR" dirty="0" smtClean="0">
                <a:latin typeface="American Typewriter"/>
              </a:rPr>
              <a:t> </a:t>
            </a:r>
          </a:p>
          <a:p>
            <a:r>
              <a:rPr lang="fr-FR" dirty="0" smtClean="0">
                <a:latin typeface="American Typewriter"/>
              </a:rPr>
              <a:t>Certaines de ces </a:t>
            </a:r>
            <a:r>
              <a:rPr lang="fr-FR" dirty="0" err="1" smtClean="0">
                <a:latin typeface="American Typewriter"/>
              </a:rPr>
              <a:t>tâches</a:t>
            </a:r>
            <a:r>
              <a:rPr lang="fr-FR" dirty="0" smtClean="0">
                <a:latin typeface="American Typewriter"/>
              </a:rPr>
              <a:t> orales n’ont jamais </a:t>
            </a:r>
            <a:r>
              <a:rPr lang="fr-FR" dirty="0" err="1" smtClean="0">
                <a:latin typeface="American Typewriter"/>
              </a:rPr>
              <a:t>été</a:t>
            </a:r>
            <a:r>
              <a:rPr lang="fr-FR" dirty="0" smtClean="0">
                <a:latin typeface="American Typewriter"/>
              </a:rPr>
              <a:t> </a:t>
            </a:r>
            <a:r>
              <a:rPr lang="fr-FR" dirty="0" err="1" smtClean="0">
                <a:latin typeface="American Typewriter"/>
              </a:rPr>
              <a:t>observées</a:t>
            </a:r>
            <a:r>
              <a:rPr lang="fr-FR" dirty="0" smtClean="0">
                <a:latin typeface="American Typewriter"/>
              </a:rPr>
              <a:t> dans </a:t>
            </a:r>
            <a:r>
              <a:rPr lang="fr-FR" dirty="0" err="1" smtClean="0">
                <a:latin typeface="American Typewriter"/>
              </a:rPr>
              <a:t>près</a:t>
            </a:r>
            <a:r>
              <a:rPr lang="fr-FR" dirty="0" smtClean="0">
                <a:latin typeface="American Typewriter"/>
              </a:rPr>
              <a:t> de la </a:t>
            </a:r>
            <a:r>
              <a:rPr lang="fr-FR" dirty="0" err="1" smtClean="0">
                <a:latin typeface="American Typewriter"/>
              </a:rPr>
              <a:t>moitié</a:t>
            </a:r>
            <a:r>
              <a:rPr lang="fr-FR" dirty="0" smtClean="0">
                <a:latin typeface="American Typewriter"/>
              </a:rPr>
              <a:t> des classes : </a:t>
            </a:r>
          </a:p>
          <a:p>
            <a:pPr>
              <a:buNone/>
            </a:pPr>
            <a:r>
              <a:rPr lang="fr-FR" dirty="0" smtClean="0">
                <a:latin typeface="American Typewriter"/>
              </a:rPr>
              <a:t>	- celles visant </a:t>
            </a:r>
            <a:r>
              <a:rPr lang="fr-FR" dirty="0" err="1" smtClean="0">
                <a:latin typeface="American Typewriter"/>
              </a:rPr>
              <a:t>à</a:t>
            </a:r>
            <a:r>
              <a:rPr lang="fr-FR" dirty="0" smtClean="0">
                <a:latin typeface="American Typewriter"/>
              </a:rPr>
              <a:t> apprendre aux </a:t>
            </a:r>
            <a:r>
              <a:rPr lang="fr-FR" dirty="0" err="1" smtClean="0">
                <a:latin typeface="American Typewriter"/>
              </a:rPr>
              <a:t>élèves</a:t>
            </a:r>
            <a:r>
              <a:rPr lang="fr-FR" dirty="0" smtClean="0">
                <a:latin typeface="American Typewriter"/>
              </a:rPr>
              <a:t> </a:t>
            </a:r>
            <a:r>
              <a:rPr lang="fr-FR" dirty="0" err="1" smtClean="0">
                <a:latin typeface="American Typewriter"/>
              </a:rPr>
              <a:t>à</a:t>
            </a:r>
            <a:r>
              <a:rPr lang="fr-FR" dirty="0" smtClean="0">
                <a:latin typeface="American Typewriter"/>
              </a:rPr>
              <a:t> rendre explicite une information implicite contenue dans le texte en produisant des </a:t>
            </a:r>
            <a:r>
              <a:rPr lang="fr-FR" dirty="0" err="1" smtClean="0">
                <a:latin typeface="American Typewriter"/>
              </a:rPr>
              <a:t>inférences</a:t>
            </a:r>
            <a:r>
              <a:rPr lang="fr-FR" dirty="0" smtClean="0">
                <a:latin typeface="American Typewriter"/>
              </a:rPr>
              <a:t> (C6) </a:t>
            </a:r>
          </a:p>
          <a:p>
            <a:pPr>
              <a:buNone/>
            </a:pPr>
            <a:r>
              <a:rPr lang="fr-FR" dirty="0" smtClean="0">
                <a:latin typeface="American Typewriter"/>
              </a:rPr>
              <a:t>	- et </a:t>
            </a:r>
            <a:r>
              <a:rPr lang="fr-FR" dirty="0" err="1" smtClean="0">
                <a:latin typeface="American Typewriter"/>
              </a:rPr>
              <a:t>à</a:t>
            </a:r>
            <a:r>
              <a:rPr lang="fr-FR" dirty="0" smtClean="0">
                <a:latin typeface="American Typewriter"/>
              </a:rPr>
              <a:t> proposer, </a:t>
            </a:r>
            <a:r>
              <a:rPr lang="fr-FR" dirty="0" err="1" smtClean="0">
                <a:latin typeface="American Typewriter"/>
              </a:rPr>
              <a:t>débattre</a:t>
            </a:r>
            <a:r>
              <a:rPr lang="fr-FR" dirty="0" smtClean="0">
                <a:latin typeface="American Typewriter"/>
              </a:rPr>
              <a:t> ou </a:t>
            </a:r>
            <a:r>
              <a:rPr lang="fr-FR" dirty="0" err="1" smtClean="0">
                <a:latin typeface="American Typewriter"/>
              </a:rPr>
              <a:t>négocier</a:t>
            </a:r>
            <a:r>
              <a:rPr lang="fr-FR" dirty="0" smtClean="0">
                <a:latin typeface="American Typewriter"/>
              </a:rPr>
              <a:t> une </a:t>
            </a:r>
            <a:r>
              <a:rPr lang="fr-FR" dirty="0" err="1" smtClean="0">
                <a:latin typeface="American Typewriter"/>
              </a:rPr>
              <a:t>interprétation</a:t>
            </a:r>
            <a:r>
              <a:rPr lang="fr-FR" dirty="0" smtClean="0">
                <a:latin typeface="American Typewriter"/>
              </a:rPr>
              <a:t> (C7) </a:t>
            </a:r>
          </a:p>
          <a:p>
            <a:pPr>
              <a:buNone/>
            </a:pPr>
            <a:r>
              <a:rPr lang="fr-FR" dirty="0" smtClean="0">
                <a:latin typeface="American Typewriter"/>
              </a:rPr>
              <a:t>	8 minutes seulement par semaine leur sont </a:t>
            </a:r>
            <a:r>
              <a:rPr lang="fr-FR" dirty="0" err="1" smtClean="0">
                <a:latin typeface="American Typewriter"/>
              </a:rPr>
              <a:t>consacrées</a:t>
            </a:r>
            <a:r>
              <a:rPr lang="fr-FR" dirty="0" smtClean="0">
                <a:latin typeface="American Typewriter"/>
              </a:rPr>
              <a:t> en moyenne. </a:t>
            </a:r>
          </a:p>
          <a:p>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534400" cy="4525963"/>
          </a:xfrm>
        </p:spPr>
        <p:txBody>
          <a:bodyPr>
            <a:normAutofit/>
          </a:bodyPr>
          <a:lstStyle/>
          <a:p>
            <a:pPr lvl="1">
              <a:buNone/>
            </a:pPr>
            <a:r>
              <a:rPr lang="fr-FR" dirty="0" smtClean="0"/>
              <a:t>	</a:t>
            </a:r>
            <a:r>
              <a:rPr lang="fr-FR" dirty="0" smtClean="0">
                <a:latin typeface="American Typewriter"/>
              </a:rPr>
              <a:t>Les </a:t>
            </a:r>
            <a:r>
              <a:rPr lang="fr-FR" dirty="0" err="1" smtClean="0">
                <a:latin typeface="American Typewriter"/>
              </a:rPr>
              <a:t>élèves</a:t>
            </a:r>
            <a:r>
              <a:rPr lang="fr-FR" dirty="0" smtClean="0">
                <a:latin typeface="American Typewriter"/>
              </a:rPr>
              <a:t> passent beaucoup de temps </a:t>
            </a:r>
            <a:r>
              <a:rPr lang="fr-FR" dirty="0" err="1" smtClean="0">
                <a:latin typeface="American Typewriter"/>
              </a:rPr>
              <a:t>à</a:t>
            </a:r>
            <a:r>
              <a:rPr lang="fr-FR" dirty="0" smtClean="0">
                <a:latin typeface="American Typewriter"/>
              </a:rPr>
              <a:t> traiter des </a:t>
            </a:r>
            <a:r>
              <a:rPr lang="fr-FR" dirty="0" err="1" smtClean="0">
                <a:latin typeface="American Typewriter"/>
              </a:rPr>
              <a:t>tâches</a:t>
            </a:r>
            <a:r>
              <a:rPr lang="fr-FR" dirty="0" smtClean="0">
                <a:latin typeface="American Typewriter"/>
              </a:rPr>
              <a:t> de </a:t>
            </a:r>
            <a:r>
              <a:rPr lang="fr-FR" dirty="0" err="1" smtClean="0">
                <a:latin typeface="American Typewriter"/>
              </a:rPr>
              <a:t>lecture-compréhension</a:t>
            </a:r>
            <a:r>
              <a:rPr lang="fr-FR" dirty="0" smtClean="0">
                <a:latin typeface="American Typewriter"/>
              </a:rPr>
              <a:t> de </a:t>
            </a:r>
            <a:r>
              <a:rPr lang="fr-FR" dirty="0" err="1" smtClean="0">
                <a:latin typeface="American Typewriter"/>
              </a:rPr>
              <a:t>manière</a:t>
            </a:r>
            <a:r>
              <a:rPr lang="fr-FR" dirty="0" smtClean="0">
                <a:latin typeface="American Typewriter"/>
              </a:rPr>
              <a:t> individuelle et souvent hors de la </a:t>
            </a:r>
            <a:r>
              <a:rPr lang="fr-FR" dirty="0" err="1" smtClean="0">
                <a:latin typeface="American Typewriter"/>
              </a:rPr>
              <a:t>présence</a:t>
            </a:r>
            <a:r>
              <a:rPr lang="fr-FR" dirty="0" smtClean="0">
                <a:latin typeface="American Typewriter"/>
              </a:rPr>
              <a:t> de l’enseignant. </a:t>
            </a:r>
          </a:p>
          <a:p>
            <a:pPr lvl="1">
              <a:buNone/>
            </a:pPr>
            <a:r>
              <a:rPr lang="fr-FR" dirty="0" smtClean="0">
                <a:latin typeface="American Typewriter"/>
              </a:rPr>
              <a:t>	En revanche, les moments </a:t>
            </a:r>
            <a:r>
              <a:rPr lang="fr-FR" dirty="0" err="1" smtClean="0">
                <a:latin typeface="American Typewriter"/>
              </a:rPr>
              <a:t>où</a:t>
            </a:r>
            <a:r>
              <a:rPr lang="fr-FR" dirty="0" smtClean="0">
                <a:latin typeface="American Typewriter"/>
              </a:rPr>
              <a:t> ils sont </a:t>
            </a:r>
            <a:r>
              <a:rPr lang="fr-FR" dirty="0" err="1" smtClean="0">
                <a:latin typeface="American Typewriter"/>
              </a:rPr>
              <a:t>incités</a:t>
            </a:r>
            <a:r>
              <a:rPr lang="fr-FR" dirty="0" smtClean="0">
                <a:latin typeface="American Typewriter"/>
              </a:rPr>
              <a:t> </a:t>
            </a:r>
            <a:r>
              <a:rPr lang="fr-FR" dirty="0" err="1" smtClean="0">
                <a:latin typeface="American Typewriter"/>
              </a:rPr>
              <a:t>à</a:t>
            </a:r>
            <a:r>
              <a:rPr lang="fr-FR" dirty="0" smtClean="0">
                <a:latin typeface="American Typewriter"/>
              </a:rPr>
              <a:t> expliquer / reformuler le sens, </a:t>
            </a:r>
            <a:r>
              <a:rPr lang="fr-FR" dirty="0" err="1" smtClean="0">
                <a:latin typeface="American Typewriter"/>
              </a:rPr>
              <a:t>à</a:t>
            </a:r>
            <a:r>
              <a:rPr lang="fr-FR" dirty="0" smtClean="0">
                <a:latin typeface="American Typewriter"/>
              </a:rPr>
              <a:t> </a:t>
            </a:r>
            <a:r>
              <a:rPr lang="fr-FR" dirty="0" err="1" smtClean="0">
                <a:latin typeface="American Typewriter"/>
              </a:rPr>
              <a:t>évoquer</a:t>
            </a:r>
            <a:r>
              <a:rPr lang="fr-FR" dirty="0" smtClean="0">
                <a:latin typeface="American Typewriter"/>
              </a:rPr>
              <a:t> une </a:t>
            </a:r>
            <a:r>
              <a:rPr lang="fr-FR" dirty="0" err="1" smtClean="0">
                <a:latin typeface="American Typewriter"/>
              </a:rPr>
              <a:t>représentation</a:t>
            </a:r>
            <a:r>
              <a:rPr lang="fr-FR" dirty="0" smtClean="0">
                <a:latin typeface="American Typewriter"/>
              </a:rPr>
              <a:t> mentale (C4) ou </a:t>
            </a:r>
            <a:r>
              <a:rPr lang="fr-FR" dirty="0" err="1" smtClean="0">
                <a:latin typeface="American Typewriter"/>
              </a:rPr>
              <a:t>à</a:t>
            </a:r>
            <a:r>
              <a:rPr lang="fr-FR" dirty="0" smtClean="0">
                <a:latin typeface="American Typewriter"/>
              </a:rPr>
              <a:t> produire un rappel de </a:t>
            </a:r>
            <a:r>
              <a:rPr lang="fr-FR" dirty="0" err="1" smtClean="0">
                <a:latin typeface="American Typewriter"/>
              </a:rPr>
              <a:t>récit</a:t>
            </a:r>
            <a:r>
              <a:rPr lang="fr-FR" dirty="0" smtClean="0">
                <a:latin typeface="American Typewriter"/>
              </a:rPr>
              <a:t> (C5) n’occupent que 19 minutes par semaine en moyenne. </a:t>
            </a:r>
          </a:p>
          <a:p>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latin typeface="American Typewriter"/>
              </a:rPr>
              <a:t>Résultats</a:t>
            </a:r>
            <a:endParaRPr lang="fr-FR" sz="2800" dirty="0">
              <a:latin typeface="American Typewriter"/>
            </a:endParaRPr>
          </a:p>
        </p:txBody>
      </p:sp>
      <p:sp>
        <p:nvSpPr>
          <p:cNvPr id="3" name="Espace réservé du contenu 2"/>
          <p:cNvSpPr>
            <a:spLocks noGrp="1"/>
          </p:cNvSpPr>
          <p:nvPr>
            <p:ph idx="1"/>
          </p:nvPr>
        </p:nvSpPr>
        <p:spPr/>
        <p:txBody>
          <a:bodyPr>
            <a:normAutofit fontScale="70000" lnSpcReduction="20000"/>
          </a:bodyPr>
          <a:lstStyle/>
          <a:p>
            <a:r>
              <a:rPr lang="fr-FR" dirty="0" smtClean="0">
                <a:latin typeface="American Typewriter"/>
              </a:rPr>
              <a:t>On observe ainsi que ceux qui recourent aux </a:t>
            </a:r>
            <a:r>
              <a:rPr lang="fr-FR" dirty="0" err="1" smtClean="0">
                <a:latin typeface="American Typewriter"/>
              </a:rPr>
              <a:t>tâches</a:t>
            </a:r>
            <a:r>
              <a:rPr lang="fr-FR" dirty="0" smtClean="0">
                <a:latin typeface="American Typewriter"/>
              </a:rPr>
              <a:t> orales C1 </a:t>
            </a:r>
            <a:r>
              <a:rPr lang="fr-FR" dirty="0" err="1" smtClean="0">
                <a:latin typeface="American Typewriter"/>
              </a:rPr>
              <a:t>à</a:t>
            </a:r>
            <a:r>
              <a:rPr lang="fr-FR" dirty="0" smtClean="0">
                <a:latin typeface="American Typewriter"/>
              </a:rPr>
              <a:t> C7 de </a:t>
            </a:r>
            <a:r>
              <a:rPr lang="fr-FR" dirty="0" err="1" smtClean="0">
                <a:latin typeface="American Typewriter"/>
              </a:rPr>
              <a:t>manière</a:t>
            </a:r>
            <a:r>
              <a:rPr lang="fr-FR" dirty="0" smtClean="0">
                <a:latin typeface="American Typewriter"/>
              </a:rPr>
              <a:t> constante tout au long de l’</a:t>
            </a:r>
            <a:r>
              <a:rPr lang="fr-FR" dirty="0" err="1" smtClean="0">
                <a:latin typeface="American Typewriter"/>
              </a:rPr>
              <a:t>année</a:t>
            </a:r>
            <a:r>
              <a:rPr lang="fr-FR" dirty="0" smtClean="0">
                <a:latin typeface="American Typewriter"/>
              </a:rPr>
              <a:t>, tout comme ceux qui accroissent le temps qu’ils leur accordent au fil des trimestres, provoquent des effets positifs sur l’</a:t>
            </a:r>
            <a:r>
              <a:rPr lang="fr-FR" dirty="0" err="1" smtClean="0">
                <a:latin typeface="American Typewriter"/>
              </a:rPr>
              <a:t>épreuve</a:t>
            </a:r>
            <a:r>
              <a:rPr lang="fr-FR" dirty="0" smtClean="0">
                <a:latin typeface="American Typewriter"/>
              </a:rPr>
              <a:t> de </a:t>
            </a:r>
            <a:r>
              <a:rPr lang="fr-FR" dirty="0" err="1" smtClean="0">
                <a:latin typeface="American Typewriter"/>
              </a:rPr>
              <a:t>compréhension</a:t>
            </a:r>
            <a:r>
              <a:rPr lang="fr-FR" dirty="0" smtClean="0">
                <a:latin typeface="American Typewriter"/>
              </a:rPr>
              <a:t> des textes entendus, </a:t>
            </a:r>
            <a:r>
              <a:rPr lang="fr-FR" dirty="0" err="1" smtClean="0">
                <a:latin typeface="American Typewriter"/>
              </a:rPr>
              <a:t>à</a:t>
            </a:r>
            <a:r>
              <a:rPr lang="fr-FR" dirty="0" smtClean="0">
                <a:latin typeface="American Typewriter"/>
              </a:rPr>
              <a:t> la fin du CP, chez les </a:t>
            </a:r>
            <a:r>
              <a:rPr lang="fr-FR" dirty="0" err="1" smtClean="0">
                <a:latin typeface="American Typewriter"/>
              </a:rPr>
              <a:t>élèves</a:t>
            </a:r>
            <a:r>
              <a:rPr lang="fr-FR" dirty="0" smtClean="0">
                <a:latin typeface="American Typewriter"/>
              </a:rPr>
              <a:t> initialement faibles et </a:t>
            </a:r>
            <a:r>
              <a:rPr lang="fr-FR" dirty="0" err="1" smtClean="0">
                <a:latin typeface="American Typewriter"/>
              </a:rPr>
              <a:t>intermédiaires</a:t>
            </a:r>
            <a:r>
              <a:rPr lang="fr-FR" dirty="0" smtClean="0">
                <a:latin typeface="American Typewriter"/>
              </a:rPr>
              <a:t>.</a:t>
            </a:r>
          </a:p>
          <a:p>
            <a:pPr>
              <a:buNone/>
            </a:pPr>
            <a:r>
              <a:rPr lang="fr-FR" dirty="0" smtClean="0">
                <a:latin typeface="American Typewriter"/>
              </a:rPr>
              <a:t> </a:t>
            </a:r>
          </a:p>
          <a:p>
            <a:r>
              <a:rPr lang="fr-FR" dirty="0" smtClean="0">
                <a:latin typeface="American Typewriter"/>
              </a:rPr>
              <a:t>On constate </a:t>
            </a:r>
            <a:r>
              <a:rPr lang="fr-FR" dirty="0" err="1" smtClean="0">
                <a:latin typeface="American Typewriter"/>
              </a:rPr>
              <a:t>également</a:t>
            </a:r>
            <a:r>
              <a:rPr lang="fr-FR" dirty="0" smtClean="0">
                <a:latin typeface="American Typewriter"/>
              </a:rPr>
              <a:t> que le fait d’accroitre la </a:t>
            </a:r>
            <a:r>
              <a:rPr lang="fr-FR" dirty="0" err="1" smtClean="0">
                <a:latin typeface="American Typewriter"/>
              </a:rPr>
              <a:t>durée</a:t>
            </a:r>
            <a:r>
              <a:rPr lang="fr-FR" dirty="0" smtClean="0">
                <a:latin typeface="American Typewriter"/>
              </a:rPr>
              <a:t> des </a:t>
            </a:r>
            <a:r>
              <a:rPr lang="fr-FR" dirty="0" err="1" smtClean="0">
                <a:latin typeface="American Typewriter"/>
              </a:rPr>
              <a:t>tâches</a:t>
            </a:r>
            <a:r>
              <a:rPr lang="fr-FR" dirty="0" smtClean="0">
                <a:latin typeface="American Typewriter"/>
              </a:rPr>
              <a:t> de </a:t>
            </a:r>
            <a:r>
              <a:rPr lang="fr-FR" dirty="0" err="1" smtClean="0">
                <a:latin typeface="American Typewriter"/>
              </a:rPr>
              <a:t>compréhension</a:t>
            </a:r>
            <a:r>
              <a:rPr lang="fr-FR" dirty="0" smtClean="0">
                <a:latin typeface="American Typewriter"/>
              </a:rPr>
              <a:t> au cours de l’</a:t>
            </a:r>
            <a:r>
              <a:rPr lang="fr-FR" dirty="0" err="1" smtClean="0">
                <a:latin typeface="American Typewriter"/>
              </a:rPr>
              <a:t>année</a:t>
            </a:r>
            <a:r>
              <a:rPr lang="fr-FR" dirty="0" smtClean="0">
                <a:latin typeface="American Typewriter"/>
              </a:rPr>
              <a:t> scolaire engendre des </a:t>
            </a:r>
            <a:r>
              <a:rPr lang="fr-FR" dirty="0" err="1" smtClean="0">
                <a:latin typeface="American Typewriter"/>
              </a:rPr>
              <a:t>progrès</a:t>
            </a:r>
            <a:r>
              <a:rPr lang="fr-FR" dirty="0" smtClean="0">
                <a:latin typeface="American Typewriter"/>
              </a:rPr>
              <a:t> significatifs </a:t>
            </a:r>
            <a:r>
              <a:rPr lang="fr-FR" dirty="0" err="1" smtClean="0">
                <a:latin typeface="American Typewriter"/>
              </a:rPr>
              <a:t>à</a:t>
            </a:r>
            <a:r>
              <a:rPr lang="fr-FR" dirty="0" smtClean="0">
                <a:latin typeface="American Typewriter"/>
              </a:rPr>
              <a:t> l’</a:t>
            </a:r>
            <a:r>
              <a:rPr lang="fr-FR" dirty="0" err="1" smtClean="0">
                <a:latin typeface="American Typewriter"/>
              </a:rPr>
              <a:t>épreuve</a:t>
            </a:r>
            <a:r>
              <a:rPr lang="fr-FR" dirty="0" smtClean="0">
                <a:latin typeface="American Typewriter"/>
              </a:rPr>
              <a:t> de lecture autonome chez les </a:t>
            </a:r>
            <a:r>
              <a:rPr lang="fr-FR" dirty="0" err="1" smtClean="0">
                <a:latin typeface="American Typewriter"/>
              </a:rPr>
              <a:t>élèves</a:t>
            </a:r>
            <a:r>
              <a:rPr lang="fr-FR" dirty="0" smtClean="0">
                <a:latin typeface="American Typewriter"/>
              </a:rPr>
              <a:t> initialement faibles en </a:t>
            </a:r>
            <a:r>
              <a:rPr lang="fr-FR" dirty="0" err="1" smtClean="0">
                <a:latin typeface="American Typewriter"/>
              </a:rPr>
              <a:t>compréhension</a:t>
            </a:r>
            <a:r>
              <a:rPr lang="fr-FR" dirty="0" smtClean="0">
                <a:latin typeface="American Typewriter"/>
              </a:rPr>
              <a:t>. </a:t>
            </a:r>
          </a:p>
          <a:p>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pPr>
              <a:buNone/>
            </a:pPr>
            <a:r>
              <a:rPr lang="fr-FR" dirty="0" smtClean="0"/>
              <a:t>	</a:t>
            </a:r>
            <a:r>
              <a:rPr lang="fr-FR" dirty="0" smtClean="0">
                <a:latin typeface="American Typewriter"/>
              </a:rPr>
              <a:t>On observe enfin un effet significatif du temps </a:t>
            </a:r>
            <a:r>
              <a:rPr lang="fr-FR" dirty="0" err="1" smtClean="0">
                <a:latin typeface="American Typewriter"/>
              </a:rPr>
              <a:t>accordé</a:t>
            </a:r>
            <a:r>
              <a:rPr lang="fr-FR" dirty="0" smtClean="0">
                <a:latin typeface="American Typewriter"/>
              </a:rPr>
              <a:t> </a:t>
            </a:r>
            <a:r>
              <a:rPr lang="fr-FR" dirty="0" err="1" smtClean="0">
                <a:latin typeface="American Typewriter"/>
              </a:rPr>
              <a:t>à</a:t>
            </a:r>
            <a:r>
              <a:rPr lang="fr-FR" dirty="0" smtClean="0">
                <a:latin typeface="American Typewriter"/>
              </a:rPr>
              <a:t> l’</a:t>
            </a:r>
            <a:r>
              <a:rPr lang="fr-FR" dirty="0" err="1" smtClean="0">
                <a:latin typeface="American Typewriter"/>
              </a:rPr>
              <a:t>étude</a:t>
            </a:r>
            <a:r>
              <a:rPr lang="fr-FR" dirty="0" smtClean="0">
                <a:latin typeface="American Typewriter"/>
              </a:rPr>
              <a:t> de la langue : les </a:t>
            </a:r>
            <a:r>
              <a:rPr lang="fr-FR" dirty="0" err="1" smtClean="0">
                <a:latin typeface="American Typewriter"/>
              </a:rPr>
              <a:t>élèves</a:t>
            </a:r>
            <a:r>
              <a:rPr lang="fr-FR" dirty="0" smtClean="0">
                <a:latin typeface="American Typewriter"/>
              </a:rPr>
              <a:t>, les plus faibles au </a:t>
            </a:r>
            <a:r>
              <a:rPr lang="fr-FR" dirty="0" err="1" smtClean="0">
                <a:latin typeface="American Typewriter"/>
              </a:rPr>
              <a:t>départ</a:t>
            </a:r>
            <a:r>
              <a:rPr lang="fr-FR" dirty="0" smtClean="0">
                <a:latin typeface="American Typewriter"/>
              </a:rPr>
              <a:t>, qui </a:t>
            </a:r>
            <a:r>
              <a:rPr lang="fr-FR" dirty="0" err="1" smtClean="0">
                <a:latin typeface="American Typewriter"/>
              </a:rPr>
              <a:t>bénéficient</a:t>
            </a:r>
            <a:r>
              <a:rPr lang="fr-FR" dirty="0" smtClean="0">
                <a:latin typeface="American Typewriter"/>
              </a:rPr>
              <a:t> d’une </a:t>
            </a:r>
            <a:r>
              <a:rPr lang="fr-FR" dirty="0" err="1" smtClean="0">
                <a:latin typeface="American Typewriter"/>
              </a:rPr>
              <a:t>étude</a:t>
            </a:r>
            <a:r>
              <a:rPr lang="fr-FR" dirty="0" smtClean="0">
                <a:latin typeface="American Typewriter"/>
              </a:rPr>
              <a:t> plus </a:t>
            </a:r>
            <a:r>
              <a:rPr lang="fr-FR" dirty="0" err="1" smtClean="0">
                <a:latin typeface="American Typewriter"/>
              </a:rPr>
              <a:t>conséquente</a:t>
            </a:r>
            <a:r>
              <a:rPr lang="fr-FR" dirty="0" smtClean="0">
                <a:latin typeface="American Typewriter"/>
              </a:rPr>
              <a:t> du lexique progressent plus en </a:t>
            </a:r>
            <a:r>
              <a:rPr lang="fr-FR" dirty="0" err="1" smtClean="0">
                <a:latin typeface="American Typewriter"/>
              </a:rPr>
              <a:t>compréhension</a:t>
            </a:r>
            <a:r>
              <a:rPr lang="fr-FR" dirty="0" smtClean="0">
                <a:latin typeface="American Typewriter"/>
              </a:rPr>
              <a:t> de textes entendus tandis que c’est l’</a:t>
            </a:r>
            <a:r>
              <a:rPr lang="fr-FR" dirty="0" err="1" smtClean="0">
                <a:latin typeface="American Typewriter"/>
              </a:rPr>
              <a:t>étude</a:t>
            </a:r>
            <a:r>
              <a:rPr lang="fr-FR" dirty="0" smtClean="0">
                <a:latin typeface="American Typewriter"/>
              </a:rPr>
              <a:t> de la morphologie qui influence positivement les </a:t>
            </a:r>
            <a:r>
              <a:rPr lang="fr-FR" dirty="0" err="1" smtClean="0">
                <a:latin typeface="American Typewriter"/>
              </a:rPr>
              <a:t>résultats</a:t>
            </a:r>
            <a:r>
              <a:rPr lang="fr-FR" dirty="0" smtClean="0">
                <a:latin typeface="American Typewriter"/>
              </a:rPr>
              <a:t> en </a:t>
            </a:r>
            <a:r>
              <a:rPr lang="fr-FR" dirty="0" err="1" smtClean="0">
                <a:latin typeface="American Typewriter"/>
              </a:rPr>
              <a:t>compréhension</a:t>
            </a:r>
            <a:r>
              <a:rPr lang="fr-FR" dirty="0" smtClean="0">
                <a:latin typeface="American Typewriter"/>
              </a:rPr>
              <a:t> autonome.</a:t>
            </a:r>
          </a:p>
          <a:p>
            <a:pPr>
              <a:buNone/>
            </a:pPr>
            <a:endParaRPr lang="fr-FR" dirty="0" smtClean="0">
              <a:latin typeface="American Typewriter"/>
            </a:endParaRPr>
          </a:p>
          <a:p>
            <a:pPr>
              <a:buNone/>
            </a:pPr>
            <a:r>
              <a:rPr lang="fr-FR" dirty="0" smtClean="0">
                <a:latin typeface="American Typewriter"/>
              </a:rPr>
              <a:t>	 Enfin, on observe que le nombre de livres lus en classe a une influence positive en </a:t>
            </a:r>
            <a:r>
              <a:rPr lang="fr-FR" dirty="0" err="1" smtClean="0">
                <a:latin typeface="American Typewriter"/>
              </a:rPr>
              <a:t>compréhension</a:t>
            </a:r>
            <a:r>
              <a:rPr lang="fr-FR" dirty="0" smtClean="0">
                <a:latin typeface="American Typewriter"/>
              </a:rPr>
              <a:t> de textes entendus (</a:t>
            </a:r>
            <a:r>
              <a:rPr lang="fr-FR" i="1" dirty="0" smtClean="0">
                <a:latin typeface="American Typewriter"/>
              </a:rPr>
              <a:t>cf</a:t>
            </a:r>
            <a:r>
              <a:rPr lang="fr-FR" dirty="0" smtClean="0">
                <a:latin typeface="American Typewriter"/>
              </a:rPr>
              <a:t>. B.6). </a:t>
            </a:r>
          </a:p>
          <a:p>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0" y="1600200"/>
            <a:ext cx="8686800" cy="4525963"/>
          </a:xfrm>
        </p:spPr>
        <p:txBody>
          <a:bodyPr>
            <a:normAutofit/>
          </a:bodyPr>
          <a:lstStyle/>
          <a:p>
            <a:pPr>
              <a:buNone/>
            </a:pPr>
            <a:r>
              <a:rPr lang="fr-FR" dirty="0" smtClean="0"/>
              <a:t>	</a:t>
            </a:r>
            <a:r>
              <a:rPr lang="fr-FR" sz="2800" dirty="0" smtClean="0">
                <a:latin typeface="American Typewriter"/>
              </a:rPr>
              <a:t>De nombreux travaux (</a:t>
            </a:r>
            <a:r>
              <a:rPr lang="fr-FR" sz="2800" dirty="0" err="1" smtClean="0">
                <a:latin typeface="American Typewriter"/>
              </a:rPr>
              <a:t>Bonnéry</a:t>
            </a:r>
            <a:r>
              <a:rPr lang="fr-FR" sz="2800" dirty="0" smtClean="0">
                <a:latin typeface="American Typewriter"/>
              </a:rPr>
              <a:t>, 2012 ; </a:t>
            </a:r>
            <a:r>
              <a:rPr lang="fr-FR" sz="2800" dirty="0" err="1" smtClean="0">
                <a:latin typeface="American Typewriter"/>
              </a:rPr>
              <a:t>Devanne</a:t>
            </a:r>
            <a:r>
              <a:rPr lang="fr-FR" sz="2800" dirty="0" smtClean="0">
                <a:latin typeface="American Typewriter"/>
              </a:rPr>
              <a:t>, 2006 ; </a:t>
            </a:r>
            <a:r>
              <a:rPr lang="fr-FR" sz="2800" dirty="0" err="1" smtClean="0">
                <a:latin typeface="American Typewriter"/>
              </a:rPr>
              <a:t>Fijalkow</a:t>
            </a:r>
            <a:r>
              <a:rPr lang="fr-FR" sz="2800" dirty="0" smtClean="0">
                <a:latin typeface="American Typewriter"/>
              </a:rPr>
              <a:t>, </a:t>
            </a:r>
            <a:r>
              <a:rPr lang="fr-FR" sz="2800" dirty="0" err="1" smtClean="0">
                <a:latin typeface="American Typewriter"/>
              </a:rPr>
              <a:t>Pasa</a:t>
            </a:r>
            <a:r>
              <a:rPr lang="fr-FR" sz="2800" dirty="0" smtClean="0">
                <a:latin typeface="American Typewriter"/>
              </a:rPr>
              <a:t> &amp; </a:t>
            </a:r>
            <a:r>
              <a:rPr lang="fr-FR" sz="2800" dirty="0" err="1" smtClean="0">
                <a:latin typeface="American Typewriter"/>
              </a:rPr>
              <a:t>Ragano</a:t>
            </a:r>
            <a:r>
              <a:rPr lang="fr-FR" sz="2800" dirty="0" smtClean="0">
                <a:latin typeface="American Typewriter"/>
              </a:rPr>
              <a:t>, 2006 ; </a:t>
            </a:r>
            <a:r>
              <a:rPr lang="fr-FR" sz="2800" dirty="0" err="1" smtClean="0">
                <a:latin typeface="American Typewriter"/>
              </a:rPr>
              <a:t>Frier</a:t>
            </a:r>
            <a:r>
              <a:rPr lang="fr-FR" sz="2800" dirty="0" smtClean="0">
                <a:latin typeface="American Typewriter"/>
              </a:rPr>
              <a:t>, 2006 ; </a:t>
            </a:r>
            <a:r>
              <a:rPr lang="fr-FR" sz="2800" dirty="0" err="1" smtClean="0">
                <a:latin typeface="American Typewriter"/>
              </a:rPr>
              <a:t>Giasson</a:t>
            </a:r>
            <a:r>
              <a:rPr lang="fr-FR" sz="2800" dirty="0" smtClean="0">
                <a:latin typeface="American Typewriter"/>
              </a:rPr>
              <a:t> 2007 ; </a:t>
            </a:r>
            <a:r>
              <a:rPr lang="fr-FR" sz="2800" dirty="0" err="1" smtClean="0">
                <a:latin typeface="American Typewriter"/>
              </a:rPr>
              <a:t>Tauveron</a:t>
            </a:r>
            <a:r>
              <a:rPr lang="fr-FR" sz="2800" dirty="0" smtClean="0">
                <a:latin typeface="American Typewriter"/>
              </a:rPr>
              <a:t>, 2002 ; Terrail, 2013) mettent en </a:t>
            </a:r>
            <a:r>
              <a:rPr lang="fr-FR" sz="2800" dirty="0" err="1" smtClean="0">
                <a:latin typeface="American Typewriter"/>
              </a:rPr>
              <a:t>évidence</a:t>
            </a:r>
            <a:r>
              <a:rPr lang="fr-FR" sz="2800" dirty="0" smtClean="0">
                <a:latin typeface="American Typewriter"/>
              </a:rPr>
              <a:t> l’importance des pratiques d’acculturation dans la construction des habitudes de lecture en CP.</a:t>
            </a:r>
          </a:p>
          <a:p>
            <a:pPr>
              <a:buNone/>
            </a:pPr>
            <a:r>
              <a:rPr lang="fr-FR" sz="2800" dirty="0" smtClean="0">
                <a:latin typeface="American Typewriter"/>
              </a:rPr>
              <a:t>	Mais aucune </a:t>
            </a:r>
            <a:r>
              <a:rPr lang="fr-FR" sz="2800" dirty="0" err="1" smtClean="0">
                <a:latin typeface="American Typewriter"/>
              </a:rPr>
              <a:t>étude</a:t>
            </a:r>
            <a:r>
              <a:rPr lang="fr-FR" sz="2800" dirty="0" smtClean="0">
                <a:latin typeface="American Typewriter"/>
              </a:rPr>
              <a:t> n’a </a:t>
            </a:r>
            <a:r>
              <a:rPr lang="fr-FR" sz="2800" dirty="0" err="1" smtClean="0">
                <a:latin typeface="American Typewriter"/>
              </a:rPr>
              <a:t>réellement</a:t>
            </a:r>
            <a:r>
              <a:rPr lang="fr-FR" sz="2800" dirty="0" smtClean="0">
                <a:latin typeface="American Typewriter"/>
              </a:rPr>
              <a:t> </a:t>
            </a:r>
            <a:r>
              <a:rPr lang="fr-FR" sz="2800" dirty="0" err="1" smtClean="0">
                <a:latin typeface="American Typewriter"/>
              </a:rPr>
              <a:t>questionné</a:t>
            </a:r>
            <a:r>
              <a:rPr lang="fr-FR" sz="2800" dirty="0" smtClean="0">
                <a:latin typeface="American Typewriter"/>
              </a:rPr>
              <a:t> de </a:t>
            </a:r>
            <a:r>
              <a:rPr lang="fr-FR" sz="2800" dirty="0" err="1" smtClean="0">
                <a:latin typeface="American Typewriter"/>
              </a:rPr>
              <a:t>façon</a:t>
            </a:r>
            <a:r>
              <a:rPr lang="fr-FR" sz="2800" dirty="0" smtClean="0">
                <a:latin typeface="American Typewriter"/>
              </a:rPr>
              <a:t> scientifique leur lien avec les </a:t>
            </a:r>
            <a:r>
              <a:rPr lang="fr-FR" sz="2800" dirty="0" err="1" smtClean="0">
                <a:latin typeface="American Typewriter"/>
              </a:rPr>
              <a:t>progrès</a:t>
            </a:r>
            <a:r>
              <a:rPr lang="fr-FR" sz="2800" dirty="0" smtClean="0">
                <a:latin typeface="American Typewriter"/>
              </a:rPr>
              <a:t> des </a:t>
            </a:r>
            <a:r>
              <a:rPr lang="fr-FR" sz="2800" dirty="0" err="1" smtClean="0">
                <a:latin typeface="American Typewriter"/>
              </a:rPr>
              <a:t>élèves</a:t>
            </a:r>
            <a:r>
              <a:rPr lang="fr-FR" sz="2800" dirty="0" smtClean="0">
                <a:latin typeface="American Typewriter"/>
              </a:rPr>
              <a:t>. </a:t>
            </a:r>
          </a:p>
          <a:p>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latin typeface="American Typewriter"/>
              </a:rPr>
              <a:t>Résultats</a:t>
            </a:r>
            <a:endParaRPr lang="fr-FR" sz="3200" dirty="0">
              <a:latin typeface="American Typewriter"/>
            </a:endParaRPr>
          </a:p>
        </p:txBody>
      </p:sp>
      <p:sp>
        <p:nvSpPr>
          <p:cNvPr id="3" name="Espace réservé du contenu 2"/>
          <p:cNvSpPr>
            <a:spLocks noGrp="1"/>
          </p:cNvSpPr>
          <p:nvPr>
            <p:ph idx="1"/>
          </p:nvPr>
        </p:nvSpPr>
        <p:spPr/>
        <p:txBody>
          <a:bodyPr>
            <a:normAutofit fontScale="70000" lnSpcReduction="20000"/>
          </a:bodyPr>
          <a:lstStyle/>
          <a:p>
            <a:r>
              <a:rPr lang="fr-FR" dirty="0" smtClean="0">
                <a:latin typeface="American Typewriter"/>
              </a:rPr>
              <a:t>Il apparait que les classes </a:t>
            </a:r>
            <a:r>
              <a:rPr lang="fr-FR" dirty="0" err="1" smtClean="0">
                <a:latin typeface="American Typewriter"/>
              </a:rPr>
              <a:t>très</a:t>
            </a:r>
            <a:r>
              <a:rPr lang="fr-FR" dirty="0" smtClean="0">
                <a:latin typeface="American Typewriter"/>
              </a:rPr>
              <a:t> </a:t>
            </a:r>
            <a:r>
              <a:rPr lang="fr-FR" dirty="0" err="1" smtClean="0">
                <a:latin typeface="American Typewriter"/>
              </a:rPr>
              <a:t>acculturantes</a:t>
            </a:r>
            <a:r>
              <a:rPr lang="fr-FR" dirty="0" smtClean="0">
                <a:latin typeface="American Typewriter"/>
              </a:rPr>
              <a:t> favorisent la progression des </a:t>
            </a:r>
            <a:r>
              <a:rPr lang="fr-FR" dirty="0" err="1" smtClean="0">
                <a:latin typeface="American Typewriter"/>
              </a:rPr>
              <a:t>élèves</a:t>
            </a:r>
            <a:r>
              <a:rPr lang="fr-FR" dirty="0" smtClean="0">
                <a:latin typeface="American Typewriter"/>
              </a:rPr>
              <a:t> initialement faibles et </a:t>
            </a:r>
            <a:r>
              <a:rPr lang="fr-FR" dirty="0" err="1" smtClean="0">
                <a:latin typeface="American Typewriter"/>
              </a:rPr>
              <a:t>intermédiaires</a:t>
            </a:r>
            <a:r>
              <a:rPr lang="fr-FR" dirty="0" smtClean="0">
                <a:latin typeface="American Typewriter"/>
              </a:rPr>
              <a:t> dans tous les domaines d’apprentissage du </a:t>
            </a:r>
            <a:r>
              <a:rPr lang="fr-FR" dirty="0" err="1" smtClean="0">
                <a:latin typeface="American Typewriter"/>
              </a:rPr>
              <a:t>lire-écrire</a:t>
            </a:r>
            <a:r>
              <a:rPr lang="fr-FR" dirty="0" smtClean="0">
                <a:latin typeface="American Typewriter"/>
              </a:rPr>
              <a:t>. </a:t>
            </a:r>
          </a:p>
          <a:p>
            <a:r>
              <a:rPr lang="fr-FR" dirty="0" smtClean="0">
                <a:latin typeface="American Typewriter"/>
              </a:rPr>
              <a:t>Ce sont donc ces </a:t>
            </a:r>
            <a:r>
              <a:rPr lang="fr-FR" dirty="0" err="1" smtClean="0">
                <a:latin typeface="American Typewriter"/>
              </a:rPr>
              <a:t>élèves</a:t>
            </a:r>
            <a:r>
              <a:rPr lang="fr-FR" dirty="0" smtClean="0">
                <a:latin typeface="American Typewriter"/>
              </a:rPr>
              <a:t> qui profitent le plus des pratiques visant une acculturation </a:t>
            </a:r>
            <a:r>
              <a:rPr lang="fr-FR" dirty="0" err="1" smtClean="0">
                <a:latin typeface="American Typewriter"/>
              </a:rPr>
              <a:t>à</a:t>
            </a:r>
            <a:r>
              <a:rPr lang="fr-FR" dirty="0" smtClean="0">
                <a:latin typeface="American Typewriter"/>
              </a:rPr>
              <a:t> l’</a:t>
            </a:r>
            <a:r>
              <a:rPr lang="fr-FR" dirty="0" err="1" smtClean="0">
                <a:latin typeface="American Typewriter"/>
              </a:rPr>
              <a:t>écrit</a:t>
            </a:r>
            <a:r>
              <a:rPr lang="fr-FR" dirty="0" smtClean="0">
                <a:latin typeface="American Typewriter"/>
              </a:rPr>
              <a:t>.</a:t>
            </a:r>
          </a:p>
          <a:p>
            <a:pPr>
              <a:buNone/>
            </a:pPr>
            <a:endParaRPr lang="fr-FR" dirty="0" smtClean="0">
              <a:latin typeface="American Typewriter"/>
            </a:endParaRPr>
          </a:p>
          <a:p>
            <a:r>
              <a:rPr lang="fr-FR" dirty="0" smtClean="0">
                <a:latin typeface="American Typewriter"/>
              </a:rPr>
              <a:t>L’acculturation </a:t>
            </a:r>
            <a:r>
              <a:rPr lang="fr-FR" dirty="0" err="1" smtClean="0">
                <a:latin typeface="American Typewriter"/>
              </a:rPr>
              <a:t>à</a:t>
            </a:r>
            <a:r>
              <a:rPr lang="fr-FR" dirty="0" smtClean="0">
                <a:latin typeface="American Typewriter"/>
              </a:rPr>
              <a:t> l’</a:t>
            </a:r>
            <a:r>
              <a:rPr lang="fr-FR" dirty="0" err="1" smtClean="0">
                <a:latin typeface="American Typewriter"/>
              </a:rPr>
              <a:t>écrit</a:t>
            </a:r>
            <a:r>
              <a:rPr lang="fr-FR" dirty="0" smtClean="0">
                <a:latin typeface="American Typewriter"/>
              </a:rPr>
              <a:t> est propice </a:t>
            </a:r>
            <a:r>
              <a:rPr lang="fr-FR" dirty="0" err="1" smtClean="0">
                <a:latin typeface="American Typewriter"/>
              </a:rPr>
              <a:t>à</a:t>
            </a:r>
            <a:r>
              <a:rPr lang="fr-FR" dirty="0" smtClean="0">
                <a:latin typeface="American Typewriter"/>
              </a:rPr>
              <a:t> l’</a:t>
            </a:r>
            <a:r>
              <a:rPr lang="fr-FR" dirty="0" err="1" smtClean="0">
                <a:latin typeface="American Typewriter"/>
              </a:rPr>
              <a:t>émergence</a:t>
            </a:r>
            <a:r>
              <a:rPr lang="fr-FR" dirty="0" smtClean="0">
                <a:latin typeface="American Typewriter"/>
              </a:rPr>
              <a:t> de la </a:t>
            </a:r>
            <a:r>
              <a:rPr lang="fr-FR" dirty="0" err="1" smtClean="0">
                <a:latin typeface="American Typewriter"/>
              </a:rPr>
              <a:t>compétence</a:t>
            </a:r>
            <a:r>
              <a:rPr lang="fr-FR" dirty="0" smtClean="0">
                <a:latin typeface="American Typewriter"/>
              </a:rPr>
              <a:t> </a:t>
            </a:r>
            <a:r>
              <a:rPr lang="fr-FR" dirty="0" err="1" smtClean="0">
                <a:latin typeface="American Typewriter"/>
              </a:rPr>
              <a:t>écrite</a:t>
            </a:r>
            <a:r>
              <a:rPr lang="fr-FR" dirty="0" smtClean="0">
                <a:latin typeface="American Typewriter"/>
              </a:rPr>
              <a:t> dans toutes ses dimensions. </a:t>
            </a:r>
          </a:p>
          <a:p>
            <a:r>
              <a:rPr lang="fr-FR" dirty="0" smtClean="0">
                <a:latin typeface="American Typewriter"/>
              </a:rPr>
              <a:t>Elle peut participer </a:t>
            </a:r>
            <a:r>
              <a:rPr lang="fr-FR" dirty="0" err="1" smtClean="0">
                <a:latin typeface="American Typewriter"/>
              </a:rPr>
              <a:t>à</a:t>
            </a:r>
            <a:r>
              <a:rPr lang="fr-FR" dirty="0" smtClean="0">
                <a:latin typeface="American Typewriter"/>
              </a:rPr>
              <a:t> la </a:t>
            </a:r>
            <a:r>
              <a:rPr lang="fr-FR" dirty="0" err="1" smtClean="0">
                <a:latin typeface="American Typewriter"/>
              </a:rPr>
              <a:t>réduction</a:t>
            </a:r>
            <a:r>
              <a:rPr lang="fr-FR" dirty="0" smtClean="0">
                <a:latin typeface="American Typewriter"/>
              </a:rPr>
              <a:t> des </a:t>
            </a:r>
            <a:r>
              <a:rPr lang="fr-FR" dirty="0" err="1" smtClean="0">
                <a:latin typeface="American Typewriter"/>
              </a:rPr>
              <a:t>inégalités</a:t>
            </a:r>
            <a:r>
              <a:rPr lang="fr-FR" dirty="0" smtClean="0">
                <a:latin typeface="American Typewriter"/>
              </a:rPr>
              <a:t> scolaires puisqu’elle a un effet sur les </a:t>
            </a:r>
            <a:r>
              <a:rPr lang="fr-FR" dirty="0" err="1" smtClean="0">
                <a:latin typeface="American Typewriter"/>
              </a:rPr>
              <a:t>élèves</a:t>
            </a:r>
            <a:r>
              <a:rPr lang="fr-FR" dirty="0" smtClean="0">
                <a:latin typeface="American Typewriter"/>
              </a:rPr>
              <a:t> les plus fragiles. </a:t>
            </a:r>
          </a:p>
          <a:p>
            <a:pPr>
              <a:buNone/>
            </a:pPr>
            <a:r>
              <a:rPr lang="fr-FR" dirty="0" smtClean="0">
                <a:latin typeface="American Typewriter"/>
              </a:rPr>
              <a:t> </a:t>
            </a:r>
          </a:p>
          <a:p>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fr-FR" sz="3027" dirty="0" smtClean="0">
                <a:latin typeface="American Typewriter"/>
              </a:rPr>
              <a:t>Les effets positifs </a:t>
            </a:r>
            <a:r>
              <a:rPr lang="fr-FR" sz="3027" dirty="0" err="1" smtClean="0">
                <a:latin typeface="American Typewriter"/>
              </a:rPr>
              <a:t>identifiés</a:t>
            </a:r>
            <a:r>
              <a:rPr lang="fr-FR" sz="3027" dirty="0" smtClean="0">
                <a:latin typeface="American Typewriter"/>
              </a:rPr>
              <a:t>  invitent </a:t>
            </a:r>
            <a:r>
              <a:rPr lang="fr-FR" sz="3027" dirty="0" err="1" smtClean="0">
                <a:latin typeface="American Typewriter"/>
              </a:rPr>
              <a:t>à</a:t>
            </a:r>
            <a:r>
              <a:rPr lang="fr-FR" sz="3027" dirty="0" smtClean="0">
                <a:latin typeface="American Typewriter"/>
              </a:rPr>
              <a:t> formuler une nouvelle </a:t>
            </a:r>
            <a:r>
              <a:rPr lang="fr-FR" sz="3027" dirty="0" err="1" smtClean="0">
                <a:latin typeface="American Typewriter"/>
              </a:rPr>
              <a:t>hypothèse</a:t>
            </a:r>
            <a:r>
              <a:rPr lang="fr-FR" sz="3027" dirty="0" smtClean="0">
                <a:latin typeface="American Typewriter"/>
              </a:rPr>
              <a:t> : l’enseignement est plus efficace lorsqu’il articule acculturation aux pratiques sociales de l’</a:t>
            </a:r>
            <a:r>
              <a:rPr lang="fr-FR" sz="3027" dirty="0" err="1" smtClean="0">
                <a:latin typeface="American Typewriter"/>
              </a:rPr>
              <a:t>écrit</a:t>
            </a:r>
            <a:r>
              <a:rPr lang="fr-FR" sz="3027" dirty="0" smtClean="0">
                <a:latin typeface="American Typewriter"/>
              </a:rPr>
              <a:t> et pratiques didactiques du </a:t>
            </a:r>
            <a:r>
              <a:rPr lang="fr-FR" sz="3027" dirty="0" err="1" smtClean="0">
                <a:latin typeface="American Typewriter"/>
              </a:rPr>
              <a:t>lire-écrire</a:t>
            </a:r>
            <a:r>
              <a:rPr lang="fr-FR" sz="3027" dirty="0" smtClean="0">
                <a:latin typeface="American Typewriter"/>
              </a:rPr>
              <a:t>. </a:t>
            </a:r>
          </a:p>
          <a:p>
            <a:r>
              <a:rPr lang="fr-FR" sz="3027" dirty="0" smtClean="0">
                <a:latin typeface="American Typewriter"/>
              </a:rPr>
              <a:t>Si cette </a:t>
            </a:r>
            <a:r>
              <a:rPr lang="fr-FR" sz="3027" dirty="0" err="1" smtClean="0">
                <a:latin typeface="American Typewriter"/>
              </a:rPr>
              <a:t>hypothèse</a:t>
            </a:r>
            <a:r>
              <a:rPr lang="fr-FR" sz="3027" dirty="0" smtClean="0">
                <a:latin typeface="American Typewriter"/>
              </a:rPr>
              <a:t> se </a:t>
            </a:r>
            <a:r>
              <a:rPr lang="fr-FR" sz="3027" dirty="0" err="1" smtClean="0">
                <a:latin typeface="American Typewriter"/>
              </a:rPr>
              <a:t>vérifiait</a:t>
            </a:r>
            <a:r>
              <a:rPr lang="fr-FR" sz="3027" dirty="0" smtClean="0">
                <a:latin typeface="American Typewriter"/>
              </a:rPr>
              <a:t>, cette articulation </a:t>
            </a:r>
            <a:r>
              <a:rPr lang="fr-FR" sz="3027" dirty="0" err="1" smtClean="0">
                <a:latin typeface="American Typewriter"/>
              </a:rPr>
              <a:t>mériterait</a:t>
            </a:r>
            <a:r>
              <a:rPr lang="fr-FR" sz="3027" dirty="0" smtClean="0">
                <a:latin typeface="American Typewriter"/>
              </a:rPr>
              <a:t> d’</a:t>
            </a:r>
            <a:r>
              <a:rPr lang="fr-FR" sz="3027" dirty="0" err="1" smtClean="0">
                <a:latin typeface="American Typewriter"/>
              </a:rPr>
              <a:t>être</a:t>
            </a:r>
            <a:r>
              <a:rPr lang="fr-FR" sz="3027" dirty="0" smtClean="0">
                <a:latin typeface="American Typewriter"/>
              </a:rPr>
              <a:t> </a:t>
            </a:r>
            <a:r>
              <a:rPr lang="fr-FR" sz="3027" dirty="0" err="1" smtClean="0">
                <a:latin typeface="American Typewriter"/>
              </a:rPr>
              <a:t>repensée</a:t>
            </a:r>
            <a:r>
              <a:rPr lang="fr-FR" sz="3027" dirty="0" smtClean="0">
                <a:latin typeface="American Typewriter"/>
              </a:rPr>
              <a:t> en formation des maitres et mise en œuvre de </a:t>
            </a:r>
            <a:r>
              <a:rPr lang="fr-FR" sz="3027" dirty="0" err="1" smtClean="0">
                <a:latin typeface="American Typewriter"/>
              </a:rPr>
              <a:t>manière</a:t>
            </a:r>
            <a:r>
              <a:rPr lang="fr-FR" sz="3027" dirty="0" smtClean="0">
                <a:latin typeface="American Typewriter"/>
              </a:rPr>
              <a:t> plus explicite et volontaire dans les classes. </a:t>
            </a:r>
          </a:p>
          <a:p>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latin typeface="American Typewriter"/>
              </a:rPr>
              <a:t>Groupe de production de documents</a:t>
            </a:r>
            <a:endParaRPr lang="fr-FR" sz="3200" dirty="0">
              <a:latin typeface="American Typewriter"/>
            </a:endParaRPr>
          </a:p>
        </p:txBody>
      </p:sp>
      <p:sp>
        <p:nvSpPr>
          <p:cNvPr id="3" name="Espace réservé du contenu 2"/>
          <p:cNvSpPr>
            <a:spLocks noGrp="1"/>
          </p:cNvSpPr>
          <p:nvPr>
            <p:ph idx="1"/>
          </p:nvPr>
        </p:nvSpPr>
        <p:spPr/>
        <p:txBody>
          <a:bodyPr/>
          <a:lstStyle/>
          <a:p>
            <a:endParaRPr lang="fr-FR" sz="2800" dirty="0" smtClean="0">
              <a:latin typeface="American Typewriter"/>
            </a:endParaRPr>
          </a:p>
          <a:p>
            <a:r>
              <a:rPr lang="fr-FR" sz="2800" dirty="0" err="1" smtClean="0">
                <a:latin typeface="American Typewriter"/>
              </a:rPr>
              <a:t>Boudières</a:t>
            </a:r>
            <a:r>
              <a:rPr lang="fr-FR" sz="2800" smtClean="0">
                <a:latin typeface="American Typewriter"/>
              </a:rPr>
              <a:t> Danièle</a:t>
            </a:r>
          </a:p>
          <a:p>
            <a:r>
              <a:rPr lang="fr-FR" sz="2800" smtClean="0">
                <a:latin typeface="American Typewriter"/>
              </a:rPr>
              <a:t>Hanse </a:t>
            </a:r>
            <a:r>
              <a:rPr lang="fr-FR" sz="2800" dirty="0" smtClean="0">
                <a:latin typeface="American Typewriter"/>
              </a:rPr>
              <a:t>Christine</a:t>
            </a:r>
          </a:p>
          <a:p>
            <a:r>
              <a:rPr lang="fr-FR" sz="2800" dirty="0" err="1" smtClean="0">
                <a:latin typeface="American Typewriter"/>
              </a:rPr>
              <a:t>Carcy</a:t>
            </a:r>
            <a:r>
              <a:rPr lang="fr-FR" sz="2800" dirty="0" smtClean="0">
                <a:latin typeface="American Typewriter"/>
              </a:rPr>
              <a:t> Déborah (</a:t>
            </a:r>
            <a:r>
              <a:rPr lang="fr-FR" sz="2800" dirty="0" err="1" smtClean="0">
                <a:latin typeface="American Typewriter"/>
              </a:rPr>
              <a:t>Ayguesvives</a:t>
            </a:r>
            <a:r>
              <a:rPr lang="fr-FR" sz="2800" dirty="0" smtClean="0">
                <a:latin typeface="American Typewriter"/>
              </a:rPr>
              <a:t>)</a:t>
            </a:r>
          </a:p>
          <a:p>
            <a:r>
              <a:rPr lang="fr-FR" sz="2800" dirty="0" smtClean="0">
                <a:latin typeface="American Typewriter"/>
              </a:rPr>
              <a:t>Fernandez Cathy (</a:t>
            </a:r>
            <a:r>
              <a:rPr lang="fr-FR" sz="2800" dirty="0" err="1" smtClean="0">
                <a:latin typeface="American Typewriter"/>
              </a:rPr>
              <a:t>Ricardie</a:t>
            </a:r>
            <a:r>
              <a:rPr lang="fr-FR" sz="2800" dirty="0" smtClean="0">
                <a:latin typeface="American Typewriter"/>
              </a:rPr>
              <a:t> 2 , </a:t>
            </a:r>
            <a:r>
              <a:rPr lang="fr-FR" sz="2800" dirty="0" err="1" smtClean="0">
                <a:latin typeface="American Typewriter"/>
              </a:rPr>
              <a:t>Espé</a:t>
            </a:r>
            <a:r>
              <a:rPr lang="fr-FR" sz="2800" dirty="0" smtClean="0">
                <a:latin typeface="American Typewriter"/>
              </a:rPr>
              <a:t>)</a:t>
            </a:r>
          </a:p>
          <a:p>
            <a:r>
              <a:rPr lang="fr-FR" sz="2800" dirty="0" smtClean="0">
                <a:latin typeface="American Typewriter"/>
              </a:rPr>
              <a:t>Roussy Véronique (Bénezet)</a:t>
            </a:r>
          </a:p>
          <a:p>
            <a:endParaRPr lang="fr-FR" sz="2800" dirty="0" smtClean="0">
              <a:latin typeface="American Typewriter"/>
            </a:endParaRP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Les 3 groupes sont intervenus en formation en 2016-2017.</a:t>
            </a:r>
          </a:p>
          <a:p>
            <a:endParaRPr lang="fr-FR" dirty="0" smtClean="0"/>
          </a:p>
          <a:p>
            <a:r>
              <a:rPr lang="fr-FR" dirty="0" smtClean="0"/>
              <a:t>Le travail sur la compréhension au cycle 3 est à poursuivre.</a:t>
            </a:r>
          </a:p>
          <a:p>
            <a:endParaRPr lang="fr-FR" dirty="0" smtClean="0"/>
          </a:p>
          <a:p>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Tableau des obstacles à l’apprentissage</a:t>
            </a:r>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latin typeface="American Typewriter"/>
              </a:rPr>
              <a:t>Projet </a:t>
            </a:r>
            <a:r>
              <a:rPr lang="fr-FR" dirty="0" err="1" smtClean="0">
                <a:latin typeface="American Typewriter"/>
              </a:rPr>
              <a:t>SFR-Ifé</a:t>
            </a:r>
            <a:r>
              <a:rPr lang="fr-FR" dirty="0" smtClean="0">
                <a:latin typeface="American Typewriter"/>
              </a:rPr>
              <a:t> (2018-20)</a:t>
            </a:r>
            <a:br>
              <a:rPr lang="fr-FR" dirty="0" smtClean="0">
                <a:latin typeface="American Typewriter"/>
              </a:rPr>
            </a:br>
            <a:r>
              <a:rPr lang="fr-FR" sz="2667" dirty="0" smtClean="0">
                <a:latin typeface="American Typewriter"/>
              </a:rPr>
              <a:t>Michel Grandaty/Serge </a:t>
            </a:r>
            <a:r>
              <a:rPr lang="fr-FR" sz="2667" dirty="0" err="1" smtClean="0">
                <a:latin typeface="American Typewriter"/>
              </a:rPr>
              <a:t>Ragano</a:t>
            </a:r>
            <a:r>
              <a:rPr lang="fr-FR" sz="2667" dirty="0" smtClean="0">
                <a:latin typeface="American Typewriter"/>
              </a:rPr>
              <a:t>/Laurence </a:t>
            </a:r>
            <a:r>
              <a:rPr lang="fr-FR" sz="2667" dirty="0" err="1" smtClean="0">
                <a:latin typeface="American Typewriter"/>
              </a:rPr>
              <a:t>Pasa</a:t>
            </a:r>
            <a:endParaRPr lang="fr-FR" sz="2667" dirty="0">
              <a:latin typeface="American Typewriter"/>
            </a:endParaRPr>
          </a:p>
        </p:txBody>
      </p:sp>
      <p:sp>
        <p:nvSpPr>
          <p:cNvPr id="3" name="Espace réservé du contenu 2"/>
          <p:cNvSpPr>
            <a:spLocks noGrp="1"/>
          </p:cNvSpPr>
          <p:nvPr>
            <p:ph idx="1"/>
          </p:nvPr>
        </p:nvSpPr>
        <p:spPr>
          <a:xfrm>
            <a:off x="0" y="1600200"/>
            <a:ext cx="8991600" cy="4525963"/>
          </a:xfrm>
        </p:spPr>
        <p:txBody>
          <a:bodyPr>
            <a:normAutofit fontScale="92500" lnSpcReduction="20000"/>
          </a:bodyPr>
          <a:lstStyle/>
          <a:p>
            <a:pPr>
              <a:buNone/>
            </a:pPr>
            <a:endParaRPr lang="fr-FR" dirty="0" smtClean="0"/>
          </a:p>
          <a:p>
            <a:pPr>
              <a:buNone/>
            </a:pPr>
            <a:r>
              <a:rPr lang="fr-FR" dirty="0" smtClean="0">
                <a:latin typeface="American Typewriter"/>
              </a:rPr>
              <a:t>Recherche / Groupe de production/Formation : </a:t>
            </a:r>
            <a:r>
              <a:rPr lang="fr-FR" smtClean="0">
                <a:latin typeface="American Typewriter"/>
              </a:rPr>
              <a:t>le statut d’acteur</a:t>
            </a:r>
          </a:p>
          <a:p>
            <a:pPr>
              <a:buNone/>
            </a:pPr>
            <a:endParaRPr lang="fr-FR" dirty="0" smtClean="0">
              <a:latin typeface="American Typewriter"/>
            </a:endParaRPr>
          </a:p>
          <a:p>
            <a:pPr>
              <a:buNone/>
            </a:pPr>
            <a:r>
              <a:rPr lang="fr-FR" dirty="0" smtClean="0">
                <a:latin typeface="American Typewriter"/>
              </a:rPr>
              <a:t>Une conception de la formation de formateurs</a:t>
            </a:r>
          </a:p>
          <a:p>
            <a:pPr>
              <a:buNone/>
            </a:pPr>
            <a:endParaRPr lang="fr-FR" dirty="0" smtClean="0">
              <a:latin typeface="American Typewriter"/>
            </a:endParaRPr>
          </a:p>
          <a:p>
            <a:pPr>
              <a:buNone/>
            </a:pPr>
            <a:r>
              <a:rPr lang="fr-FR" dirty="0" smtClean="0">
                <a:latin typeface="American Typewriter"/>
              </a:rPr>
              <a:t>Recherches collaboratives / Groupes de production</a:t>
            </a:r>
          </a:p>
          <a:p>
            <a:pPr>
              <a:buNone/>
            </a:pPr>
            <a:endParaRPr lang="fr-FR" dirty="0" smtClean="0">
              <a:latin typeface="American Typewriter"/>
            </a:endParaRPr>
          </a:p>
          <a:p>
            <a:pPr>
              <a:buNone/>
            </a:pPr>
            <a:r>
              <a:rPr lang="fr-FR" dirty="0" smtClean="0">
                <a:latin typeface="American Typewriter"/>
              </a:rPr>
              <a:t>Place de la vidéo (pratique effective)</a:t>
            </a:r>
            <a:endParaRPr lang="fr-FR" dirty="0">
              <a:latin typeface="American Typewrite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0" y="1219200"/>
            <a:ext cx="4876800" cy="3124200"/>
          </a:xfrm>
        </p:spPr>
        <p:txBody>
          <a:bodyPr/>
          <a:lstStyle/>
          <a:p>
            <a:r>
              <a:rPr lang="fr-FR" dirty="0" smtClean="0">
                <a:latin typeface="American Typewriter"/>
              </a:rPr>
              <a:t>La compréhension au cycle 3</a:t>
            </a:r>
            <a:endParaRPr lang="fr-FR" dirty="0">
              <a:latin typeface="American Typewrite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1143000"/>
          </a:xfrm>
        </p:spPr>
        <p:txBody>
          <a:bodyPr>
            <a:normAutofit/>
          </a:bodyPr>
          <a:lstStyle/>
          <a:p>
            <a:r>
              <a:rPr lang="fr-FR" sz="2800" dirty="0" smtClean="0">
                <a:latin typeface="American Typewriter"/>
              </a:rPr>
              <a:t>E. </a:t>
            </a:r>
            <a:r>
              <a:rPr lang="fr-FR" sz="2800" dirty="0" err="1" smtClean="0">
                <a:latin typeface="American Typewriter"/>
              </a:rPr>
              <a:t>Falardeau</a:t>
            </a:r>
            <a:r>
              <a:rPr lang="fr-FR" sz="2800" dirty="0" smtClean="0">
                <a:latin typeface="American Typewriter"/>
              </a:rPr>
              <a:t> (2003) Revue des sciences de l’éducation</a:t>
            </a:r>
            <a:endParaRPr lang="fr-FR" sz="2800" dirty="0">
              <a:latin typeface="American Typewriter"/>
            </a:endParaRPr>
          </a:p>
        </p:txBody>
      </p:sp>
      <p:sp>
        <p:nvSpPr>
          <p:cNvPr id="3" name="Espace réservé du contenu 2"/>
          <p:cNvSpPr>
            <a:spLocks noGrp="1"/>
          </p:cNvSpPr>
          <p:nvPr>
            <p:ph idx="1"/>
          </p:nvPr>
        </p:nvSpPr>
        <p:spPr>
          <a:xfrm>
            <a:off x="457200" y="1600200"/>
            <a:ext cx="8229600" cy="5257800"/>
          </a:xfrm>
        </p:spPr>
        <p:txBody>
          <a:bodyPr>
            <a:normAutofit fontScale="77500" lnSpcReduction="20000"/>
          </a:bodyPr>
          <a:lstStyle/>
          <a:p>
            <a:pPr>
              <a:buNone/>
            </a:pPr>
            <a:r>
              <a:rPr lang="fr-FR" dirty="0" smtClean="0">
                <a:latin typeface="American Typewriter"/>
              </a:rPr>
              <a:t>	</a:t>
            </a:r>
            <a:r>
              <a:rPr dirty="0" smtClean="0">
                <a:latin typeface="American Typewriter"/>
              </a:rPr>
              <a:t>Pour comprendre, l’on doit s’écarter de la microstructure lexicale et syntaxique pour réorganiser les informations dans une structure globalisante, qui rende intelligibles les informations essentielles du contenu du texte.</a:t>
            </a:r>
            <a:endParaRPr lang="fr-FR" dirty="0" smtClean="0">
              <a:latin typeface="American Typewriter"/>
            </a:endParaRPr>
          </a:p>
          <a:p>
            <a:pPr>
              <a:buNone/>
            </a:pPr>
            <a:r>
              <a:rPr lang="fr-FR" dirty="0" smtClean="0">
                <a:latin typeface="American Typewriter"/>
              </a:rPr>
              <a:t>	</a:t>
            </a:r>
            <a:r>
              <a:rPr dirty="0" smtClean="0">
                <a:latin typeface="American Typewriter"/>
              </a:rPr>
              <a:t> Cette généralisation cherche à dégager un sens, mot qui se définit étymologiquement comme une «perception», une représentation d’ensemble qu’actualise le lecteur à l’aide de ses connaissances dans un discours essentiellement paraphrastique. </a:t>
            </a:r>
            <a:endParaRPr lang="fr-FR" dirty="0" smtClean="0">
              <a:latin typeface="American Typewriter"/>
            </a:endParaRPr>
          </a:p>
          <a:p>
            <a:pPr>
              <a:buNone/>
            </a:pPr>
            <a:r>
              <a:rPr lang="fr-FR" dirty="0" smtClean="0">
                <a:latin typeface="American Typewriter"/>
              </a:rPr>
              <a:t>	</a:t>
            </a:r>
            <a:r>
              <a:rPr dirty="0" smtClean="0">
                <a:latin typeface="American Typewriter"/>
              </a:rPr>
              <a:t>Le sens perçu participe à un certain consensus et, s’il est conditionné socialement, ne requiert pas nécessairement une mise en discours, une confrontation sociale pour être reconnu. </a:t>
            </a:r>
          </a:p>
          <a:p>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5257800"/>
          </a:xfrm>
        </p:spPr>
        <p:txBody>
          <a:bodyPr>
            <a:normAutofit fontScale="77500" lnSpcReduction="20000"/>
          </a:bodyPr>
          <a:lstStyle/>
          <a:p>
            <a:pPr>
              <a:buNone/>
            </a:pPr>
            <a:r>
              <a:rPr lang="fr-FR" dirty="0" smtClean="0">
                <a:latin typeface="American Typewriter"/>
              </a:rPr>
              <a:t>	</a:t>
            </a:r>
            <a:r>
              <a:rPr dirty="0" smtClean="0">
                <a:latin typeface="American Typewriter"/>
              </a:rPr>
              <a:t>Pour interpréter, le lecteur ausculte le texte de manière attentive pour explorer les récurrences et déployer un des possibles signifiants. Ce n’est plus le sens qu’il poursuivra mais une signification, dont l’étymologie renvoie directement à l’«action d’indiquer». </a:t>
            </a:r>
            <a:endParaRPr lang="fr-FR" dirty="0" smtClean="0">
              <a:latin typeface="American Typewriter"/>
            </a:endParaRPr>
          </a:p>
          <a:p>
            <a:pPr>
              <a:buNone/>
            </a:pPr>
            <a:r>
              <a:rPr lang="fr-FR" dirty="0" smtClean="0">
                <a:latin typeface="American Typewriter"/>
              </a:rPr>
              <a:t>	</a:t>
            </a:r>
            <a:r>
              <a:rPr dirty="0" smtClean="0">
                <a:latin typeface="American Typewriter"/>
              </a:rPr>
              <a:t>La lecture devient ainsi actualisation sociale d’un signe créé; elle n’est plus seulement représentation personnelle, puisqu’elle doit nécessairement passer par la confrontation sociale pour acquérir une certaine légitimité. </a:t>
            </a:r>
            <a:endParaRPr lang="fr-FR" dirty="0" smtClean="0">
              <a:latin typeface="American Typewriter"/>
            </a:endParaRPr>
          </a:p>
          <a:p>
            <a:pPr>
              <a:buNone/>
            </a:pPr>
            <a:r>
              <a:rPr lang="fr-FR" dirty="0" smtClean="0">
                <a:latin typeface="American Typewriter"/>
              </a:rPr>
              <a:t>	</a:t>
            </a:r>
            <a:r>
              <a:rPr dirty="0" smtClean="0">
                <a:latin typeface="American Typewriter"/>
              </a:rPr>
              <a:t>Le texte polysémique se transforme de la sorte en matériau d’un nouveau texte – l’interprétant peircien –, fruit de la création du lecteur qui déborde du texte original. </a:t>
            </a:r>
          </a:p>
          <a:p>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Notions</a:t>
            </a:r>
            <a:endParaRPr lang="fr-FR" dirty="0"/>
          </a:p>
        </p:txBody>
      </p:sp>
      <p:sp>
        <p:nvSpPr>
          <p:cNvPr id="3" name="Espace réservé du contenu 2"/>
          <p:cNvSpPr>
            <a:spLocks noGrp="1"/>
          </p:cNvSpPr>
          <p:nvPr>
            <p:ph idx="1"/>
          </p:nvPr>
        </p:nvSpPr>
        <p:spPr/>
        <p:txBody>
          <a:bodyPr/>
          <a:lstStyle/>
          <a:p>
            <a:pPr>
              <a:buNone/>
            </a:pPr>
            <a:r>
              <a:rPr lang="fr-FR" dirty="0" smtClean="0">
                <a:latin typeface="American Typewriter"/>
              </a:rPr>
              <a:t>	L'inférence est une opération logique de déduction qui consiste, à partir d'indices présents dans le texte, à rendre explicite une information qui n'est qu'évoquée ou supposée connue. </a:t>
            </a:r>
            <a:endParaRPr lang="fr-FR" dirty="0">
              <a:latin typeface="American Typewrite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nSpc>
                <a:spcPct val="90000"/>
              </a:lnSpc>
              <a:buFontTx/>
              <a:buNone/>
            </a:pPr>
            <a:r>
              <a:rPr lang="fr-FR" dirty="0" smtClean="0"/>
              <a:t>	</a:t>
            </a:r>
            <a:r>
              <a:rPr lang="fr-FR" dirty="0" smtClean="0">
                <a:latin typeface="American Typewriter"/>
              </a:rPr>
              <a:t>Une lecture interprétative engage le lecteur dans une démarche mettant en jeu culture et activité cognitive.</a:t>
            </a:r>
          </a:p>
          <a:p>
            <a:pPr>
              <a:lnSpc>
                <a:spcPct val="90000"/>
              </a:lnSpc>
              <a:buFontTx/>
              <a:buNone/>
            </a:pPr>
            <a:r>
              <a:rPr lang="fr-FR" dirty="0" smtClean="0">
                <a:latin typeface="American Typewriter"/>
              </a:rPr>
              <a:t>	C’est une lecture sensible à la forme, attentive au fonctionnement du texte et à sa dimension esthétique.</a:t>
            </a:r>
          </a:p>
          <a:p>
            <a:endParaRPr lang="fr-FR" dirty="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latin typeface="American Typewriter"/>
              </a:rPr>
              <a:t>Groupe de production de documents</a:t>
            </a:r>
            <a:endParaRPr lang="fr-FR" sz="3200" dirty="0"/>
          </a:p>
        </p:txBody>
      </p:sp>
      <p:sp>
        <p:nvSpPr>
          <p:cNvPr id="3" name="Espace réservé du contenu 2"/>
          <p:cNvSpPr>
            <a:spLocks noGrp="1"/>
          </p:cNvSpPr>
          <p:nvPr>
            <p:ph idx="1"/>
          </p:nvPr>
        </p:nvSpPr>
        <p:spPr/>
        <p:txBody>
          <a:bodyPr>
            <a:normAutofit/>
          </a:bodyPr>
          <a:lstStyle/>
          <a:p>
            <a:r>
              <a:rPr lang="fr-FR" sz="2800" dirty="0" smtClean="0">
                <a:latin typeface="American Typewriter"/>
              </a:rPr>
              <a:t>Birbes Marc (Tournefeuille)</a:t>
            </a:r>
          </a:p>
          <a:p>
            <a:r>
              <a:rPr lang="fr-FR" sz="2800" dirty="0" err="1" smtClean="0">
                <a:latin typeface="American Typewriter"/>
              </a:rPr>
              <a:t>Boussard</a:t>
            </a:r>
            <a:r>
              <a:rPr lang="fr-FR" sz="2800" dirty="0" smtClean="0">
                <a:latin typeface="American Typewriter"/>
              </a:rPr>
              <a:t> Carole (Molière)</a:t>
            </a:r>
          </a:p>
          <a:p>
            <a:r>
              <a:rPr lang="fr-FR" sz="2800" dirty="0" err="1" smtClean="0">
                <a:latin typeface="American Typewriter"/>
              </a:rPr>
              <a:t>Cassinet</a:t>
            </a:r>
            <a:r>
              <a:rPr lang="fr-FR" sz="2800" dirty="0" smtClean="0">
                <a:latin typeface="American Typewriter"/>
              </a:rPr>
              <a:t>  Sylvie (</a:t>
            </a:r>
            <a:r>
              <a:rPr lang="fr-FR" sz="2800" dirty="0" err="1" smtClean="0">
                <a:latin typeface="American Typewriter"/>
              </a:rPr>
              <a:t>Ricardie</a:t>
            </a:r>
            <a:r>
              <a:rPr lang="fr-FR" sz="2800" dirty="0" smtClean="0">
                <a:latin typeface="American Typewriter"/>
              </a:rPr>
              <a:t> 3)</a:t>
            </a:r>
          </a:p>
          <a:p>
            <a:r>
              <a:rPr lang="fr-FR" sz="2800" dirty="0" smtClean="0">
                <a:latin typeface="American Typewriter"/>
              </a:rPr>
              <a:t>Couzi Myriam (Clermont le Fort)</a:t>
            </a:r>
          </a:p>
          <a:p>
            <a:r>
              <a:rPr lang="fr-FR" sz="2800" dirty="0" err="1" smtClean="0">
                <a:latin typeface="American Typewriter"/>
              </a:rPr>
              <a:t>Broudo</a:t>
            </a:r>
            <a:r>
              <a:rPr lang="fr-FR" sz="2800" dirty="0" smtClean="0">
                <a:latin typeface="American Typewriter"/>
              </a:rPr>
              <a:t> Alexandre (</a:t>
            </a:r>
            <a:r>
              <a:rPr lang="fr-FR" sz="2800" dirty="0" err="1" smtClean="0">
                <a:latin typeface="American Typewriter"/>
              </a:rPr>
              <a:t>Falcucci</a:t>
            </a:r>
            <a:r>
              <a:rPr lang="fr-FR" sz="2800" dirty="0" smtClean="0">
                <a:latin typeface="American Typewriter"/>
              </a:rPr>
              <a:t>) </a:t>
            </a:r>
          </a:p>
          <a:p>
            <a:r>
              <a:rPr lang="fr-FR" sz="2800" dirty="0" err="1" smtClean="0">
                <a:latin typeface="American Typewriter"/>
              </a:rPr>
              <a:t>Panis</a:t>
            </a:r>
            <a:r>
              <a:rPr lang="fr-FR" sz="2800" dirty="0" smtClean="0">
                <a:latin typeface="American Typewriter"/>
              </a:rPr>
              <a:t> Ladislas (</a:t>
            </a:r>
            <a:r>
              <a:rPr lang="fr-FR" sz="2800" dirty="0" err="1" smtClean="0">
                <a:latin typeface="American Typewriter"/>
              </a:rPr>
              <a:t>Ayguesvives</a:t>
            </a:r>
            <a:r>
              <a:rPr lang="fr-FR" sz="2800" dirty="0" smtClean="0">
                <a:latin typeface="American Typewriter"/>
              </a:rPr>
              <a:t>)</a:t>
            </a:r>
          </a:p>
          <a:p>
            <a:r>
              <a:rPr lang="fr-FR" sz="2800" dirty="0" smtClean="0">
                <a:latin typeface="American Typewriter"/>
              </a:rPr>
              <a:t>Vinet Marina (Jules Julien)</a:t>
            </a:r>
          </a:p>
          <a:p>
            <a:r>
              <a:rPr lang="fr-FR" sz="2800" dirty="0" err="1" smtClean="0">
                <a:latin typeface="American Typewriter"/>
              </a:rPr>
              <a:t>Valadeau</a:t>
            </a:r>
            <a:r>
              <a:rPr lang="fr-FR" sz="2800" dirty="0" smtClean="0">
                <a:latin typeface="American Typewriter"/>
              </a:rPr>
              <a:t> Laetitia </a:t>
            </a:r>
            <a:endParaRPr lang="fr-FR" sz="2800" dirty="0">
              <a:latin typeface="American Typewrite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Tableau des ressources et vidéos </a:t>
            </a:r>
            <a:r>
              <a:rPr lang="fr-FR" smtClean="0"/>
              <a:t>en projet.</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a:xfrm>
            <a:off x="304800" y="2130425"/>
            <a:ext cx="8153400" cy="1470025"/>
          </a:xfrm>
        </p:spPr>
        <p:txBody>
          <a:bodyPr>
            <a:normAutofit fontScale="90000"/>
          </a:bodyPr>
          <a:lstStyle/>
          <a:p>
            <a:r>
              <a:rPr lang="fr-FR" dirty="0" smtClean="0">
                <a:latin typeface="American Typewriter"/>
              </a:rPr>
              <a:t>Travaux sur l’écriture au cycle 1</a:t>
            </a:r>
            <a:br>
              <a:rPr lang="fr-FR" dirty="0" smtClean="0">
                <a:latin typeface="American Typewriter"/>
              </a:rPr>
            </a:br>
            <a:endParaRPr lang="fr-FR" dirty="0">
              <a:latin typeface="American Typewrite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0" y="2362200"/>
            <a:ext cx="4876800" cy="1600200"/>
          </a:xfrm>
        </p:spPr>
        <p:txBody>
          <a:bodyPr>
            <a:normAutofit fontScale="90000"/>
          </a:bodyPr>
          <a:lstStyle/>
          <a:p>
            <a:r>
              <a:rPr lang="fr-FR" dirty="0" smtClean="0"/>
              <a:t>Les essais d’écriture au cycle 1</a:t>
            </a:r>
            <a:endParaRPr lang="fr-FR" dirty="0"/>
          </a:p>
        </p:txBody>
      </p:sp>
      <p:pic>
        <p:nvPicPr>
          <p:cNvPr id="4" name="Image 3" descr="Capture d’écran 2017-02-01 à 10.53.07.png"/>
          <p:cNvPicPr>
            <a:picLocks noChangeAspect="1"/>
          </p:cNvPicPr>
          <p:nvPr/>
        </p:nvPicPr>
        <p:blipFill>
          <a:blip r:embed="rId2"/>
          <a:srcRect/>
          <a:stretch>
            <a:fillRect/>
          </a:stretch>
        </p:blipFill>
        <p:spPr bwMode="auto">
          <a:xfrm>
            <a:off x="3553134" y="719883"/>
            <a:ext cx="5590866" cy="1642317"/>
          </a:xfrm>
          <a:prstGeom prst="rect">
            <a:avLst/>
          </a:prstGeom>
          <a:noFill/>
          <a:ln w="9525">
            <a:noFill/>
            <a:miter lim="800000"/>
            <a:headEnd/>
            <a:tailEnd/>
          </a:ln>
        </p:spPr>
      </p:pic>
      <p:sp>
        <p:nvSpPr>
          <p:cNvPr id="5" name="ZoneTexte 4"/>
          <p:cNvSpPr txBox="1"/>
          <p:nvPr/>
        </p:nvSpPr>
        <p:spPr>
          <a:xfrm>
            <a:off x="5257800" y="2743200"/>
            <a:ext cx="3200400" cy="3416320"/>
          </a:xfrm>
          <a:prstGeom prst="rect">
            <a:avLst/>
          </a:prstGeom>
          <a:noFill/>
        </p:spPr>
        <p:txBody>
          <a:bodyPr wrap="square" rtlCol="0">
            <a:spAutoFit/>
          </a:bodyPr>
          <a:lstStyle/>
          <a:p>
            <a:r>
              <a:rPr lang="fr-FR" i="1" dirty="0" smtClean="0"/>
              <a:t>M pour </a:t>
            </a:r>
            <a:r>
              <a:rPr lang="fr-FR" i="1" dirty="0" err="1" smtClean="0"/>
              <a:t>semat</a:t>
            </a:r>
            <a:r>
              <a:rPr lang="fr-FR" i="1" dirty="0" smtClean="0"/>
              <a:t>  ? (= ce matin)</a:t>
            </a:r>
          </a:p>
          <a:p>
            <a:r>
              <a:rPr lang="fr-FR" i="1" dirty="0" err="1" smtClean="0"/>
              <a:t>Lorie</a:t>
            </a:r>
            <a:r>
              <a:rPr lang="fr-FR" i="1" dirty="0" smtClean="0"/>
              <a:t> : je sais pas l’écrire alors j’ai cherché dans ma tête – – j’ai dit [</a:t>
            </a:r>
            <a:r>
              <a:rPr lang="fr-FR" i="1" dirty="0" err="1" smtClean="0"/>
              <a:t>sәmatε</a:t>
            </a:r>
            <a:r>
              <a:rPr lang="fr-FR" i="1" dirty="0" smtClean="0"/>
              <a:t>] et j’ai trouvé ces lettres là.</a:t>
            </a:r>
          </a:p>
          <a:p>
            <a:r>
              <a:rPr lang="fr-FR" i="1" dirty="0" smtClean="0"/>
              <a:t>M pour </a:t>
            </a:r>
            <a:r>
              <a:rPr lang="fr-FR" i="1" dirty="0" err="1" smtClean="0"/>
              <a:t>ckcl</a:t>
            </a:r>
            <a:r>
              <a:rPr lang="fr-FR" i="1" dirty="0" smtClean="0"/>
              <a:t> ? (= </a:t>
            </a:r>
            <a:r>
              <a:rPr lang="fr-FR" i="1" dirty="0" err="1" smtClean="0"/>
              <a:t>coca­cola</a:t>
            </a:r>
            <a:r>
              <a:rPr lang="fr-FR" i="1" dirty="0" smtClean="0"/>
              <a:t>) </a:t>
            </a:r>
          </a:p>
          <a:p>
            <a:r>
              <a:rPr lang="fr-FR" i="1" dirty="0" err="1" smtClean="0"/>
              <a:t>Lorie</a:t>
            </a:r>
            <a:r>
              <a:rPr lang="fr-FR" i="1" dirty="0" smtClean="0"/>
              <a:t> : j’ai mis quatre lettres parce que ça fait quatre lettres dans [</a:t>
            </a:r>
            <a:r>
              <a:rPr lang="fr-FR" i="1" dirty="0" err="1" smtClean="0"/>
              <a:t>ko­ka­ko­la</a:t>
            </a:r>
            <a:r>
              <a:rPr lang="fr-FR" i="1" dirty="0" smtClean="0"/>
              <a:t>] et pi [ka] je sais l’écrire c’est comme au début de Karine – c’est ma copine.</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American Typewriter"/>
              </a:rPr>
              <a:t>Groupe de production</a:t>
            </a:r>
            <a:endParaRPr lang="fr-FR" dirty="0">
              <a:latin typeface="American Typewriter"/>
            </a:endParaRPr>
          </a:p>
        </p:txBody>
      </p:sp>
      <p:sp>
        <p:nvSpPr>
          <p:cNvPr id="3" name="Espace réservé du contenu 2"/>
          <p:cNvSpPr>
            <a:spLocks noGrp="1"/>
          </p:cNvSpPr>
          <p:nvPr>
            <p:ph idx="1"/>
          </p:nvPr>
        </p:nvSpPr>
        <p:spPr/>
        <p:txBody>
          <a:bodyPr/>
          <a:lstStyle/>
          <a:p>
            <a:pPr>
              <a:buNone/>
            </a:pPr>
            <a:r>
              <a:rPr lang="fr-FR" dirty="0" err="1" smtClean="0">
                <a:latin typeface="American Typewriter"/>
              </a:rPr>
              <a:t>Guégano</a:t>
            </a:r>
            <a:r>
              <a:rPr lang="fr-FR" dirty="0" smtClean="0">
                <a:latin typeface="American Typewriter"/>
              </a:rPr>
              <a:t> Jocelyne (CPD maternelle)</a:t>
            </a:r>
          </a:p>
          <a:p>
            <a:pPr>
              <a:buNone/>
            </a:pPr>
            <a:r>
              <a:rPr lang="fr-FR" dirty="0" smtClean="0">
                <a:latin typeface="American Typewriter"/>
              </a:rPr>
              <a:t>Turpin Christelle (Bénezet)</a:t>
            </a:r>
          </a:p>
          <a:p>
            <a:pPr>
              <a:buNone/>
            </a:pPr>
            <a:r>
              <a:rPr lang="fr-FR" dirty="0" smtClean="0">
                <a:latin typeface="American Typewriter"/>
              </a:rPr>
              <a:t>Planelles Sandra (</a:t>
            </a:r>
            <a:r>
              <a:rPr lang="fr-FR" dirty="0" err="1" smtClean="0">
                <a:latin typeface="American Typewriter"/>
              </a:rPr>
              <a:t>Ricardie</a:t>
            </a:r>
            <a:r>
              <a:rPr lang="fr-FR" dirty="0" smtClean="0">
                <a:latin typeface="American Typewriter"/>
              </a:rPr>
              <a:t>)</a:t>
            </a:r>
          </a:p>
          <a:p>
            <a:pPr>
              <a:buNone/>
            </a:pPr>
            <a:r>
              <a:rPr lang="fr-FR" dirty="0" err="1" smtClean="0">
                <a:latin typeface="American Typewriter"/>
              </a:rPr>
              <a:t>Ginelli</a:t>
            </a:r>
            <a:r>
              <a:rPr lang="fr-FR" dirty="0" smtClean="0">
                <a:latin typeface="American Typewriter"/>
              </a:rPr>
              <a:t> Delphine (</a:t>
            </a:r>
            <a:r>
              <a:rPr lang="fr-FR" dirty="0" err="1" smtClean="0">
                <a:latin typeface="American Typewriter"/>
              </a:rPr>
              <a:t>Ricardie</a:t>
            </a:r>
            <a:r>
              <a:rPr lang="fr-FR" dirty="0" smtClean="0">
                <a:latin typeface="American Typewriter"/>
              </a:rPr>
              <a:t>)</a:t>
            </a:r>
          </a:p>
          <a:p>
            <a:pPr>
              <a:buNone/>
            </a:pPr>
            <a:r>
              <a:rPr lang="fr-FR" dirty="0" smtClean="0">
                <a:latin typeface="American Typewriter"/>
              </a:rPr>
              <a:t>Dari Cathy (</a:t>
            </a:r>
            <a:r>
              <a:rPr lang="fr-FR" dirty="0" err="1" smtClean="0">
                <a:latin typeface="American Typewriter"/>
              </a:rPr>
              <a:t>Ricardie</a:t>
            </a:r>
            <a:r>
              <a:rPr lang="fr-FR" dirty="0" smtClean="0">
                <a:latin typeface="American Typewriter"/>
              </a:rPr>
              <a:t>)</a:t>
            </a:r>
          </a:p>
          <a:p>
            <a:pPr>
              <a:buNone/>
            </a:pPr>
            <a:r>
              <a:rPr lang="fr-FR" dirty="0" err="1" smtClean="0">
                <a:latin typeface="American Typewriter"/>
              </a:rPr>
              <a:t>Lecardonnel</a:t>
            </a:r>
            <a:r>
              <a:rPr lang="fr-FR" dirty="0" smtClean="0">
                <a:latin typeface="American Typewriter"/>
              </a:rPr>
              <a:t> Judith (</a:t>
            </a:r>
            <a:r>
              <a:rPr lang="fr-FR" dirty="0" err="1" smtClean="0">
                <a:latin typeface="American Typewriter"/>
              </a:rPr>
              <a:t>Ricardie</a:t>
            </a:r>
            <a:r>
              <a:rPr lang="fr-FR" dirty="0" smtClean="0">
                <a:latin typeface="American Typewriter"/>
              </a:rPr>
              <a:t>)</a:t>
            </a:r>
          </a:p>
          <a:p>
            <a:pPr>
              <a:buNone/>
            </a:pPr>
            <a:r>
              <a:rPr lang="fr-FR" dirty="0" err="1" smtClean="0">
                <a:latin typeface="American Typewriter"/>
              </a:rPr>
              <a:t>Paillous</a:t>
            </a:r>
            <a:r>
              <a:rPr lang="fr-FR" dirty="0" smtClean="0">
                <a:latin typeface="American Typewriter"/>
              </a:rPr>
              <a:t> Cécile (</a:t>
            </a:r>
            <a:r>
              <a:rPr lang="fr-FR" dirty="0" err="1" smtClean="0">
                <a:latin typeface="American Typewriter"/>
              </a:rPr>
              <a:t>Papus</a:t>
            </a:r>
            <a:r>
              <a:rPr lang="fr-FR" dirty="0" smtClean="0">
                <a:latin typeface="American Typewriter"/>
              </a:rPr>
              <a:t>)</a:t>
            </a:r>
          </a:p>
          <a:p>
            <a:pPr>
              <a:buNone/>
            </a:pPr>
            <a:endParaRPr lang="fr-FR" dirty="0">
              <a:latin typeface="American Typewrite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pPr>
              <a:buNone/>
            </a:pPr>
            <a:r>
              <a:rPr lang="fr-FR" dirty="0" smtClean="0"/>
              <a:t>	Dispositif de formation opérationnel à la rentrée 2017 et mis en œuvre dès 2016 :</a:t>
            </a:r>
          </a:p>
          <a:p>
            <a:pPr>
              <a:buNone/>
            </a:pPr>
            <a:endParaRPr lang="fr-FR" dirty="0" smtClean="0"/>
          </a:p>
          <a:p>
            <a:pPr>
              <a:buFontTx/>
              <a:buChar char="-"/>
            </a:pPr>
            <a:r>
              <a:rPr lang="fr-FR" dirty="0" smtClean="0"/>
              <a:t>Un diaporama (notions, démarche)</a:t>
            </a:r>
          </a:p>
          <a:p>
            <a:pPr>
              <a:buFontTx/>
              <a:buChar char="-"/>
            </a:pPr>
            <a:r>
              <a:rPr lang="fr-FR" dirty="0" smtClean="0"/>
              <a:t>Vidéos des classes sur les différentes activités</a:t>
            </a:r>
          </a:p>
          <a:p>
            <a:pPr>
              <a:buFontTx/>
              <a:buChar char="-"/>
            </a:pPr>
            <a:r>
              <a:rPr lang="fr-FR" dirty="0" smtClean="0"/>
              <a:t>Analyse didactique : mise en œuvre et gestes professionnels.</a:t>
            </a:r>
          </a:p>
          <a:p>
            <a:pPr>
              <a:buFontTx/>
              <a:buChar char="-"/>
            </a:pPr>
            <a:r>
              <a:rPr lang="fr-FR" dirty="0" smtClean="0"/>
              <a:t>Synergie avec Montpellier (Micheline Cellier)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143000"/>
          </a:xfrm>
        </p:spPr>
        <p:txBody>
          <a:bodyPr/>
          <a:lstStyle/>
          <a:p>
            <a:r>
              <a:rPr lang="fr-FR" dirty="0" smtClean="0"/>
              <a:t>Utilité </a:t>
            </a:r>
            <a:endParaRPr lang="fr-FR" dirty="0"/>
          </a:p>
        </p:txBody>
      </p:sp>
      <p:sp>
        <p:nvSpPr>
          <p:cNvPr id="3" name="Espace réservé du contenu 2"/>
          <p:cNvSpPr>
            <a:spLocks noGrp="1"/>
          </p:cNvSpPr>
          <p:nvPr>
            <p:ph idx="1"/>
          </p:nvPr>
        </p:nvSpPr>
        <p:spPr>
          <a:xfrm>
            <a:off x="457200" y="685800"/>
            <a:ext cx="8229600" cy="4525963"/>
          </a:xfrm>
        </p:spPr>
        <p:txBody>
          <a:bodyPr/>
          <a:lstStyle/>
          <a:p>
            <a:pPr>
              <a:buNone/>
            </a:pPr>
            <a:endParaRPr lang="fr-FR" dirty="0" smtClean="0"/>
          </a:p>
          <a:p>
            <a:r>
              <a:rPr lang="fr-FR" dirty="0" smtClean="0"/>
              <a:t>Ressources EDUSCOL centrées sur le graphisme, sauf un document de 6 pages (exemple en G.S.)</a:t>
            </a:r>
          </a:p>
          <a:p>
            <a:r>
              <a:rPr lang="fr-FR" dirty="0" smtClean="0"/>
              <a:t>Choix de distinguer deux entrées autonomes. </a:t>
            </a:r>
            <a:endParaRPr lang="fr-FR" dirty="0"/>
          </a:p>
        </p:txBody>
      </p:sp>
      <p:pic>
        <p:nvPicPr>
          <p:cNvPr id="4" name="Image 3" descr="Capture d’écran 2017-05-22 à 18.31.22.png"/>
          <p:cNvPicPr>
            <a:picLocks noChangeAspect="1"/>
          </p:cNvPicPr>
          <p:nvPr/>
        </p:nvPicPr>
        <p:blipFill>
          <a:blip r:embed="rId2"/>
          <a:stretch>
            <a:fillRect/>
          </a:stretch>
        </p:blipFill>
        <p:spPr>
          <a:xfrm>
            <a:off x="2603500" y="4089400"/>
            <a:ext cx="6083300" cy="27686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Références</a:t>
            </a:r>
            <a:endParaRPr lang="fr-FR" dirty="0"/>
          </a:p>
        </p:txBody>
      </p:sp>
      <p:sp>
        <p:nvSpPr>
          <p:cNvPr id="3" name="Espace réservé du contenu 2"/>
          <p:cNvSpPr>
            <a:spLocks noGrp="1"/>
          </p:cNvSpPr>
          <p:nvPr>
            <p:ph idx="1"/>
          </p:nvPr>
        </p:nvSpPr>
        <p:spPr/>
        <p:txBody>
          <a:bodyPr>
            <a:normAutofit lnSpcReduction="10000"/>
          </a:bodyPr>
          <a:lstStyle/>
          <a:p>
            <a:r>
              <a:rPr lang="fr-FR" b="1" dirty="0" smtClean="0"/>
              <a:t>Repères N° 18 (1998) : A la conquête de l’écrit</a:t>
            </a:r>
          </a:p>
          <a:p>
            <a:r>
              <a:rPr lang="fr-FR" dirty="0" smtClean="0"/>
              <a:t>Apprentissage progressif de l’écrit à l’école maternelle (INRP/ Hachette, 2000)</a:t>
            </a:r>
          </a:p>
          <a:p>
            <a:r>
              <a:rPr lang="fr-FR" dirty="0" smtClean="0"/>
              <a:t>Repères N°47 (2013) : Premières pratiques d’écritures : état des recherches francophones</a:t>
            </a:r>
          </a:p>
          <a:p>
            <a:r>
              <a:rPr lang="fr-FR" dirty="0" err="1" smtClean="0"/>
              <a:t>Brigaudiot</a:t>
            </a:r>
            <a:r>
              <a:rPr lang="fr-FR" dirty="0" smtClean="0"/>
              <a:t> (2015) : Langage et école maternelle. Hatier</a:t>
            </a:r>
          </a:p>
          <a:p>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1685</TotalTime>
  <Words>1825</Words>
  <Application>Microsoft Macintosh PowerPoint</Application>
  <PresentationFormat>Présentation à l'écran (4:3)</PresentationFormat>
  <Paragraphs>148</Paragraphs>
  <Slides>38</Slides>
  <Notes>0</Notes>
  <HiddenSlides>0</HiddenSlides>
  <MMClips>0</MMClips>
  <ScaleCrop>false</ScaleCrop>
  <HeadingPairs>
    <vt:vector size="4" baseType="variant">
      <vt:variant>
        <vt:lpstr>Modèle de conception</vt:lpstr>
      </vt:variant>
      <vt:variant>
        <vt:i4>1</vt:i4>
      </vt:variant>
      <vt:variant>
        <vt:lpstr>Titres des diapositives</vt:lpstr>
      </vt:variant>
      <vt:variant>
        <vt:i4>38</vt:i4>
      </vt:variant>
    </vt:vector>
  </HeadingPairs>
  <TitlesOfParts>
    <vt:vector size="39" baseType="lpstr">
      <vt:lpstr>Thème Office</vt:lpstr>
      <vt:lpstr>Une interface Rectorat / ESPé Les groupes de production de documents</vt:lpstr>
      <vt:lpstr>Production de documents en vue de la création d’équipes de formation   Présentation des trois groupes de travail </vt:lpstr>
      <vt:lpstr>Diapositive 3</vt:lpstr>
      <vt:lpstr>Travaux sur l’écriture au cycle 1 </vt:lpstr>
      <vt:lpstr>Les essais d’écriture au cycle 1</vt:lpstr>
      <vt:lpstr>Groupe de production</vt:lpstr>
      <vt:lpstr>Diapositive 7</vt:lpstr>
      <vt:lpstr>Utilité </vt:lpstr>
      <vt:lpstr>Références</vt:lpstr>
      <vt:lpstr>Démarche Toulouse-Montpellier</vt:lpstr>
      <vt:lpstr>Mettre en œuvre un atelier « d’essai d’écriture » </vt:lpstr>
      <vt:lpstr>Diapositive 12</vt:lpstr>
      <vt:lpstr>Diapositive 13</vt:lpstr>
      <vt:lpstr>Travaux sur la compréhension aux cycles 2 &amp; 3 </vt:lpstr>
      <vt:lpstr>Diapositive 15</vt:lpstr>
      <vt:lpstr>La compréhension au cycle 2</vt:lpstr>
      <vt:lpstr>Cinq sous-ensembles de questions portant sur l’enseignement ont été distingués </vt:lpstr>
      <vt:lpstr>Diapositive 18</vt:lpstr>
      <vt:lpstr>Diapositive 19</vt:lpstr>
      <vt:lpstr>Pratiques effectives</vt:lpstr>
      <vt:lpstr>Diapositive 21</vt:lpstr>
      <vt:lpstr>Diapositive 22</vt:lpstr>
      <vt:lpstr>Diapositive 23</vt:lpstr>
      <vt:lpstr>Résultats</vt:lpstr>
      <vt:lpstr>Diapositive 25</vt:lpstr>
      <vt:lpstr>Diapositive 26</vt:lpstr>
      <vt:lpstr>Résultats</vt:lpstr>
      <vt:lpstr>Diapositive 28</vt:lpstr>
      <vt:lpstr>Groupe de production de documents</vt:lpstr>
      <vt:lpstr>Diapositive 30</vt:lpstr>
      <vt:lpstr>Projet SFR-Ifé (2018-20) Michel Grandaty/Serge Ragano/Laurence Pasa</vt:lpstr>
      <vt:lpstr>La compréhension au cycle 3</vt:lpstr>
      <vt:lpstr>E. Falardeau (2003) Revue des sciences de l’éducation</vt:lpstr>
      <vt:lpstr>Diapositive 34</vt:lpstr>
      <vt:lpstr>Notions</vt:lpstr>
      <vt:lpstr>Diapositive 36</vt:lpstr>
      <vt:lpstr>Groupe de production de documents</vt:lpstr>
      <vt:lpstr>Diapositive 38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Recherche IFé</dc:title>
  <dc:creator>Michel  Grandaty </dc:creator>
  <cp:lastModifiedBy>Michel  Grandaty </cp:lastModifiedBy>
  <cp:revision>114</cp:revision>
  <dcterms:created xsi:type="dcterms:W3CDTF">2017-05-24T06:55:37Z</dcterms:created>
  <dcterms:modified xsi:type="dcterms:W3CDTF">2017-05-24T06:59:22Z</dcterms:modified>
</cp:coreProperties>
</file>