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6" r:id="rId4"/>
    <p:sldId id="274" r:id="rId5"/>
    <p:sldId id="277" r:id="rId6"/>
    <p:sldId id="285" r:id="rId7"/>
    <p:sldId id="286" r:id="rId8"/>
    <p:sldId id="287" r:id="rId9"/>
    <p:sldId id="278" r:id="rId10"/>
    <p:sldId id="279" r:id="rId11"/>
    <p:sldId id="281" r:id="rId12"/>
    <p:sldId id="282" r:id="rId13"/>
    <p:sldId id="257" r:id="rId14"/>
    <p:sldId id="258" r:id="rId15"/>
    <p:sldId id="267" r:id="rId16"/>
    <p:sldId id="260" r:id="rId17"/>
    <p:sldId id="269" r:id="rId18"/>
    <p:sldId id="268" r:id="rId19"/>
    <p:sldId id="261" r:id="rId20"/>
    <p:sldId id="262" r:id="rId21"/>
    <p:sldId id="263" r:id="rId22"/>
    <p:sldId id="264" r:id="rId23"/>
    <p:sldId id="289" r:id="rId24"/>
    <p:sldId id="283" r:id="rId25"/>
    <p:sldId id="284"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8149D73-19BF-4466-979B-8D096100DF69}"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60457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149D73-19BF-4466-979B-8D096100DF69}"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238013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149D73-19BF-4466-979B-8D096100DF69}"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348398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8149D73-19BF-4466-979B-8D096100DF69}"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296502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8149D73-19BF-4466-979B-8D096100DF69}"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109932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8149D73-19BF-4466-979B-8D096100DF69}"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226805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8149D73-19BF-4466-979B-8D096100DF69}" type="datetimeFigureOut">
              <a:rPr lang="fr-FR" smtClean="0"/>
              <a:t>25/05/2020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301700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8149D73-19BF-4466-979B-8D096100DF69}" type="datetimeFigureOut">
              <a:rPr lang="fr-FR" smtClean="0"/>
              <a:t>25/05/2020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118705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8149D73-19BF-4466-979B-8D096100DF69}" type="datetimeFigureOut">
              <a:rPr lang="fr-FR" smtClean="0"/>
              <a:t>25/05/2020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209283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8149D73-19BF-4466-979B-8D096100DF69}"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425430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8149D73-19BF-4466-979B-8D096100DF69}"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1A3A1E-6285-46F5-AD7C-19CA5FEB4BDB}" type="slidenum">
              <a:rPr lang="fr-FR" smtClean="0"/>
              <a:t>‹N°›</a:t>
            </a:fld>
            <a:endParaRPr lang="fr-FR"/>
          </a:p>
        </p:txBody>
      </p:sp>
    </p:spTree>
    <p:extLst>
      <p:ext uri="{BB962C8B-B14F-4D97-AF65-F5344CB8AC3E}">
        <p14:creationId xmlns:p14="http://schemas.microsoft.com/office/powerpoint/2010/main" val="296166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49D73-19BF-4466-979B-8D096100DF69}" type="datetimeFigureOut">
              <a:rPr lang="fr-FR" smtClean="0"/>
              <a:t>25/05/2020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A3A1E-6285-46F5-AD7C-19CA5FEB4BDB}" type="slidenum">
              <a:rPr lang="fr-FR" smtClean="0"/>
              <a:t>‹N°›</a:t>
            </a:fld>
            <a:endParaRPr lang="fr-FR"/>
          </a:p>
        </p:txBody>
      </p:sp>
    </p:spTree>
    <p:extLst>
      <p:ext uri="{BB962C8B-B14F-4D97-AF65-F5344CB8AC3E}">
        <p14:creationId xmlns:p14="http://schemas.microsoft.com/office/powerpoint/2010/main" val="5089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www.chine-info.com/french/lachineenfrance/Ar/20190517/321581.html"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762" y="600867"/>
            <a:ext cx="2938462" cy="3556797"/>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766" b="16899"/>
          <a:stretch/>
        </p:blipFill>
        <p:spPr>
          <a:xfrm>
            <a:off x="2564911" y="4454201"/>
            <a:ext cx="1871568" cy="2190750"/>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2427" b="3427"/>
          <a:stretch/>
        </p:blipFill>
        <p:spPr>
          <a:xfrm>
            <a:off x="1214025" y="328614"/>
            <a:ext cx="3222454" cy="3829050"/>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4145" t="15846" r="25095" b="29692"/>
          <a:stretch/>
        </p:blipFill>
        <p:spPr>
          <a:xfrm>
            <a:off x="671512" y="4506315"/>
            <a:ext cx="1613039" cy="2138636"/>
          </a:xfrm>
          <a:prstGeom prst="rect">
            <a:avLst/>
          </a:prstGeom>
        </p:spPr>
      </p:pic>
      <p:sp>
        <p:nvSpPr>
          <p:cNvPr id="10" name="ZoneTexte 9"/>
          <p:cNvSpPr txBox="1"/>
          <p:nvPr/>
        </p:nvSpPr>
        <p:spPr>
          <a:xfrm>
            <a:off x="4957762" y="4872038"/>
            <a:ext cx="7080785" cy="1015663"/>
          </a:xfrm>
          <a:prstGeom prst="rect">
            <a:avLst/>
          </a:prstGeom>
          <a:noFill/>
        </p:spPr>
        <p:txBody>
          <a:bodyPr wrap="none" rtlCol="0">
            <a:spAutoFit/>
          </a:bodyPr>
          <a:lstStyle/>
          <a:p>
            <a:r>
              <a:rPr lang="fr-FR" sz="6000" spc="1000" dirty="0" smtClean="0">
                <a:solidFill>
                  <a:schemeClr val="accent2">
                    <a:lumMod val="50000"/>
                  </a:schemeClr>
                </a:solidFill>
              </a:rPr>
              <a:t>C H A P E A U X </a:t>
            </a:r>
            <a:endParaRPr lang="fr-FR" sz="6000" spc="1000" dirty="0">
              <a:solidFill>
                <a:schemeClr val="accent2">
                  <a:lumMod val="50000"/>
                </a:schemeClr>
              </a:solidFill>
            </a:endParaRP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5185" y="600867"/>
            <a:ext cx="2936425" cy="3556797"/>
          </a:xfrm>
          <a:prstGeom prst="rect">
            <a:avLst/>
          </a:prstGeom>
        </p:spPr>
      </p:pic>
      <p:sp>
        <p:nvSpPr>
          <p:cNvPr id="11" name="ZoneTexte 10"/>
          <p:cNvSpPr txBox="1"/>
          <p:nvPr/>
        </p:nvSpPr>
        <p:spPr>
          <a:xfrm>
            <a:off x="4838729" y="4177202"/>
            <a:ext cx="4216219" cy="553998"/>
          </a:xfrm>
          <a:prstGeom prst="rect">
            <a:avLst/>
          </a:prstGeom>
          <a:noFill/>
        </p:spPr>
        <p:txBody>
          <a:bodyPr wrap="none" rtlCol="0">
            <a:spAutoFit/>
          </a:bodyPr>
          <a:lstStyle/>
          <a:p>
            <a:r>
              <a:rPr lang="fr-FR" sz="600" dirty="0" smtClean="0"/>
              <a:t>Alfred Lombard, </a:t>
            </a:r>
            <a:r>
              <a:rPr lang="fr-FR" sz="600" i="1" dirty="0" smtClean="0"/>
              <a:t>La femme au chapeau</a:t>
            </a:r>
            <a:r>
              <a:rPr lang="fr-FR" sz="600" dirty="0" smtClean="0"/>
              <a:t>, huile sur toile, 0.92x0.73m, Beauvais MUDO Musée de l’Oise, RMN</a:t>
            </a:r>
          </a:p>
          <a:p>
            <a:r>
              <a:rPr lang="fr-FR" sz="600" dirty="0" smtClean="0"/>
              <a:t>Wanda Wulz, </a:t>
            </a:r>
            <a:r>
              <a:rPr lang="fr-FR" sz="600" i="1" dirty="0" smtClean="0"/>
              <a:t>Grand chapeau</a:t>
            </a:r>
            <a:r>
              <a:rPr lang="fr-FR" sz="600" dirty="0" smtClean="0"/>
              <a:t>, photographie, 1932, RMN</a:t>
            </a:r>
          </a:p>
          <a:p>
            <a:r>
              <a:rPr lang="fr-FR" sz="600" dirty="0" smtClean="0"/>
              <a:t>Pablo Picasso, Femme au chapeau, huile sur </a:t>
            </a:r>
            <a:r>
              <a:rPr lang="fr-FR" sz="600" dirty="0" err="1" smtClean="0"/>
              <a:t>toire</a:t>
            </a:r>
            <a:r>
              <a:rPr lang="fr-FR" sz="600" dirty="0" smtClean="0"/>
              <a:t>, 0.5x0.6m, Paris Centre Pompidou, Musée d’art national moderne, RMN</a:t>
            </a:r>
          </a:p>
          <a:p>
            <a:r>
              <a:rPr lang="fr-FR" sz="600" dirty="0" smtClean="0"/>
              <a:t>Wang Zhichen, </a:t>
            </a:r>
            <a:r>
              <a:rPr lang="fr-FR" sz="600" i="1" dirty="0" smtClean="0"/>
              <a:t>Portrait d’un empereur</a:t>
            </a:r>
            <a:r>
              <a:rPr lang="fr-FR" sz="600" dirty="0" smtClean="0"/>
              <a:t>, arts asiatiques, peinture à la colle, 1.19mx0.915m, 18</a:t>
            </a:r>
            <a:r>
              <a:rPr lang="fr-FR" sz="600" baseline="30000" dirty="0" smtClean="0"/>
              <a:t>ème</a:t>
            </a:r>
            <a:r>
              <a:rPr lang="fr-FR" sz="600" dirty="0" smtClean="0"/>
              <a:t> siècle, Paris Musée Grimet, RMN</a:t>
            </a:r>
          </a:p>
          <a:p>
            <a:r>
              <a:rPr lang="en-US" sz="600" dirty="0"/>
              <a:t>Zoe </a:t>
            </a:r>
            <a:r>
              <a:rPr lang="en-US" sz="600" dirty="0" smtClean="0"/>
              <a:t>Bradley, </a:t>
            </a:r>
            <a:r>
              <a:rPr lang="en-US" sz="600" i="1" dirty="0" smtClean="0"/>
              <a:t>Paper Fashions</a:t>
            </a:r>
            <a:endParaRPr lang="fr-FR" sz="600" i="1" dirty="0"/>
          </a:p>
        </p:txBody>
      </p:sp>
    </p:spTree>
    <p:extLst>
      <p:ext uri="{BB962C8B-B14F-4D97-AF65-F5344CB8AC3E}">
        <p14:creationId xmlns:p14="http://schemas.microsoft.com/office/powerpoint/2010/main" val="359202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89811" y="280533"/>
            <a:ext cx="4267200" cy="1754326"/>
          </a:xfrm>
          <a:prstGeom prst="rect">
            <a:avLst/>
          </a:prstGeom>
          <a:solidFill>
            <a:schemeClr val="bg2"/>
          </a:solidFill>
        </p:spPr>
        <p:txBody>
          <a:bodyPr wrap="square" rtlCol="0">
            <a:spAutoFit/>
          </a:bodyPr>
          <a:lstStyle/>
          <a:p>
            <a:pPr marL="273050"/>
            <a:r>
              <a:rPr lang="fr-FR" sz="3600" b="1" spc="1000" dirty="0" smtClean="0">
                <a:solidFill>
                  <a:schemeClr val="accent2">
                    <a:lumMod val="75000"/>
                  </a:schemeClr>
                </a:solidFill>
              </a:rPr>
              <a:t>Proposition </a:t>
            </a:r>
            <a:r>
              <a:rPr lang="fr-FR" sz="7200" b="1" spc="1000" dirty="0" smtClean="0">
                <a:solidFill>
                  <a:schemeClr val="accent2">
                    <a:lumMod val="75000"/>
                  </a:schemeClr>
                </a:solidFill>
                <a:latin typeface="Scribynumbers" panose="02000603000000000000" pitchFamily="2" charset="0"/>
              </a:rPr>
              <a:t>3</a:t>
            </a:r>
            <a:endParaRPr lang="fr-FR" sz="3600" b="1" spc="1000" dirty="0">
              <a:solidFill>
                <a:schemeClr val="accent2">
                  <a:lumMod val="75000"/>
                </a:schemeClr>
              </a:solidFill>
              <a:latin typeface="Scribynumbers" panose="02000603000000000000" pitchFamily="2" charset="0"/>
            </a:endParaRPr>
          </a:p>
        </p:txBody>
      </p:sp>
      <p:sp>
        <p:nvSpPr>
          <p:cNvPr id="2" name="Rectangle 1"/>
          <p:cNvSpPr/>
          <p:nvPr/>
        </p:nvSpPr>
        <p:spPr>
          <a:xfrm>
            <a:off x="934193" y="2772796"/>
            <a:ext cx="10475495" cy="1077218"/>
          </a:xfrm>
          <a:prstGeom prst="rect">
            <a:avLst/>
          </a:prstGeom>
        </p:spPr>
        <p:txBody>
          <a:bodyPr wrap="square">
            <a:spAutoFit/>
          </a:bodyPr>
          <a:lstStyle/>
          <a:p>
            <a:pPr algn="ctr">
              <a:spcAft>
                <a:spcPts val="0"/>
              </a:spcAft>
            </a:pPr>
            <a:r>
              <a:rPr lang="fr-FR" sz="3200" dirty="0">
                <a:solidFill>
                  <a:schemeClr val="accent2">
                    <a:lumMod val="75000"/>
                  </a:schemeClr>
                </a:solidFill>
                <a:latin typeface="Calibri" panose="020F0502020204030204" pitchFamily="34" charset="0"/>
                <a:ea typeface="Calibri" panose="020F0502020204030204" pitchFamily="34" charset="0"/>
              </a:rPr>
              <a:t>« </a:t>
            </a:r>
            <a:r>
              <a:rPr lang="fr-FR" sz="3200" i="1" dirty="0">
                <a:solidFill>
                  <a:schemeClr val="accent2">
                    <a:lumMod val="75000"/>
                  </a:schemeClr>
                </a:solidFill>
                <a:latin typeface="Calibri" panose="020F0502020204030204" pitchFamily="34" charset="0"/>
                <a:ea typeface="Calibri" panose="020F0502020204030204" pitchFamily="34" charset="0"/>
              </a:rPr>
              <a:t>U</a:t>
            </a:r>
            <a:r>
              <a:rPr lang="fr-FR" sz="3200" i="1" dirty="0" smtClean="0">
                <a:solidFill>
                  <a:schemeClr val="accent2">
                    <a:lumMod val="75000"/>
                  </a:schemeClr>
                </a:solidFill>
                <a:latin typeface="Calibri" panose="020F0502020204030204" pitchFamily="34" charset="0"/>
                <a:ea typeface="Calibri" panose="020F0502020204030204" pitchFamily="34" charset="0"/>
              </a:rPr>
              <a:t>n chapeau encore plus extraordinaire pour un personnage toujours aussi important</a:t>
            </a:r>
            <a:r>
              <a:rPr lang="fr-FR" sz="3200" i="1" dirty="0">
                <a:solidFill>
                  <a:schemeClr val="accent2">
                    <a:lumMod val="75000"/>
                  </a:schemeClr>
                </a:solidFill>
                <a:latin typeface="Calibri" panose="020F0502020204030204" pitchFamily="34" charset="0"/>
                <a:ea typeface="Calibri" panose="020F0502020204030204" pitchFamily="34" charset="0"/>
              </a:rPr>
              <a:t> </a:t>
            </a:r>
            <a:r>
              <a:rPr lang="fr-FR" sz="3200" dirty="0" smtClean="0">
                <a:solidFill>
                  <a:schemeClr val="accent2">
                    <a:lumMod val="75000"/>
                  </a:schemeClr>
                </a:solidFill>
                <a:latin typeface="Calibri" panose="020F0502020204030204" pitchFamily="34" charset="0"/>
                <a:ea typeface="Calibri" panose="020F0502020204030204" pitchFamily="34" charset="0"/>
              </a:rPr>
              <a:t>»</a:t>
            </a:r>
            <a:endParaRPr lang="fr-FR" sz="3600" dirty="0">
              <a:solidFill>
                <a:schemeClr val="accent2">
                  <a:lumMod val="75000"/>
                </a:schemeClr>
              </a:solidFill>
              <a:latin typeface="Times New Roman" panose="02020603050405020304" pitchFamily="18" charset="0"/>
              <a:ea typeface="Calibri" panose="020F0502020204030204" pitchFamily="34" charset="0"/>
            </a:endParaRPr>
          </a:p>
        </p:txBody>
      </p:sp>
      <p:sp>
        <p:nvSpPr>
          <p:cNvPr id="3" name="ZoneTexte 2"/>
          <p:cNvSpPr txBox="1"/>
          <p:nvPr/>
        </p:nvSpPr>
        <p:spPr>
          <a:xfrm>
            <a:off x="1443791" y="4382240"/>
            <a:ext cx="9368587" cy="1569660"/>
          </a:xfrm>
          <a:prstGeom prst="rect">
            <a:avLst/>
          </a:prstGeom>
          <a:noFill/>
        </p:spPr>
        <p:txBody>
          <a:bodyPr wrap="square" rtlCol="0">
            <a:spAutoFit/>
          </a:bodyPr>
          <a:lstStyle/>
          <a:p>
            <a:pPr algn="ctr">
              <a:spcAft>
                <a:spcPts val="0"/>
              </a:spcAft>
            </a:pPr>
            <a:r>
              <a:rPr lang="fr-FR" sz="2400" b="1" dirty="0" smtClean="0">
                <a:solidFill>
                  <a:schemeClr val="bg2">
                    <a:lumMod val="50000"/>
                  </a:schemeClr>
                </a:solidFill>
                <a:latin typeface="Century Gothic" panose="020B0502020202020204" pitchFamily="34" charset="0"/>
                <a:ea typeface="Calibri" panose="020F0502020204030204" pitchFamily="34" charset="0"/>
              </a:rPr>
              <a:t>Ici tu vas pouvoir chercher et utiliser des matériaux pour que ton chapeau / ta coiffe soit très insolite</a:t>
            </a:r>
          </a:p>
          <a:p>
            <a:pPr algn="ctr">
              <a:spcAft>
                <a:spcPts val="0"/>
              </a:spcAft>
            </a:pPr>
            <a:r>
              <a:rPr lang="fr-FR" sz="2400" b="1" dirty="0" smtClean="0">
                <a:solidFill>
                  <a:schemeClr val="bg2">
                    <a:lumMod val="50000"/>
                  </a:schemeClr>
                </a:solidFill>
                <a:latin typeface="Century Gothic" panose="020B0502020202020204" pitchFamily="34" charset="0"/>
                <a:ea typeface="Calibri" panose="020F0502020204030204" pitchFamily="34" charset="0"/>
              </a:rPr>
              <a:t>(Tu peux prendre un chapeau / casquette et l’ornementer pour devenir un important personnage)</a:t>
            </a:r>
            <a:endParaRPr lang="fr-FR" sz="2400" b="1" dirty="0">
              <a:solidFill>
                <a:schemeClr val="bg2">
                  <a:lumMod val="50000"/>
                </a:schemeClr>
              </a:solidFill>
              <a:latin typeface="Century Gothic" panose="020B0502020202020204" pitchFamily="34" charset="0"/>
              <a:ea typeface="Calibri" panose="020F0502020204030204" pitchFamily="34" charset="0"/>
            </a:endParaRPr>
          </a:p>
        </p:txBody>
      </p:sp>
      <p:sp>
        <p:nvSpPr>
          <p:cNvPr id="11" name="Rectangle 10"/>
          <p:cNvSpPr/>
          <p:nvPr/>
        </p:nvSpPr>
        <p:spPr>
          <a:xfrm>
            <a:off x="10812378" y="5745463"/>
            <a:ext cx="1194620" cy="938719"/>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 arts et culture 31</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Conseillère pédagogique arts plastiques</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7031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10650" y="910248"/>
            <a:ext cx="6833937" cy="1311128"/>
          </a:xfrm>
        </p:spPr>
        <p:txBody>
          <a:bodyPr wrap="square">
            <a:spAutoFit/>
          </a:bodyPr>
          <a:lstStyle/>
          <a:p>
            <a:r>
              <a:rPr lang="fr-FR" b="1" spc="1000" dirty="0" smtClean="0">
                <a:solidFill>
                  <a:schemeClr val="accent2">
                    <a:lumMod val="75000"/>
                  </a:schemeClr>
                </a:solidFill>
              </a:rPr>
              <a:t>Regarde quelques chapeaux insolites</a:t>
            </a:r>
            <a:endParaRPr lang="fr-FR" b="1" spc="1000" dirty="0">
              <a:solidFill>
                <a:schemeClr val="accent2">
                  <a:lumMod val="75000"/>
                </a:schemeClr>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80" y="910248"/>
            <a:ext cx="3095625" cy="4657725"/>
          </a:xfrm>
          <a:prstGeom prst="rect">
            <a:avLst/>
          </a:prstGeom>
        </p:spPr>
      </p:pic>
      <p:sp>
        <p:nvSpPr>
          <p:cNvPr id="3" name="Rectangle 2"/>
          <p:cNvSpPr/>
          <p:nvPr/>
        </p:nvSpPr>
        <p:spPr>
          <a:xfrm>
            <a:off x="1100227" y="5634387"/>
            <a:ext cx="3060533" cy="369332"/>
          </a:xfrm>
          <a:prstGeom prst="rect">
            <a:avLst/>
          </a:prstGeom>
        </p:spPr>
        <p:txBody>
          <a:bodyPr wrap="square">
            <a:spAutoFit/>
          </a:bodyPr>
          <a:lstStyle/>
          <a:p>
            <a:r>
              <a:rPr lang="fr-FR" sz="900" dirty="0"/>
              <a:t>les tribus de la vallée de l’Omo ou « Avant le stade du miroir </a:t>
            </a:r>
            <a:r>
              <a:rPr lang="fr-FR" sz="900" dirty="0" smtClean="0"/>
              <a:t>photographe </a:t>
            </a:r>
            <a:r>
              <a:rPr lang="fr-FR" sz="900" dirty="0"/>
              <a:t>Hans </a:t>
            </a:r>
            <a:r>
              <a:rPr lang="fr-FR" sz="900" dirty="0" err="1"/>
              <a:t>Silvester</a:t>
            </a:r>
            <a:endParaRPr lang="fr-FR" sz="90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50" y="2751705"/>
            <a:ext cx="2931457" cy="3517748"/>
          </a:xfrm>
          <a:prstGeom prst="rect">
            <a:avLst/>
          </a:prstGeom>
        </p:spPr>
      </p:pic>
      <p:sp>
        <p:nvSpPr>
          <p:cNvPr id="6" name="ZoneTexte 5"/>
          <p:cNvSpPr txBox="1"/>
          <p:nvPr/>
        </p:nvSpPr>
        <p:spPr>
          <a:xfrm>
            <a:off x="5577922" y="6269453"/>
            <a:ext cx="1596912" cy="230832"/>
          </a:xfrm>
          <a:prstGeom prst="rect">
            <a:avLst/>
          </a:prstGeom>
          <a:noFill/>
        </p:spPr>
        <p:txBody>
          <a:bodyPr wrap="none" rtlCol="0">
            <a:spAutoFit/>
          </a:bodyPr>
          <a:lstStyle/>
          <a:p>
            <a:r>
              <a:rPr lang="fr-FR" sz="900" dirty="0" smtClean="0"/>
              <a:t>Nikki </a:t>
            </a:r>
            <a:r>
              <a:rPr lang="fr-FR" sz="900" dirty="0" err="1" smtClean="0"/>
              <a:t>Salk</a:t>
            </a:r>
            <a:r>
              <a:rPr lang="fr-FR" sz="900" dirty="0" smtClean="0"/>
              <a:t>, perruque en papier</a:t>
            </a:r>
            <a:endParaRPr lang="fr-FR" sz="900" dirty="0"/>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b="22587"/>
          <a:stretch/>
        </p:blipFill>
        <p:spPr>
          <a:xfrm>
            <a:off x="8597853" y="2671179"/>
            <a:ext cx="2664182" cy="3086319"/>
          </a:xfrm>
          <a:prstGeom prst="rect">
            <a:avLst/>
          </a:prstGeom>
        </p:spPr>
      </p:pic>
      <p:sp>
        <p:nvSpPr>
          <p:cNvPr id="8" name="Rectangle 7"/>
          <p:cNvSpPr/>
          <p:nvPr/>
        </p:nvSpPr>
        <p:spPr>
          <a:xfrm>
            <a:off x="8420307" y="5819053"/>
            <a:ext cx="2906565" cy="246221"/>
          </a:xfrm>
          <a:prstGeom prst="rect">
            <a:avLst/>
          </a:prstGeom>
        </p:spPr>
        <p:txBody>
          <a:bodyPr wrap="none">
            <a:spAutoFit/>
          </a:bodyPr>
          <a:lstStyle/>
          <a:p>
            <a:r>
              <a:rPr lang="fr-FR" sz="1000" dirty="0"/>
              <a:t>Andrey </a:t>
            </a:r>
            <a:r>
              <a:rPr lang="fr-FR" sz="1000" dirty="0" err="1"/>
              <a:t>Yakovlev</a:t>
            </a:r>
            <a:r>
              <a:rPr lang="fr-FR" sz="1000" dirty="0"/>
              <a:t> et </a:t>
            </a:r>
            <a:r>
              <a:rPr lang="fr-FR" sz="1000" dirty="0" smtClean="0"/>
              <a:t>Lili </a:t>
            </a:r>
            <a:r>
              <a:rPr lang="fr-FR" sz="1000" dirty="0" err="1" smtClean="0"/>
              <a:t>Aleeva</a:t>
            </a:r>
            <a:r>
              <a:rPr lang="fr-FR" sz="1000" dirty="0" smtClean="0"/>
              <a:t>, Portrait folklore slave</a:t>
            </a:r>
            <a:endParaRPr lang="fr-FR" sz="1000" dirty="0"/>
          </a:p>
        </p:txBody>
      </p:sp>
    </p:spTree>
    <p:extLst>
      <p:ext uri="{BB962C8B-B14F-4D97-AF65-F5344CB8AC3E}">
        <p14:creationId xmlns:p14="http://schemas.microsoft.com/office/powerpoint/2010/main" val="2158648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40632" y="365931"/>
            <a:ext cx="5358063" cy="2862322"/>
          </a:xfrm>
          <a:prstGeom prst="rect">
            <a:avLst/>
          </a:prstGeom>
          <a:solidFill>
            <a:schemeClr val="bg2"/>
          </a:solidFill>
        </p:spPr>
        <p:txBody>
          <a:bodyPr wrap="square" rtlCol="0">
            <a:spAutoFit/>
          </a:bodyPr>
          <a:lstStyle/>
          <a:p>
            <a:pPr marL="273050"/>
            <a:r>
              <a:rPr lang="fr-FR" sz="3600" b="1" spc="1000" dirty="0" smtClean="0">
                <a:solidFill>
                  <a:schemeClr val="accent2">
                    <a:lumMod val="75000"/>
                  </a:schemeClr>
                </a:solidFill>
              </a:rPr>
              <a:t>Prolongement en classe ou à la maison </a:t>
            </a:r>
          </a:p>
          <a:p>
            <a:pPr marL="273050"/>
            <a:r>
              <a:rPr lang="fr-FR" sz="7200" b="1" spc="1000" dirty="0" smtClean="0">
                <a:solidFill>
                  <a:schemeClr val="accent2">
                    <a:lumMod val="75000"/>
                  </a:schemeClr>
                </a:solidFill>
                <a:latin typeface="Scribynumbers" panose="02000603000000000000" pitchFamily="2" charset="0"/>
              </a:rPr>
              <a:t>3</a:t>
            </a:r>
            <a:endParaRPr lang="fr-FR" sz="3600" b="1" spc="1000" dirty="0">
              <a:solidFill>
                <a:schemeClr val="accent2">
                  <a:lumMod val="75000"/>
                </a:schemeClr>
              </a:solidFill>
              <a:latin typeface="Scribynumbers" panose="02000603000000000000" pitchFamily="2" charset="0"/>
            </a:endParaRPr>
          </a:p>
        </p:txBody>
      </p:sp>
      <p:sp>
        <p:nvSpPr>
          <p:cNvPr id="3" name="ZoneTexte 2"/>
          <p:cNvSpPr txBox="1"/>
          <p:nvPr/>
        </p:nvSpPr>
        <p:spPr>
          <a:xfrm>
            <a:off x="240631" y="4175803"/>
            <a:ext cx="10844463" cy="1938992"/>
          </a:xfrm>
          <a:prstGeom prst="rect">
            <a:avLst/>
          </a:prstGeom>
          <a:noFill/>
        </p:spPr>
        <p:txBody>
          <a:bodyPr wrap="square" rtlCol="0">
            <a:spAutoFit/>
          </a:bodyPr>
          <a:lstStyle/>
          <a:p>
            <a:pPr marL="342900" indent="-342900">
              <a:spcAft>
                <a:spcPts val="0"/>
              </a:spcAft>
              <a:buFont typeface="Wingdings" panose="05000000000000000000" pitchFamily="2" charset="2"/>
              <a:buChar char="ü"/>
            </a:pPr>
            <a:r>
              <a:rPr lang="fr-FR" sz="2400" b="1" dirty="0">
                <a:solidFill>
                  <a:schemeClr val="bg2">
                    <a:lumMod val="50000"/>
                  </a:schemeClr>
                </a:solidFill>
                <a:latin typeface="Century Gothic" panose="020B0502020202020204" pitchFamily="34" charset="0"/>
                <a:ea typeface="Calibri" panose="020F0502020204030204" pitchFamily="34" charset="0"/>
              </a:rPr>
              <a:t>Tu vas fabriquer une série de </a:t>
            </a:r>
            <a:r>
              <a:rPr lang="fr-FR" sz="2400" b="1" dirty="0" smtClean="0">
                <a:solidFill>
                  <a:schemeClr val="bg2">
                    <a:lumMod val="50000"/>
                  </a:schemeClr>
                </a:solidFill>
                <a:latin typeface="Century Gothic" panose="020B0502020202020204" pitchFamily="34" charset="0"/>
                <a:ea typeface="Calibri" panose="020F0502020204030204" pitchFamily="34" charset="0"/>
              </a:rPr>
              <a:t>chapeaux / </a:t>
            </a:r>
            <a:r>
              <a:rPr lang="fr-FR" sz="2400" b="1" dirty="0">
                <a:solidFill>
                  <a:schemeClr val="bg2">
                    <a:lumMod val="50000"/>
                  </a:schemeClr>
                </a:solidFill>
                <a:latin typeface="Century Gothic" panose="020B0502020202020204" pitchFamily="34" charset="0"/>
                <a:ea typeface="Calibri" panose="020F0502020204030204" pitchFamily="34" charset="0"/>
              </a:rPr>
              <a:t>coiffes, pour </a:t>
            </a:r>
            <a:r>
              <a:rPr lang="fr-FR" sz="2400" b="1" dirty="0" smtClean="0">
                <a:solidFill>
                  <a:schemeClr val="bg2">
                    <a:lumMod val="50000"/>
                  </a:schemeClr>
                </a:solidFill>
                <a:latin typeface="Century Gothic" panose="020B0502020202020204" pitchFamily="34" charset="0"/>
                <a:ea typeface="Calibri" panose="020F0502020204030204" pitchFamily="34" charset="0"/>
              </a:rPr>
              <a:t>des petits </a:t>
            </a:r>
            <a:r>
              <a:rPr lang="fr-FR" sz="2400" b="1" dirty="0">
                <a:solidFill>
                  <a:schemeClr val="bg2">
                    <a:lumMod val="50000"/>
                  </a:schemeClr>
                </a:solidFill>
                <a:latin typeface="Century Gothic" panose="020B0502020202020204" pitchFamily="34" charset="0"/>
                <a:ea typeface="Calibri" panose="020F0502020204030204" pitchFamily="34" charset="0"/>
              </a:rPr>
              <a:t>personnages </a:t>
            </a:r>
            <a:r>
              <a:rPr lang="fr-FR" sz="2400" b="1" dirty="0" smtClean="0">
                <a:solidFill>
                  <a:schemeClr val="bg2">
                    <a:lumMod val="50000"/>
                  </a:schemeClr>
                </a:solidFill>
                <a:latin typeface="Century Gothic" panose="020B0502020202020204" pitchFamily="34" charset="0"/>
                <a:ea typeface="Calibri" panose="020F0502020204030204" pitchFamily="34" charset="0"/>
              </a:rPr>
              <a:t>importants (à l’échelle de ton doigt par exemple)</a:t>
            </a:r>
          </a:p>
          <a:p>
            <a:pPr>
              <a:spcAft>
                <a:spcPts val="0"/>
              </a:spcAft>
            </a:pPr>
            <a:r>
              <a:rPr lang="fr-FR" sz="2400" b="1" dirty="0" smtClean="0">
                <a:solidFill>
                  <a:schemeClr val="bg2">
                    <a:lumMod val="50000"/>
                  </a:schemeClr>
                </a:solidFill>
                <a:latin typeface="Century Gothic" panose="020B0502020202020204" pitchFamily="34" charset="0"/>
                <a:ea typeface="Calibri" panose="020F0502020204030204" pitchFamily="34" charset="0"/>
              </a:rPr>
              <a:t> </a:t>
            </a:r>
          </a:p>
          <a:p>
            <a:pPr marL="342900" indent="-342900">
              <a:spcAft>
                <a:spcPts val="0"/>
              </a:spcAft>
              <a:buFont typeface="Wingdings" panose="05000000000000000000" pitchFamily="2" charset="2"/>
              <a:buChar char="ü"/>
            </a:pPr>
            <a:r>
              <a:rPr lang="fr-FR" sz="2400" b="1" dirty="0" smtClean="0">
                <a:solidFill>
                  <a:schemeClr val="bg2">
                    <a:lumMod val="50000"/>
                  </a:schemeClr>
                </a:solidFill>
                <a:latin typeface="Century Gothic" panose="020B0502020202020204" pitchFamily="34" charset="0"/>
                <a:ea typeface="Calibri" panose="020F0502020204030204" pitchFamily="34" charset="0"/>
              </a:rPr>
              <a:t>À </a:t>
            </a:r>
            <a:r>
              <a:rPr lang="fr-FR" sz="2400" b="1" dirty="0">
                <a:solidFill>
                  <a:schemeClr val="bg2">
                    <a:lumMod val="50000"/>
                  </a:schemeClr>
                </a:solidFill>
                <a:latin typeface="Century Gothic" panose="020B0502020202020204" pitchFamily="34" charset="0"/>
                <a:ea typeface="Calibri" panose="020F0502020204030204" pitchFamily="34" charset="0"/>
              </a:rPr>
              <a:t>la fin tu présenteras tes chapeaux sur un petit socle pour les </a:t>
            </a:r>
            <a:r>
              <a:rPr lang="fr-FR" sz="2400" b="1" dirty="0" smtClean="0">
                <a:solidFill>
                  <a:schemeClr val="bg2">
                    <a:lumMod val="50000"/>
                  </a:schemeClr>
                </a:solidFill>
                <a:latin typeface="Century Gothic" panose="020B0502020202020204" pitchFamily="34" charset="0"/>
                <a:ea typeface="Calibri" panose="020F0502020204030204" pitchFamily="34" charset="0"/>
              </a:rPr>
              <a:t>exposer</a:t>
            </a:r>
            <a:endParaRPr lang="fr-FR" sz="2400" b="1" dirty="0">
              <a:solidFill>
                <a:schemeClr val="bg2">
                  <a:lumMod val="50000"/>
                </a:schemeClr>
              </a:solidFill>
              <a:latin typeface="Century Gothic" panose="020B0502020202020204" pitchFamily="34" charset="0"/>
              <a:ea typeface="Calibri" panose="020F0502020204030204" pitchFamily="34" charset="0"/>
            </a:endParaRPr>
          </a:p>
        </p:txBody>
      </p:sp>
      <p:sp>
        <p:nvSpPr>
          <p:cNvPr id="11" name="Rectangle 10"/>
          <p:cNvSpPr/>
          <p:nvPr/>
        </p:nvSpPr>
        <p:spPr>
          <a:xfrm>
            <a:off x="10812378" y="5745463"/>
            <a:ext cx="1194620" cy="938719"/>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 arts et culture 31</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Conseillère pédagogique arts plastiques</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846227" y="608874"/>
            <a:ext cx="4658836" cy="1569660"/>
          </a:xfrm>
          <a:prstGeom prst="rect">
            <a:avLst/>
          </a:prstGeom>
        </p:spPr>
        <p:txBody>
          <a:bodyPr wrap="square">
            <a:spAutoFit/>
          </a:bodyPr>
          <a:lstStyle/>
          <a:p>
            <a:pPr>
              <a:spcAft>
                <a:spcPts val="0"/>
              </a:spcAft>
            </a:pPr>
            <a:r>
              <a:rPr lang="fr-FR" sz="3200" dirty="0">
                <a:solidFill>
                  <a:schemeClr val="accent2">
                    <a:lumMod val="75000"/>
                  </a:schemeClr>
                </a:solidFill>
                <a:latin typeface="Calibri" panose="020F0502020204030204" pitchFamily="34" charset="0"/>
                <a:ea typeface="Calibri" panose="020F0502020204030204" pitchFamily="34" charset="0"/>
              </a:rPr>
              <a:t>« </a:t>
            </a:r>
            <a:r>
              <a:rPr lang="fr-FR" sz="3200" i="1" dirty="0" smtClean="0">
                <a:solidFill>
                  <a:schemeClr val="accent2">
                    <a:lumMod val="75000"/>
                  </a:schemeClr>
                </a:solidFill>
                <a:latin typeface="Calibri" panose="020F0502020204030204" pitchFamily="34" charset="0"/>
                <a:ea typeface="Calibri" panose="020F0502020204030204" pitchFamily="34" charset="0"/>
              </a:rPr>
              <a:t>Des petits personnages imaginaires d’une grande importance</a:t>
            </a:r>
            <a:r>
              <a:rPr lang="fr-FR" sz="3200" i="1" dirty="0">
                <a:solidFill>
                  <a:schemeClr val="accent2">
                    <a:lumMod val="75000"/>
                  </a:schemeClr>
                </a:solidFill>
                <a:latin typeface="Calibri" panose="020F0502020204030204" pitchFamily="34" charset="0"/>
                <a:ea typeface="Calibri" panose="020F0502020204030204" pitchFamily="34" charset="0"/>
              </a:rPr>
              <a:t> </a:t>
            </a:r>
            <a:r>
              <a:rPr lang="fr-FR" sz="3200" dirty="0" smtClean="0">
                <a:solidFill>
                  <a:schemeClr val="accent2">
                    <a:lumMod val="75000"/>
                  </a:schemeClr>
                </a:solidFill>
                <a:latin typeface="Calibri" panose="020F0502020204030204" pitchFamily="34" charset="0"/>
                <a:ea typeface="Calibri" panose="020F0502020204030204" pitchFamily="34" charset="0"/>
              </a:rPr>
              <a:t>»</a:t>
            </a:r>
            <a:endParaRPr lang="fr-FR" sz="3600" dirty="0">
              <a:solidFill>
                <a:schemeClr val="accent2">
                  <a:lumMod val="75000"/>
                </a:schemeClr>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3077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762" y="600867"/>
            <a:ext cx="2938462" cy="3556797"/>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766" b="16899"/>
          <a:stretch/>
        </p:blipFill>
        <p:spPr>
          <a:xfrm>
            <a:off x="2564911" y="4454201"/>
            <a:ext cx="1871568" cy="2190750"/>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2427" b="3427"/>
          <a:stretch/>
        </p:blipFill>
        <p:spPr>
          <a:xfrm>
            <a:off x="1214025" y="328614"/>
            <a:ext cx="3222454" cy="3829050"/>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4145" t="15846" r="25095" b="29692"/>
          <a:stretch/>
        </p:blipFill>
        <p:spPr>
          <a:xfrm>
            <a:off x="671512" y="4506315"/>
            <a:ext cx="1613039" cy="2138636"/>
          </a:xfrm>
          <a:prstGeom prst="rect">
            <a:avLst/>
          </a:prstGeom>
        </p:spPr>
      </p:pic>
      <p:pic>
        <p:nvPicPr>
          <p:cNvPr id="9" name="Espace réservé du contenu 5" descr="http://www.lires.org/wp-content/uploads/2016/03/Calligramme-Apollinaire.jp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8417507" y="857251"/>
            <a:ext cx="2541006" cy="3300414"/>
          </a:xfrm>
          <a:prstGeom prst="rect">
            <a:avLst/>
          </a:prstGeom>
          <a:noFill/>
          <a:ln>
            <a:noFill/>
          </a:ln>
        </p:spPr>
      </p:pic>
      <p:sp>
        <p:nvSpPr>
          <p:cNvPr id="10" name="ZoneTexte 9"/>
          <p:cNvSpPr txBox="1"/>
          <p:nvPr/>
        </p:nvSpPr>
        <p:spPr>
          <a:xfrm>
            <a:off x="4913791" y="4700588"/>
            <a:ext cx="7007431" cy="646331"/>
          </a:xfrm>
          <a:prstGeom prst="rect">
            <a:avLst/>
          </a:prstGeom>
          <a:solidFill>
            <a:schemeClr val="bg2"/>
          </a:solidFill>
        </p:spPr>
        <p:txBody>
          <a:bodyPr wrap="none" rtlCol="0">
            <a:spAutoFit/>
          </a:bodyPr>
          <a:lstStyle/>
          <a:p>
            <a:r>
              <a:rPr lang="fr-FR" sz="3600" b="1" spc="1000" dirty="0" smtClean="0">
                <a:solidFill>
                  <a:schemeClr val="accent2">
                    <a:lumMod val="50000"/>
                  </a:schemeClr>
                </a:solidFill>
              </a:rPr>
              <a:t>Écrire un calligramme</a:t>
            </a:r>
            <a:endParaRPr lang="fr-FR" sz="3600" b="1" spc="1000" dirty="0">
              <a:solidFill>
                <a:schemeClr val="accent2">
                  <a:lumMod val="50000"/>
                </a:schemeClr>
              </a:solidFill>
            </a:endParaRPr>
          </a:p>
        </p:txBody>
      </p:sp>
      <p:sp>
        <p:nvSpPr>
          <p:cNvPr id="11" name="Rectangle 10"/>
          <p:cNvSpPr/>
          <p:nvPr/>
        </p:nvSpPr>
        <p:spPr>
          <a:xfrm>
            <a:off x="10958513" y="5992550"/>
            <a:ext cx="1194620" cy="769441"/>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Mélissa Béchour-CPD Langue française cycle 3-</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Haute-Garonne</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439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09881" y="220474"/>
            <a:ext cx="5606173" cy="951030"/>
          </a:xfrm>
        </p:spPr>
        <p:txBody>
          <a:bodyPr wrap="square" anchor="ctr">
            <a:spAutoFit/>
          </a:bodyPr>
          <a:lstStyle/>
          <a:p>
            <a:pPr algn="ctr"/>
            <a:r>
              <a:rPr lang="fr-FR" sz="3100" b="1" dirty="0">
                <a:solidFill>
                  <a:schemeClr val="accent2">
                    <a:lumMod val="75000"/>
                  </a:schemeClr>
                </a:solidFill>
              </a:rPr>
              <a:t>Voici un calligramme de Guillaume Apollinaire,  </a:t>
            </a:r>
            <a:r>
              <a:rPr lang="fr-FR" sz="3100" b="1" i="1" dirty="0">
                <a:solidFill>
                  <a:schemeClr val="accent2">
                    <a:lumMod val="75000"/>
                  </a:schemeClr>
                </a:solidFill>
              </a:rPr>
              <a:t>Poèmes à </a:t>
            </a:r>
            <a:r>
              <a:rPr lang="fr-FR" sz="3100" b="1" i="1" dirty="0" smtClean="0">
                <a:solidFill>
                  <a:schemeClr val="accent2">
                    <a:lumMod val="75000"/>
                  </a:schemeClr>
                </a:solidFill>
              </a:rPr>
              <a:t>Lou</a:t>
            </a:r>
            <a:endParaRPr lang="fr-FR" b="1" dirty="0">
              <a:solidFill>
                <a:schemeClr val="accent2">
                  <a:lumMod val="75000"/>
                </a:schemeClr>
              </a:solidFill>
            </a:endParaRPr>
          </a:p>
        </p:txBody>
      </p:sp>
      <p:sp>
        <p:nvSpPr>
          <p:cNvPr id="5" name="Espace réservé du contenu 4"/>
          <p:cNvSpPr>
            <a:spLocks noGrp="1"/>
          </p:cNvSpPr>
          <p:nvPr>
            <p:ph sz="half" idx="2"/>
          </p:nvPr>
        </p:nvSpPr>
        <p:spPr>
          <a:xfrm>
            <a:off x="6710007" y="1677324"/>
            <a:ext cx="3934181" cy="5180676"/>
          </a:xfrm>
        </p:spPr>
        <p:txBody>
          <a:bodyPr>
            <a:normAutofit fontScale="55000" lnSpcReduction="20000"/>
          </a:bodyPr>
          <a:lstStyle/>
          <a:p>
            <a:r>
              <a:rPr lang="fr-FR" dirty="0"/>
              <a:t>Reconnais-toi</a:t>
            </a:r>
          </a:p>
          <a:p>
            <a:r>
              <a:rPr lang="fr-FR" dirty="0"/>
              <a:t>Cette adorable personne c’est toi</a:t>
            </a:r>
          </a:p>
          <a:p>
            <a:r>
              <a:rPr lang="fr-FR" dirty="0"/>
              <a:t>Sous le grand chapeau canotier</a:t>
            </a:r>
          </a:p>
          <a:p>
            <a:r>
              <a:rPr lang="fr-FR" dirty="0" err="1"/>
              <a:t>Oeil</a:t>
            </a:r>
            <a:endParaRPr lang="fr-FR" dirty="0"/>
          </a:p>
          <a:p>
            <a:r>
              <a:rPr lang="fr-FR" dirty="0"/>
              <a:t>Nez</a:t>
            </a:r>
          </a:p>
          <a:p>
            <a:r>
              <a:rPr lang="fr-FR" dirty="0"/>
              <a:t>La bouche</a:t>
            </a:r>
          </a:p>
          <a:p>
            <a:r>
              <a:rPr lang="fr-FR" dirty="0"/>
              <a:t>Voici l’ovale de ta figure</a:t>
            </a:r>
          </a:p>
          <a:p>
            <a:r>
              <a:rPr lang="fr-FR" dirty="0"/>
              <a:t>Ton</a:t>
            </a:r>
          </a:p>
          <a:p>
            <a:r>
              <a:rPr lang="fr-FR" dirty="0"/>
              <a:t>cou exquis</a:t>
            </a:r>
          </a:p>
          <a:p>
            <a:r>
              <a:rPr lang="fr-FR" dirty="0" err="1"/>
              <a:t>Voi</a:t>
            </a:r>
            <a:r>
              <a:rPr lang="fr-FR" dirty="0"/>
              <a:t> / ci enfin l’imparfaite image</a:t>
            </a:r>
          </a:p>
          <a:p>
            <a:r>
              <a:rPr lang="fr-FR" dirty="0"/>
              <a:t>de ton buste a / doré vu comme</a:t>
            </a:r>
          </a:p>
          <a:p>
            <a:r>
              <a:rPr lang="fr-FR" dirty="0"/>
              <a:t>à travers un nuage</a:t>
            </a:r>
          </a:p>
          <a:p>
            <a:r>
              <a:rPr lang="fr-FR" dirty="0"/>
              <a:t>Un peu</a:t>
            </a:r>
          </a:p>
          <a:p>
            <a:r>
              <a:rPr lang="fr-FR" dirty="0"/>
              <a:t>plus bas</a:t>
            </a:r>
          </a:p>
          <a:p>
            <a:r>
              <a:rPr lang="fr-FR" dirty="0"/>
              <a:t>c’est ton</a:t>
            </a:r>
          </a:p>
          <a:p>
            <a:r>
              <a:rPr lang="fr-FR" dirty="0"/>
              <a:t>cœur</a:t>
            </a:r>
          </a:p>
          <a:p>
            <a:r>
              <a:rPr lang="fr-FR" dirty="0"/>
              <a:t>qui </a:t>
            </a:r>
            <a:r>
              <a:rPr lang="fr-FR" dirty="0" smtClean="0"/>
              <a:t>bat</a:t>
            </a:r>
          </a:p>
          <a:p>
            <a:endParaRPr lang="fr-FR" dirty="0" smtClean="0"/>
          </a:p>
          <a:p>
            <a:endParaRPr lang="fr-FR" dirty="0"/>
          </a:p>
        </p:txBody>
      </p:sp>
      <p:pic>
        <p:nvPicPr>
          <p:cNvPr id="6" name="Espace réservé du contenu 5" descr="http://www.lires.org/wp-content/uploads/2016/03/Calligramme-Apollinaire.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313" y="220474"/>
            <a:ext cx="4829175" cy="6080314"/>
          </a:xfrm>
          <a:prstGeom prst="rect">
            <a:avLst/>
          </a:prstGeom>
          <a:noFill/>
          <a:ln>
            <a:noFill/>
          </a:ln>
        </p:spPr>
      </p:pic>
      <p:sp>
        <p:nvSpPr>
          <p:cNvPr id="3" name="Rectangle 2"/>
          <p:cNvSpPr/>
          <p:nvPr/>
        </p:nvSpPr>
        <p:spPr>
          <a:xfrm>
            <a:off x="821371" y="6290131"/>
            <a:ext cx="2420856" cy="430887"/>
          </a:xfrm>
          <a:prstGeom prst="rect">
            <a:avLst/>
          </a:prstGeom>
        </p:spPr>
        <p:txBody>
          <a:bodyPr wrap="none">
            <a:spAutoFit/>
          </a:bodyPr>
          <a:lstStyle/>
          <a:p>
            <a:r>
              <a:rPr lang="fr-FR" sz="1100" dirty="0"/>
              <a:t>Guillaume Apollinaire,  </a:t>
            </a:r>
            <a:endParaRPr lang="fr-FR" sz="1100" dirty="0" smtClean="0"/>
          </a:p>
          <a:p>
            <a:r>
              <a:rPr lang="fr-FR" sz="1100" i="1" dirty="0" smtClean="0"/>
              <a:t>Poèmes </a:t>
            </a:r>
            <a:r>
              <a:rPr lang="fr-FR" sz="1100" i="1" dirty="0"/>
              <a:t>à Lou</a:t>
            </a:r>
            <a:r>
              <a:rPr lang="fr-FR" sz="1100" dirty="0"/>
              <a:t>, [</a:t>
            </a:r>
            <a:r>
              <a:rPr lang="fr-FR" sz="1100" i="1" dirty="0"/>
              <a:t>Ombre de mon amour</a:t>
            </a:r>
            <a:r>
              <a:rPr lang="fr-FR" sz="1100" dirty="0"/>
              <a:t>],</a:t>
            </a:r>
          </a:p>
        </p:txBody>
      </p:sp>
    </p:spTree>
    <p:extLst>
      <p:ext uri="{BB962C8B-B14F-4D97-AF65-F5344CB8AC3E}">
        <p14:creationId xmlns:p14="http://schemas.microsoft.com/office/powerpoint/2010/main" val="129607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http://www.lires.org/wp-content/uploads/2016/03/Calligramme-Apollinaire.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2002" y="620048"/>
            <a:ext cx="4473023" cy="5137814"/>
          </a:xfrm>
          <a:prstGeom prst="rect">
            <a:avLst/>
          </a:prstGeom>
          <a:noFill/>
          <a:ln>
            <a:noFill/>
          </a:ln>
        </p:spPr>
      </p:pic>
      <p:sp>
        <p:nvSpPr>
          <p:cNvPr id="3" name="Rectangle 2"/>
          <p:cNvSpPr/>
          <p:nvPr/>
        </p:nvSpPr>
        <p:spPr>
          <a:xfrm>
            <a:off x="2465024" y="5968336"/>
            <a:ext cx="2140330" cy="184666"/>
          </a:xfrm>
          <a:prstGeom prst="rect">
            <a:avLst/>
          </a:prstGeom>
        </p:spPr>
        <p:txBody>
          <a:bodyPr wrap="none">
            <a:spAutoFit/>
          </a:bodyPr>
          <a:lstStyle/>
          <a:p>
            <a:r>
              <a:rPr lang="fr-FR" sz="600" dirty="0"/>
              <a:t>Guillaume Apollinaire,  </a:t>
            </a:r>
            <a:r>
              <a:rPr lang="fr-FR" sz="600" i="1" dirty="0" smtClean="0"/>
              <a:t>Poèmes </a:t>
            </a:r>
            <a:r>
              <a:rPr lang="fr-FR" sz="600" i="1" dirty="0"/>
              <a:t>à Lou</a:t>
            </a:r>
            <a:r>
              <a:rPr lang="fr-FR" sz="600" dirty="0"/>
              <a:t>, [</a:t>
            </a:r>
            <a:r>
              <a:rPr lang="fr-FR" sz="600" i="1" dirty="0"/>
              <a:t>Ombre de mon amour</a:t>
            </a:r>
            <a:r>
              <a:rPr lang="fr-FR" sz="600" dirty="0"/>
              <a:t>],</a:t>
            </a:r>
          </a:p>
        </p:txBody>
      </p:sp>
      <p:sp>
        <p:nvSpPr>
          <p:cNvPr id="7" name="ZoneTexte 6"/>
          <p:cNvSpPr txBox="1"/>
          <p:nvPr/>
        </p:nvSpPr>
        <p:spPr>
          <a:xfrm>
            <a:off x="7329488" y="828675"/>
            <a:ext cx="4143376" cy="6124754"/>
          </a:xfrm>
          <a:prstGeom prst="rect">
            <a:avLst/>
          </a:prstGeom>
          <a:noFill/>
        </p:spPr>
        <p:txBody>
          <a:bodyPr wrap="square" rtlCol="0">
            <a:spAutoFit/>
          </a:bodyPr>
          <a:lstStyle/>
          <a:p>
            <a:pPr marL="285750" indent="-285750">
              <a:buFont typeface="Wingdings" panose="05000000000000000000" pitchFamily="2" charset="2"/>
              <a:buChar char="§"/>
            </a:pPr>
            <a:r>
              <a:rPr lang="fr-FR" sz="2800" b="1" dirty="0" smtClean="0">
                <a:solidFill>
                  <a:schemeClr val="tx1">
                    <a:lumMod val="50000"/>
                    <a:lumOff val="50000"/>
                  </a:schemeClr>
                </a:solidFill>
              </a:rPr>
              <a:t>Lis ce poème (si c’est trop difficile, aide-toi de la diapositive précédente</a:t>
            </a:r>
          </a:p>
          <a:p>
            <a:pPr marL="285750" indent="-285750">
              <a:buFont typeface="Wingdings" panose="05000000000000000000" pitchFamily="2" charset="2"/>
              <a:buChar char="§"/>
            </a:pPr>
            <a:endParaRPr lang="fr-FR" sz="2800" b="1" dirty="0">
              <a:solidFill>
                <a:schemeClr val="tx1">
                  <a:lumMod val="50000"/>
                  <a:lumOff val="50000"/>
                </a:schemeClr>
              </a:solidFill>
            </a:endParaRPr>
          </a:p>
          <a:p>
            <a:pPr marL="285750" indent="-285750">
              <a:buFont typeface="Wingdings" panose="05000000000000000000" pitchFamily="2" charset="2"/>
              <a:buChar char="§"/>
            </a:pPr>
            <a:r>
              <a:rPr lang="fr-FR" sz="2800" b="1" dirty="0">
                <a:solidFill>
                  <a:schemeClr val="tx1">
                    <a:lumMod val="50000"/>
                    <a:lumOff val="50000"/>
                  </a:schemeClr>
                </a:solidFill>
              </a:rPr>
              <a:t>Pour toi, quel lien y a-t-il entre le dessin et le poème </a:t>
            </a:r>
            <a:r>
              <a:rPr lang="fr-FR" sz="2800" b="1" dirty="0" smtClean="0">
                <a:solidFill>
                  <a:schemeClr val="tx1">
                    <a:lumMod val="50000"/>
                    <a:lumOff val="50000"/>
                  </a:schemeClr>
                </a:solidFill>
              </a:rPr>
              <a:t>?</a:t>
            </a:r>
          </a:p>
          <a:p>
            <a:pPr marL="285750" indent="-285750">
              <a:buFont typeface="Wingdings" panose="05000000000000000000" pitchFamily="2" charset="2"/>
              <a:buChar char="§"/>
            </a:pPr>
            <a:endParaRPr lang="fr-FR" sz="2800" b="1" dirty="0">
              <a:solidFill>
                <a:schemeClr val="tx1">
                  <a:lumMod val="50000"/>
                  <a:lumOff val="50000"/>
                </a:schemeClr>
              </a:solidFill>
            </a:endParaRPr>
          </a:p>
          <a:p>
            <a:pPr marL="285750" indent="-285750">
              <a:buFont typeface="Wingdings" panose="05000000000000000000" pitchFamily="2" charset="2"/>
              <a:buChar char="§"/>
            </a:pPr>
            <a:r>
              <a:rPr lang="fr-FR" sz="2800" b="1" dirty="0">
                <a:solidFill>
                  <a:schemeClr val="tx1">
                    <a:lumMod val="50000"/>
                    <a:lumOff val="50000"/>
                  </a:schemeClr>
                </a:solidFill>
              </a:rPr>
              <a:t>Donne une définition d’un calligramme.</a:t>
            </a:r>
          </a:p>
          <a:p>
            <a:pPr marL="285750" indent="-285750">
              <a:buFont typeface="Wingdings" panose="05000000000000000000" pitchFamily="2" charset="2"/>
              <a:buChar char="§"/>
            </a:pPr>
            <a:endParaRPr lang="fr-FR" sz="2800" b="1" dirty="0">
              <a:solidFill>
                <a:schemeClr val="accent2">
                  <a:lumMod val="75000"/>
                </a:schemeClr>
              </a:solidFill>
            </a:endParaRPr>
          </a:p>
          <a:p>
            <a:pPr marL="285750" indent="-285750">
              <a:buFont typeface="Wingdings" panose="05000000000000000000" pitchFamily="2" charset="2"/>
              <a:buChar char="§"/>
            </a:pPr>
            <a:endParaRPr lang="fr-FR" sz="2800" b="1" dirty="0" smtClean="0">
              <a:solidFill>
                <a:schemeClr val="accent2">
                  <a:lumMod val="75000"/>
                </a:schemeClr>
              </a:solidFill>
            </a:endParaRPr>
          </a:p>
          <a:p>
            <a:pPr marL="285750" indent="-285750">
              <a:buFont typeface="Wingdings" panose="05000000000000000000" pitchFamily="2" charset="2"/>
              <a:buChar char="§"/>
            </a:pPr>
            <a:endParaRPr lang="fr-FR" sz="2800" b="1" dirty="0">
              <a:solidFill>
                <a:schemeClr val="accent2">
                  <a:lumMod val="75000"/>
                </a:schemeClr>
              </a:solidFill>
            </a:endParaRPr>
          </a:p>
        </p:txBody>
      </p:sp>
      <p:sp>
        <p:nvSpPr>
          <p:cNvPr id="9" name="Rectangle 8"/>
          <p:cNvSpPr/>
          <p:nvPr/>
        </p:nvSpPr>
        <p:spPr>
          <a:xfrm>
            <a:off x="10958513" y="5992550"/>
            <a:ext cx="1194620" cy="769441"/>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Mélissa Béchour-CPD Langue française cycle 3-</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Haute-Garonne</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353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923924" y="1746155"/>
            <a:ext cx="10515600" cy="948920"/>
          </a:xfrm>
        </p:spPr>
        <p:txBody>
          <a:bodyPr anchor="t">
            <a:noAutofit/>
          </a:bodyPr>
          <a:lstStyle/>
          <a:p>
            <a:pPr algn="ctr"/>
            <a:r>
              <a:rPr lang="fr-FR" sz="2800" dirty="0" smtClean="0">
                <a:latin typeface="+mn-lt"/>
              </a:rPr>
              <a:t>Ici Apollinaire écrit un poème pour une femme qu’il aime. </a:t>
            </a:r>
            <a:br>
              <a:rPr lang="fr-FR" sz="2800" dirty="0" smtClean="0">
                <a:latin typeface="+mn-lt"/>
              </a:rPr>
            </a:br>
            <a:r>
              <a:rPr lang="fr-FR" sz="2800" dirty="0">
                <a:latin typeface="+mn-lt"/>
              </a:rPr>
              <a:t>Ce dessin est en lien avec le poème</a:t>
            </a:r>
            <a:r>
              <a:rPr lang="fr-FR" sz="2800" dirty="0" smtClean="0">
                <a:latin typeface="+mn-lt"/>
              </a:rPr>
              <a:t>.</a:t>
            </a:r>
            <a:endParaRPr lang="fr-FR" sz="2800" dirty="0">
              <a:latin typeface="+mn-lt"/>
            </a:endParaRPr>
          </a:p>
        </p:txBody>
      </p:sp>
      <p:sp>
        <p:nvSpPr>
          <p:cNvPr id="2" name="ZoneTexte 1"/>
          <p:cNvSpPr txBox="1"/>
          <p:nvPr/>
        </p:nvSpPr>
        <p:spPr>
          <a:xfrm>
            <a:off x="2800350" y="714375"/>
            <a:ext cx="6994222" cy="707886"/>
          </a:xfrm>
          <a:prstGeom prst="rect">
            <a:avLst/>
          </a:prstGeom>
          <a:noFill/>
        </p:spPr>
        <p:txBody>
          <a:bodyPr wrap="none" rtlCol="0">
            <a:spAutoFit/>
          </a:bodyPr>
          <a:lstStyle/>
          <a:p>
            <a:r>
              <a:rPr lang="fr-FR" sz="4000" spc="1600" dirty="0" smtClean="0">
                <a:solidFill>
                  <a:schemeClr val="accent2">
                    <a:lumMod val="75000"/>
                  </a:schemeClr>
                </a:solidFill>
              </a:rPr>
              <a:t>UN CALLIGRAMME</a:t>
            </a:r>
            <a:endParaRPr lang="fr-FR" sz="4000" spc="1600" dirty="0">
              <a:solidFill>
                <a:schemeClr val="accent2">
                  <a:lumMod val="75000"/>
                </a:schemeClr>
              </a:solidFill>
            </a:endParaRPr>
          </a:p>
        </p:txBody>
      </p:sp>
      <p:pic>
        <p:nvPicPr>
          <p:cNvPr id="9" name="Espace réservé du contenu 5" descr="http://www.lires.org/wp-content/uploads/2016/03/Calligramme-Apollinaire.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11559" y="3018969"/>
            <a:ext cx="2299894" cy="2627852"/>
          </a:xfrm>
          <a:prstGeom prst="rect">
            <a:avLst/>
          </a:prstGeom>
          <a:noFill/>
          <a:ln>
            <a:solidFill>
              <a:schemeClr val="tx1"/>
            </a:solidFill>
          </a:ln>
        </p:spPr>
      </p:pic>
      <p:sp>
        <p:nvSpPr>
          <p:cNvPr id="10" name="Rectangle 9"/>
          <p:cNvSpPr/>
          <p:nvPr/>
        </p:nvSpPr>
        <p:spPr>
          <a:xfrm>
            <a:off x="5191341" y="5877514"/>
            <a:ext cx="2140330" cy="184666"/>
          </a:xfrm>
          <a:prstGeom prst="rect">
            <a:avLst/>
          </a:prstGeom>
        </p:spPr>
        <p:txBody>
          <a:bodyPr wrap="none">
            <a:spAutoFit/>
          </a:bodyPr>
          <a:lstStyle/>
          <a:p>
            <a:r>
              <a:rPr lang="fr-FR" sz="600" dirty="0"/>
              <a:t>Guillaume Apollinaire,  </a:t>
            </a:r>
            <a:r>
              <a:rPr lang="fr-FR" sz="600" i="1" dirty="0" smtClean="0"/>
              <a:t>Poèmes </a:t>
            </a:r>
            <a:r>
              <a:rPr lang="fr-FR" sz="600" i="1" dirty="0"/>
              <a:t>à Lou</a:t>
            </a:r>
            <a:r>
              <a:rPr lang="fr-FR" sz="600" dirty="0"/>
              <a:t>, [</a:t>
            </a:r>
            <a:r>
              <a:rPr lang="fr-FR" sz="600" i="1" dirty="0"/>
              <a:t>Ombre de mon amour</a:t>
            </a:r>
            <a:r>
              <a:rPr lang="fr-FR" sz="600" dirty="0"/>
              <a:t>],</a:t>
            </a:r>
          </a:p>
        </p:txBody>
      </p:sp>
      <p:sp>
        <p:nvSpPr>
          <p:cNvPr id="11" name="Rectangle 10"/>
          <p:cNvSpPr/>
          <p:nvPr/>
        </p:nvSpPr>
        <p:spPr>
          <a:xfrm>
            <a:off x="10842214" y="5969847"/>
            <a:ext cx="1194620" cy="769441"/>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Mélissa Béchour-CPD Langue française cycle 3-</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Haute-Garonne</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471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41684" y="1746154"/>
            <a:ext cx="10797840" cy="884751"/>
          </a:xfrm>
        </p:spPr>
        <p:txBody>
          <a:bodyPr anchor="t">
            <a:noAutofit/>
          </a:bodyPr>
          <a:lstStyle/>
          <a:p>
            <a:pPr algn="ctr"/>
            <a:r>
              <a:rPr lang="fr-FR" sz="2800" dirty="0" smtClean="0">
                <a:latin typeface="+mn-lt"/>
              </a:rPr>
              <a:t>est un poème dont la disposition graphique sur la page forme un dessin</a:t>
            </a:r>
            <a:br>
              <a:rPr lang="fr-FR" sz="2800" dirty="0" smtClean="0">
                <a:latin typeface="+mn-lt"/>
              </a:rPr>
            </a:br>
            <a:r>
              <a:rPr lang="fr-FR" sz="2800" dirty="0">
                <a:latin typeface="+mn-lt"/>
              </a:rPr>
              <a:t>R</a:t>
            </a:r>
            <a:r>
              <a:rPr lang="fr-FR" sz="2800" dirty="0" smtClean="0">
                <a:latin typeface="+mn-lt"/>
              </a:rPr>
              <a:t>egardes-en d’autres de Guillaume </a:t>
            </a:r>
            <a:r>
              <a:rPr lang="fr-FR" sz="2800" dirty="0" err="1" smtClean="0">
                <a:latin typeface="+mn-lt"/>
              </a:rPr>
              <a:t>Appolinaire</a:t>
            </a:r>
            <a:endParaRPr lang="fr-FR" sz="2800" dirty="0">
              <a:latin typeface="+mn-lt"/>
            </a:endParaRPr>
          </a:p>
        </p:txBody>
      </p:sp>
      <p:sp>
        <p:nvSpPr>
          <p:cNvPr id="2" name="ZoneTexte 1"/>
          <p:cNvSpPr txBox="1"/>
          <p:nvPr/>
        </p:nvSpPr>
        <p:spPr>
          <a:xfrm>
            <a:off x="2800350" y="714375"/>
            <a:ext cx="6994222" cy="707886"/>
          </a:xfrm>
          <a:prstGeom prst="rect">
            <a:avLst/>
          </a:prstGeom>
          <a:noFill/>
        </p:spPr>
        <p:txBody>
          <a:bodyPr wrap="none" rtlCol="0">
            <a:spAutoFit/>
          </a:bodyPr>
          <a:lstStyle/>
          <a:p>
            <a:r>
              <a:rPr lang="fr-FR" sz="4000" spc="1600" dirty="0" smtClean="0">
                <a:solidFill>
                  <a:schemeClr val="accent2">
                    <a:lumMod val="75000"/>
                  </a:schemeClr>
                </a:solidFill>
              </a:rPr>
              <a:t>UN CALLIGRAMME</a:t>
            </a:r>
            <a:endParaRPr lang="fr-FR" sz="4000" spc="1600" dirty="0">
              <a:solidFill>
                <a:schemeClr val="accent2">
                  <a:lumMod val="75000"/>
                </a:schemeClr>
              </a:solidFill>
            </a:endParaRP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3070"/>
          <a:stretch/>
        </p:blipFill>
        <p:spPr>
          <a:xfrm>
            <a:off x="3079388" y="3320745"/>
            <a:ext cx="2549883" cy="3051784"/>
          </a:xfrm>
          <a:prstGeom prst="rect">
            <a:avLst/>
          </a:prstGeom>
        </p:spPr>
      </p:pic>
      <p:sp>
        <p:nvSpPr>
          <p:cNvPr id="5" name="ZoneTexte 4"/>
          <p:cNvSpPr txBox="1"/>
          <p:nvPr/>
        </p:nvSpPr>
        <p:spPr>
          <a:xfrm>
            <a:off x="2925091" y="6543674"/>
            <a:ext cx="2858475" cy="215444"/>
          </a:xfrm>
          <a:prstGeom prst="rect">
            <a:avLst/>
          </a:prstGeom>
          <a:noFill/>
        </p:spPr>
        <p:txBody>
          <a:bodyPr wrap="none" rtlCol="0">
            <a:spAutoFit/>
          </a:bodyPr>
          <a:lstStyle/>
          <a:p>
            <a:r>
              <a:rPr lang="fr-FR" sz="800" dirty="0" smtClean="0"/>
              <a:t>Guillaume Apollinaire, Calligramme, </a:t>
            </a:r>
            <a:r>
              <a:rPr lang="fr-FR" sz="800" i="1" dirty="0" smtClean="0"/>
              <a:t>Je suis la méditation</a:t>
            </a:r>
            <a:r>
              <a:rPr lang="fr-FR" sz="800" dirty="0" smtClean="0"/>
              <a:t>… RMN</a:t>
            </a:r>
            <a:endParaRPr lang="fr-FR" sz="8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388" y="3265506"/>
            <a:ext cx="2486024" cy="3162261"/>
          </a:xfrm>
          <a:prstGeom prst="rect">
            <a:avLst/>
          </a:prstGeom>
        </p:spPr>
      </p:pic>
      <p:sp>
        <p:nvSpPr>
          <p:cNvPr id="6" name="ZoneTexte 5"/>
          <p:cNvSpPr txBox="1"/>
          <p:nvPr/>
        </p:nvSpPr>
        <p:spPr>
          <a:xfrm>
            <a:off x="6589223" y="6443647"/>
            <a:ext cx="2393604" cy="415498"/>
          </a:xfrm>
          <a:prstGeom prst="rect">
            <a:avLst/>
          </a:prstGeom>
          <a:noFill/>
        </p:spPr>
        <p:txBody>
          <a:bodyPr wrap="none" rtlCol="0">
            <a:spAutoFit/>
          </a:bodyPr>
          <a:lstStyle/>
          <a:p>
            <a:r>
              <a:rPr lang="fr-FR" sz="700" dirty="0"/>
              <a:t>Guillaume </a:t>
            </a:r>
            <a:r>
              <a:rPr lang="fr-FR" sz="700" dirty="0" smtClean="0"/>
              <a:t>Apollinaire, </a:t>
            </a:r>
            <a:r>
              <a:rPr lang="fr-FR" sz="700" i="1" dirty="0"/>
              <a:t>La mandoline, l'</a:t>
            </a:r>
            <a:r>
              <a:rPr lang="fr-FR" sz="700" i="1" dirty="0" err="1"/>
              <a:t>oeillet</a:t>
            </a:r>
            <a:r>
              <a:rPr lang="fr-FR" sz="700" i="1" dirty="0"/>
              <a:t> et le </a:t>
            </a:r>
            <a:r>
              <a:rPr lang="fr-FR" sz="700" i="1" dirty="0" smtClean="0"/>
              <a:t>bambou, </a:t>
            </a:r>
          </a:p>
          <a:p>
            <a:r>
              <a:rPr lang="fr-FR" sz="700" dirty="0" smtClean="0"/>
              <a:t>encre</a:t>
            </a:r>
            <a:r>
              <a:rPr lang="fr-FR" sz="700" dirty="0"/>
              <a:t>, </a:t>
            </a:r>
            <a:r>
              <a:rPr lang="fr-FR" sz="700" dirty="0" smtClean="0"/>
              <a:t>0.275 x0.209 m, </a:t>
            </a:r>
          </a:p>
          <a:p>
            <a:r>
              <a:rPr lang="fr-FR" sz="700" dirty="0" smtClean="0"/>
              <a:t>Paris </a:t>
            </a:r>
            <a:r>
              <a:rPr lang="fr-FR" sz="700" dirty="0"/>
              <a:t>Centre Pompidou Musée national d’art </a:t>
            </a:r>
            <a:r>
              <a:rPr lang="fr-FR" sz="700" dirty="0" smtClean="0"/>
              <a:t>moderne, RMN</a:t>
            </a:r>
            <a:endParaRPr lang="fr-FR" sz="700" dirty="0"/>
          </a:p>
        </p:txBody>
      </p:sp>
      <p:sp>
        <p:nvSpPr>
          <p:cNvPr id="8" name="Rectangle 7"/>
          <p:cNvSpPr/>
          <p:nvPr/>
        </p:nvSpPr>
        <p:spPr>
          <a:xfrm>
            <a:off x="10958513" y="5992550"/>
            <a:ext cx="1194620" cy="769441"/>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Mélissa Béchour-CPD Langue française cycle 3-</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Haute-Garonne</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505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64250" y="1121923"/>
            <a:ext cx="8034139" cy="3970318"/>
          </a:xfrm>
          <a:prstGeom prst="rect">
            <a:avLst/>
          </a:prstGeom>
          <a:noFill/>
        </p:spPr>
        <p:txBody>
          <a:bodyPr wrap="square" rtlCol="0">
            <a:spAutoFit/>
          </a:bodyPr>
          <a:lstStyle/>
          <a:p>
            <a:pPr algn="ctr"/>
            <a:r>
              <a:rPr lang="fr-FR" sz="3600" spc="100" dirty="0" smtClean="0">
                <a:solidFill>
                  <a:schemeClr val="accent2">
                    <a:lumMod val="75000"/>
                  </a:schemeClr>
                </a:solidFill>
              </a:rPr>
              <a:t>A ton tour, tu vas écrire un texte sous la forme d’un calligramme autour du thème du chapeau /de la coiffe</a:t>
            </a:r>
          </a:p>
          <a:p>
            <a:pPr algn="ctr"/>
            <a:endParaRPr lang="fr-FR" sz="3600" spc="100" dirty="0" smtClean="0">
              <a:solidFill>
                <a:schemeClr val="accent2">
                  <a:lumMod val="75000"/>
                </a:schemeClr>
              </a:solidFill>
            </a:endParaRPr>
          </a:p>
          <a:p>
            <a:pPr algn="ctr"/>
            <a:r>
              <a:rPr lang="fr-FR" sz="3600" spc="100" dirty="0" smtClean="0">
                <a:solidFill>
                  <a:schemeClr val="accent2">
                    <a:lumMod val="75000"/>
                  </a:schemeClr>
                </a:solidFill>
              </a:rPr>
              <a:t>Tu </a:t>
            </a:r>
            <a:r>
              <a:rPr lang="fr-FR" sz="3600" spc="100" dirty="0" smtClean="0">
                <a:solidFill>
                  <a:schemeClr val="accent2">
                    <a:lumMod val="75000"/>
                  </a:schemeClr>
                </a:solidFill>
              </a:rPr>
              <a:t>pourras </a:t>
            </a:r>
            <a:r>
              <a:rPr lang="fr-FR" sz="3600" spc="100" dirty="0" smtClean="0">
                <a:solidFill>
                  <a:schemeClr val="accent2">
                    <a:lumMod val="75000"/>
                  </a:schemeClr>
                </a:solidFill>
              </a:rPr>
              <a:t>t’inspirer de celui que tu as fabriqué, des photographies de ce diaporama ou inventer d’autres formes</a:t>
            </a:r>
            <a:endParaRPr lang="fr-FR" sz="3600" spc="100" dirty="0">
              <a:solidFill>
                <a:schemeClr val="accent2">
                  <a:lumMod val="75000"/>
                </a:schemeClr>
              </a:solidFill>
            </a:endParaRPr>
          </a:p>
        </p:txBody>
      </p:sp>
      <p:sp>
        <p:nvSpPr>
          <p:cNvPr id="12" name="ZoneTexte 11"/>
          <p:cNvSpPr txBox="1"/>
          <p:nvPr/>
        </p:nvSpPr>
        <p:spPr>
          <a:xfrm>
            <a:off x="8343331" y="6462275"/>
            <a:ext cx="2993127" cy="246221"/>
          </a:xfrm>
          <a:prstGeom prst="rect">
            <a:avLst/>
          </a:prstGeom>
          <a:noFill/>
        </p:spPr>
        <p:txBody>
          <a:bodyPr wrap="none" rtlCol="0">
            <a:spAutoFit/>
          </a:bodyPr>
          <a:lstStyle/>
          <a:p>
            <a:r>
              <a:rPr lang="fr-FR" sz="1000" dirty="0" smtClean="0"/>
              <a:t>Coiffe, art océanien, Paris,  Musé du quai Branly, RMN</a:t>
            </a:r>
            <a:endParaRPr lang="fr-FR" sz="1000" dirty="0"/>
          </a:p>
        </p:txBody>
      </p:sp>
    </p:spTree>
    <p:extLst>
      <p:ext uri="{BB962C8B-B14F-4D97-AF65-F5344CB8AC3E}">
        <p14:creationId xmlns:p14="http://schemas.microsoft.com/office/powerpoint/2010/main" val="68130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946" y="300956"/>
            <a:ext cx="11355388" cy="951030"/>
          </a:xfrm>
        </p:spPr>
        <p:txBody>
          <a:bodyPr wrap="square" anchor="t">
            <a:spAutoFit/>
          </a:bodyPr>
          <a:lstStyle/>
          <a:p>
            <a:pPr algn="ctr"/>
            <a:r>
              <a:rPr lang="fr-FR" sz="3100" dirty="0">
                <a:solidFill>
                  <a:schemeClr val="accent2">
                    <a:lumMod val="75000"/>
                  </a:schemeClr>
                </a:solidFill>
                <a:latin typeface="+mn-lt"/>
              </a:rPr>
              <a:t>Tout d’abord tu vas donner </a:t>
            </a:r>
            <a:r>
              <a:rPr lang="fr-FR" sz="3100" b="1" dirty="0">
                <a:solidFill>
                  <a:schemeClr val="accent2">
                    <a:lumMod val="75000"/>
                  </a:schemeClr>
                </a:solidFill>
                <a:latin typeface="+mn-lt"/>
              </a:rPr>
              <a:t>un nom </a:t>
            </a:r>
            <a:r>
              <a:rPr lang="fr-FR" sz="3100" b="1" dirty="0" smtClean="0">
                <a:solidFill>
                  <a:schemeClr val="accent2">
                    <a:lumMod val="75000"/>
                  </a:schemeClr>
                </a:solidFill>
                <a:latin typeface="+mn-lt"/>
              </a:rPr>
              <a:t>au chapeau </a:t>
            </a:r>
            <a:r>
              <a:rPr lang="fr-FR" sz="3100" dirty="0" smtClean="0">
                <a:solidFill>
                  <a:schemeClr val="accent2">
                    <a:lumMod val="75000"/>
                  </a:schemeClr>
                </a:solidFill>
                <a:latin typeface="+mn-lt"/>
              </a:rPr>
              <a:t>celui d’une photographie ou un que tu as fabriqué</a:t>
            </a:r>
            <a:endParaRPr lang="fr-FR" dirty="0">
              <a:solidFill>
                <a:schemeClr val="accent2">
                  <a:lumMod val="75000"/>
                </a:schemeClr>
              </a:solidFill>
            </a:endParaRPr>
          </a:p>
        </p:txBody>
      </p:sp>
      <p:sp>
        <p:nvSpPr>
          <p:cNvPr id="3" name="Espace réservé du texte 2"/>
          <p:cNvSpPr>
            <a:spLocks noGrp="1"/>
          </p:cNvSpPr>
          <p:nvPr>
            <p:ph type="body" idx="1"/>
          </p:nvPr>
        </p:nvSpPr>
        <p:spPr>
          <a:xfrm>
            <a:off x="518946" y="2849563"/>
            <a:ext cx="5157787" cy="823912"/>
          </a:xfrm>
          <a:solidFill>
            <a:schemeClr val="bg2">
              <a:lumMod val="90000"/>
            </a:schemeClr>
          </a:solidFill>
          <a:ln>
            <a:solidFill>
              <a:schemeClr val="bg1"/>
            </a:solidFill>
          </a:ln>
        </p:spPr>
        <p:txBody>
          <a:bodyPr/>
          <a:lstStyle/>
          <a:p>
            <a:pPr algn="ctr"/>
            <a:r>
              <a:rPr lang="fr-FR" dirty="0">
                <a:solidFill>
                  <a:schemeClr val="accent2">
                    <a:lumMod val="75000"/>
                  </a:schemeClr>
                </a:solidFill>
              </a:rPr>
              <a:t>C</a:t>
            </a:r>
            <a:r>
              <a:rPr lang="fr-FR" dirty="0" smtClean="0">
                <a:solidFill>
                  <a:schemeClr val="accent2">
                    <a:lumMod val="75000"/>
                  </a:schemeClr>
                </a:solidFill>
              </a:rPr>
              <a:t>herche </a:t>
            </a:r>
            <a:r>
              <a:rPr lang="fr-FR" dirty="0">
                <a:solidFill>
                  <a:schemeClr val="accent2">
                    <a:lumMod val="75000"/>
                  </a:schemeClr>
                </a:solidFill>
              </a:rPr>
              <a:t>des mots qui te font penser à ce chapeau </a:t>
            </a:r>
          </a:p>
        </p:txBody>
      </p:sp>
      <p:sp>
        <p:nvSpPr>
          <p:cNvPr id="8" name="Espace réservé du texte 2"/>
          <p:cNvSpPr txBox="1">
            <a:spLocks/>
          </p:cNvSpPr>
          <p:nvPr/>
        </p:nvSpPr>
        <p:spPr>
          <a:xfrm>
            <a:off x="6509751" y="2437607"/>
            <a:ext cx="5157787" cy="823912"/>
          </a:xfrm>
          <a:prstGeom prst="rect">
            <a:avLst/>
          </a:prstGeom>
          <a:solidFill>
            <a:schemeClr val="bg2">
              <a:lumMod val="90000"/>
            </a:schemeClr>
          </a:solidFill>
          <a:ln>
            <a:solidFill>
              <a:schemeClr val="bg1"/>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chemeClr val="accent2">
                    <a:lumMod val="75000"/>
                  </a:schemeClr>
                </a:solidFill>
              </a:rPr>
              <a:t>Tous les mots que tu peux fabriquer avec le nom de ton chapeau.*</a:t>
            </a:r>
          </a:p>
        </p:txBody>
      </p:sp>
      <p:sp>
        <p:nvSpPr>
          <p:cNvPr id="10" name="Espace réservé du contenu 3"/>
          <p:cNvSpPr>
            <a:spLocks noGrp="1"/>
          </p:cNvSpPr>
          <p:nvPr>
            <p:ph sz="half" idx="2"/>
          </p:nvPr>
        </p:nvSpPr>
        <p:spPr>
          <a:xfrm>
            <a:off x="518946" y="3898190"/>
            <a:ext cx="5157787" cy="3684588"/>
          </a:xfrm>
          <a:ln>
            <a:solidFill>
              <a:schemeClr val="bg1"/>
            </a:solidFill>
          </a:ln>
        </p:spPr>
        <p:txBody>
          <a:bodyPr/>
          <a:lstStyle/>
          <a:p>
            <a:endParaRPr lang="fr-FR" dirty="0" smtClean="0"/>
          </a:p>
          <a:p>
            <a:pPr marL="176213" indent="0"/>
            <a:r>
              <a:rPr lang="fr-FR" sz="2400" dirty="0" smtClean="0"/>
              <a:t> </a:t>
            </a:r>
            <a:r>
              <a:rPr lang="fr-FR" sz="2400" dirty="0" smtClean="0">
                <a:solidFill>
                  <a:schemeClr val="bg2">
                    <a:lumMod val="50000"/>
                  </a:schemeClr>
                </a:solidFill>
              </a:rPr>
              <a:t>Exemple : une CASQUETTE</a:t>
            </a:r>
          </a:p>
          <a:p>
            <a:pPr marL="176213" indent="0"/>
            <a:endParaRPr lang="fr-FR" sz="2400" dirty="0">
              <a:solidFill>
                <a:schemeClr val="bg2">
                  <a:lumMod val="50000"/>
                </a:schemeClr>
              </a:solidFill>
            </a:endParaRPr>
          </a:p>
          <a:p>
            <a:pPr marL="176213" indent="0">
              <a:buNone/>
            </a:pPr>
            <a:r>
              <a:rPr lang="fr-FR" sz="2400" dirty="0" smtClean="0">
                <a:solidFill>
                  <a:schemeClr val="bg2">
                    <a:lumMod val="50000"/>
                  </a:schemeClr>
                </a:solidFill>
              </a:rPr>
              <a:t>le </a:t>
            </a:r>
            <a:r>
              <a:rPr lang="fr-FR" sz="2400" dirty="0">
                <a:solidFill>
                  <a:schemeClr val="bg2">
                    <a:lumMod val="50000"/>
                  </a:schemeClr>
                </a:solidFill>
              </a:rPr>
              <a:t>mot casquette me fait penser à enfance, protection, soleil…</a:t>
            </a:r>
          </a:p>
        </p:txBody>
      </p:sp>
      <p:sp>
        <p:nvSpPr>
          <p:cNvPr id="11" name="Rectangle 10"/>
          <p:cNvSpPr/>
          <p:nvPr/>
        </p:nvSpPr>
        <p:spPr>
          <a:xfrm>
            <a:off x="6509751" y="3901667"/>
            <a:ext cx="5157787" cy="2623795"/>
          </a:xfrm>
          <a:prstGeom prst="rect">
            <a:avLst/>
          </a:prstGeom>
        </p:spPr>
        <p:txBody>
          <a:bodyPr wrap="square">
            <a:spAutoFit/>
          </a:bodyPr>
          <a:lstStyle/>
          <a:p>
            <a:pPr marL="176213">
              <a:lnSpc>
                <a:spcPct val="90000"/>
              </a:lnSpc>
              <a:spcBef>
                <a:spcPts val="1000"/>
              </a:spcBef>
              <a:buFont typeface="Arial" panose="020B0604020202020204" pitchFamily="34" charset="0"/>
            </a:pPr>
            <a:r>
              <a:rPr lang="fr-FR" sz="2400" dirty="0" smtClean="0">
                <a:solidFill>
                  <a:schemeClr val="bg2">
                    <a:lumMod val="50000"/>
                  </a:schemeClr>
                </a:solidFill>
              </a:rPr>
              <a:t>Exemple : </a:t>
            </a:r>
            <a:r>
              <a:rPr lang="fr-FR" sz="2400" dirty="0">
                <a:solidFill>
                  <a:schemeClr val="bg2">
                    <a:lumMod val="50000"/>
                  </a:schemeClr>
                </a:solidFill>
              </a:rPr>
              <a:t>une </a:t>
            </a:r>
            <a:r>
              <a:rPr lang="fr-FR" sz="2400" dirty="0" smtClean="0">
                <a:solidFill>
                  <a:schemeClr val="bg2">
                    <a:lumMod val="50000"/>
                  </a:schemeClr>
                </a:solidFill>
              </a:rPr>
              <a:t>CASQUETTE</a:t>
            </a:r>
          </a:p>
          <a:p>
            <a:pPr marL="176213">
              <a:lnSpc>
                <a:spcPct val="90000"/>
              </a:lnSpc>
              <a:spcBef>
                <a:spcPts val="1000"/>
              </a:spcBef>
              <a:buFont typeface="Arial" panose="020B0604020202020204" pitchFamily="34" charset="0"/>
            </a:pPr>
            <a:endParaRPr lang="fr-FR" sz="2400" dirty="0">
              <a:solidFill>
                <a:schemeClr val="bg2">
                  <a:lumMod val="50000"/>
                </a:schemeClr>
              </a:solidFill>
            </a:endParaRPr>
          </a:p>
          <a:p>
            <a:pPr marL="176213">
              <a:lnSpc>
                <a:spcPct val="90000"/>
              </a:lnSpc>
              <a:spcBef>
                <a:spcPts val="1000"/>
              </a:spcBef>
              <a:buFont typeface="Arial" panose="020B0604020202020204" pitchFamily="34" charset="0"/>
            </a:pPr>
            <a:r>
              <a:rPr lang="fr-FR" sz="2400" dirty="0">
                <a:solidFill>
                  <a:schemeClr val="bg2">
                    <a:lumMod val="50000"/>
                  </a:schemeClr>
                </a:solidFill>
              </a:rPr>
              <a:t>avec le mot casquette on peut fabriquer le mot claquette, casque, claque</a:t>
            </a:r>
            <a:r>
              <a:rPr lang="fr-FR" sz="2400" dirty="0" smtClean="0">
                <a:solidFill>
                  <a:schemeClr val="bg2">
                    <a:lumMod val="50000"/>
                  </a:schemeClr>
                </a:solidFill>
              </a:rPr>
              <a:t>…</a:t>
            </a:r>
            <a:endParaRPr lang="fr-FR" sz="2400" dirty="0">
              <a:solidFill>
                <a:schemeClr val="bg2">
                  <a:lumMod val="50000"/>
                </a:schemeClr>
              </a:solidFill>
            </a:endParaRPr>
          </a:p>
          <a:p>
            <a:pPr marL="176213">
              <a:lnSpc>
                <a:spcPct val="90000"/>
              </a:lnSpc>
              <a:spcBef>
                <a:spcPts val="1000"/>
              </a:spcBef>
              <a:buFont typeface="Arial" panose="020B0604020202020204" pitchFamily="34" charset="0"/>
            </a:pPr>
            <a:r>
              <a:rPr lang="fr-FR" sz="2400" dirty="0">
                <a:solidFill>
                  <a:schemeClr val="bg2">
                    <a:lumMod val="50000"/>
                  </a:schemeClr>
                </a:solidFill>
              </a:rPr>
              <a:t>* </a:t>
            </a:r>
            <a:r>
              <a:rPr lang="fr-FR" sz="1100" dirty="0">
                <a:solidFill>
                  <a:schemeClr val="bg2">
                    <a:lumMod val="50000"/>
                  </a:schemeClr>
                </a:solidFill>
              </a:rPr>
              <a:t>Parfois, il est difficile de trouver des mots dans cette colonne. Tu peux te faire aider. Essaye au moins d’en trouver deux ou trois. </a:t>
            </a:r>
          </a:p>
        </p:txBody>
      </p:sp>
      <p:sp>
        <p:nvSpPr>
          <p:cNvPr id="12" name="ZoneTexte 11"/>
          <p:cNvSpPr txBox="1"/>
          <p:nvPr/>
        </p:nvSpPr>
        <p:spPr>
          <a:xfrm>
            <a:off x="2985544" y="1817266"/>
            <a:ext cx="598241" cy="707886"/>
          </a:xfrm>
          <a:prstGeom prst="rect">
            <a:avLst/>
          </a:prstGeom>
          <a:noFill/>
        </p:spPr>
        <p:txBody>
          <a:bodyPr wrap="none" rtlCol="0">
            <a:spAutoFit/>
          </a:bodyPr>
          <a:lstStyle/>
          <a:p>
            <a:r>
              <a:rPr lang="fr-FR" sz="4000" dirty="0">
                <a:latin typeface="Scribynumbers" panose="02000603000000000000" pitchFamily="2" charset="0"/>
              </a:rPr>
              <a:t>1</a:t>
            </a:r>
          </a:p>
        </p:txBody>
      </p:sp>
      <p:sp>
        <p:nvSpPr>
          <p:cNvPr id="13" name="ZoneTexte 12"/>
          <p:cNvSpPr txBox="1"/>
          <p:nvPr/>
        </p:nvSpPr>
        <p:spPr>
          <a:xfrm>
            <a:off x="8490403" y="1512420"/>
            <a:ext cx="598241" cy="707886"/>
          </a:xfrm>
          <a:prstGeom prst="rect">
            <a:avLst/>
          </a:prstGeom>
          <a:noFill/>
        </p:spPr>
        <p:txBody>
          <a:bodyPr wrap="none" rtlCol="0">
            <a:spAutoFit/>
          </a:bodyPr>
          <a:lstStyle/>
          <a:p>
            <a:r>
              <a:rPr lang="fr-FR" sz="4000" dirty="0" smtClean="0">
                <a:latin typeface="Scribynumbers" panose="02000603000000000000" pitchFamily="2" charset="0"/>
              </a:rPr>
              <a:t>2</a:t>
            </a:r>
            <a:endParaRPr lang="fr-FR" sz="4000" dirty="0">
              <a:latin typeface="Scribynumbers" panose="02000603000000000000" pitchFamily="2" charset="0"/>
            </a:endParaRPr>
          </a:p>
        </p:txBody>
      </p:sp>
    </p:spTree>
    <p:extLst>
      <p:ext uri="{BB962C8B-B14F-4D97-AF65-F5344CB8AC3E}">
        <p14:creationId xmlns:p14="http://schemas.microsoft.com/office/powerpoint/2010/main" val="14488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5" descr="http://www.lires.org/wp-content/uploads/2016/03/Calligramme-Apollinaire.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43175" y="414413"/>
            <a:ext cx="3084683" cy="3474117"/>
          </a:xfrm>
          <a:prstGeom prst="rect">
            <a:avLst/>
          </a:prstGeom>
          <a:noFill/>
          <a:ln w="3175">
            <a:solidFill>
              <a:schemeClr val="tx1"/>
            </a:solidFill>
          </a:ln>
        </p:spPr>
      </p:pic>
      <p:sp>
        <p:nvSpPr>
          <p:cNvPr id="10" name="ZoneTexte 9"/>
          <p:cNvSpPr txBox="1"/>
          <p:nvPr/>
        </p:nvSpPr>
        <p:spPr>
          <a:xfrm>
            <a:off x="4400443" y="1514840"/>
            <a:ext cx="7342378" cy="1569660"/>
          </a:xfrm>
          <a:prstGeom prst="rect">
            <a:avLst/>
          </a:prstGeom>
          <a:solidFill>
            <a:schemeClr val="bg2"/>
          </a:solidFill>
        </p:spPr>
        <p:txBody>
          <a:bodyPr wrap="square" rtlCol="0">
            <a:spAutoFit/>
          </a:bodyPr>
          <a:lstStyle/>
          <a:p>
            <a:r>
              <a:rPr lang="fr-FR" sz="4800" b="1" spc="1000" dirty="0" smtClean="0">
                <a:solidFill>
                  <a:schemeClr val="accent2">
                    <a:lumMod val="50000"/>
                  </a:schemeClr>
                </a:solidFill>
              </a:rPr>
              <a:t>Écriture poétique et arts plastiques</a:t>
            </a:r>
            <a:endParaRPr lang="fr-FR" sz="4800" b="1" spc="1000" dirty="0">
              <a:solidFill>
                <a:schemeClr val="accent2">
                  <a:lumMod val="50000"/>
                </a:schemeClr>
              </a:solidFill>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1609" r="24496" b="68779"/>
          <a:stretch/>
        </p:blipFill>
        <p:spPr>
          <a:xfrm>
            <a:off x="671511" y="4092170"/>
            <a:ext cx="3084683" cy="2552781"/>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569" y="3443922"/>
            <a:ext cx="3642058" cy="2575386"/>
          </a:xfrm>
          <a:prstGeom prst="rect">
            <a:avLst/>
          </a:prstGeom>
        </p:spPr>
      </p:pic>
      <p:sp>
        <p:nvSpPr>
          <p:cNvPr id="11" name="ZoneTexte 10"/>
          <p:cNvSpPr txBox="1"/>
          <p:nvPr/>
        </p:nvSpPr>
        <p:spPr>
          <a:xfrm>
            <a:off x="4026569" y="6147897"/>
            <a:ext cx="4283545" cy="461665"/>
          </a:xfrm>
          <a:prstGeom prst="rect">
            <a:avLst/>
          </a:prstGeom>
          <a:noFill/>
        </p:spPr>
        <p:txBody>
          <a:bodyPr wrap="none" rtlCol="0">
            <a:spAutoFit/>
          </a:bodyPr>
          <a:lstStyle/>
          <a:p>
            <a:r>
              <a:rPr lang="fr-FR" sz="800" dirty="0"/>
              <a:t>Guillaume </a:t>
            </a:r>
            <a:r>
              <a:rPr lang="fr-FR" sz="800" dirty="0" smtClean="0"/>
              <a:t>Apollinaire, </a:t>
            </a:r>
            <a:r>
              <a:rPr lang="fr-FR" sz="800" i="1" dirty="0" err="1" smtClean="0"/>
              <a:t>oèmes</a:t>
            </a:r>
            <a:r>
              <a:rPr lang="fr-FR" sz="800" i="1" dirty="0" smtClean="0"/>
              <a:t> </a:t>
            </a:r>
            <a:r>
              <a:rPr lang="fr-FR" sz="800" i="1" dirty="0"/>
              <a:t>à Lou</a:t>
            </a:r>
            <a:r>
              <a:rPr lang="fr-FR" sz="800" dirty="0"/>
              <a:t>, [</a:t>
            </a:r>
            <a:r>
              <a:rPr lang="fr-FR" sz="800" i="1" dirty="0"/>
              <a:t>Ombre de mon amour</a:t>
            </a:r>
            <a:r>
              <a:rPr lang="fr-FR" sz="800" dirty="0" smtClean="0"/>
              <a:t>]</a:t>
            </a:r>
          </a:p>
          <a:p>
            <a:r>
              <a:rPr lang="fr-FR" sz="800" dirty="0" smtClean="0"/>
              <a:t>Défilé Jean-Pierre Gautier, printemps 2010</a:t>
            </a:r>
          </a:p>
          <a:p>
            <a:r>
              <a:rPr lang="fr-FR" sz="800" dirty="0" smtClean="0"/>
              <a:t>Anonyme, Carnet de dessins, art africain, 20</a:t>
            </a:r>
            <a:r>
              <a:rPr lang="fr-FR" sz="800" baseline="30000" dirty="0" smtClean="0"/>
              <a:t>ème</a:t>
            </a:r>
            <a:r>
              <a:rPr lang="fr-FR" sz="800" dirty="0" smtClean="0"/>
              <a:t> siècle, aquarelle, Paris Musée du quai Branly, RMN</a:t>
            </a:r>
            <a:endParaRPr lang="fr-FR" sz="800" dirty="0"/>
          </a:p>
        </p:txBody>
      </p:sp>
    </p:spTree>
    <p:extLst>
      <p:ext uri="{BB962C8B-B14F-4D97-AF65-F5344CB8AC3E}">
        <p14:creationId xmlns:p14="http://schemas.microsoft.com/office/powerpoint/2010/main" val="3471188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17653" y="1182261"/>
            <a:ext cx="5157787" cy="2419124"/>
          </a:xfrm>
          <a:ln>
            <a:solidFill>
              <a:schemeClr val="bg1"/>
            </a:solidFill>
          </a:ln>
        </p:spPr>
        <p:txBody>
          <a:bodyPr>
            <a:spAutoFit/>
          </a:bodyPr>
          <a:lstStyle/>
          <a:p>
            <a:r>
              <a:rPr lang="fr-FR" sz="2800" b="0" dirty="0" smtClean="0">
                <a:solidFill>
                  <a:schemeClr val="bg2">
                    <a:lumMod val="50000"/>
                  </a:schemeClr>
                </a:solidFill>
              </a:rPr>
              <a:t>Maintenant dessine au crayon à papier ton chapeau sur la moitié d’une feuille. (celui que tu as fabriqué / celui d’une photographie du diaporama ou une autre forme de chapeau)</a:t>
            </a:r>
            <a:endParaRPr lang="fr-FR" sz="2800" b="0" dirty="0">
              <a:solidFill>
                <a:schemeClr val="bg2">
                  <a:lumMod val="50000"/>
                </a:schemeClr>
              </a:solidFill>
            </a:endParaRPr>
          </a:p>
        </p:txBody>
      </p:sp>
      <p:sp>
        <p:nvSpPr>
          <p:cNvPr id="4" name="Espace réservé du contenu 3"/>
          <p:cNvSpPr>
            <a:spLocks noGrp="1"/>
          </p:cNvSpPr>
          <p:nvPr>
            <p:ph sz="half" idx="2"/>
          </p:nvPr>
        </p:nvSpPr>
        <p:spPr>
          <a:xfrm>
            <a:off x="6380658" y="1446956"/>
            <a:ext cx="5157787" cy="1643527"/>
          </a:xfrm>
          <a:ln>
            <a:solidFill>
              <a:schemeClr val="bg1"/>
            </a:solidFill>
          </a:ln>
        </p:spPr>
        <p:txBody>
          <a:bodyPr>
            <a:spAutoFit/>
          </a:bodyPr>
          <a:lstStyle/>
          <a:p>
            <a:pPr marL="0" indent="0">
              <a:buNone/>
            </a:pPr>
            <a:r>
              <a:rPr lang="fr-FR" dirty="0" smtClean="0">
                <a:solidFill>
                  <a:schemeClr val="bg2">
                    <a:lumMod val="50000"/>
                  </a:schemeClr>
                </a:solidFill>
              </a:rPr>
              <a:t>Écris </a:t>
            </a:r>
            <a:r>
              <a:rPr lang="fr-FR" dirty="0">
                <a:solidFill>
                  <a:schemeClr val="bg2">
                    <a:lumMod val="50000"/>
                  </a:schemeClr>
                </a:solidFill>
              </a:rPr>
              <a:t>ta liste de mots trouvés comme l’a fait </a:t>
            </a:r>
            <a:r>
              <a:rPr lang="fr-FR" dirty="0" smtClean="0">
                <a:solidFill>
                  <a:schemeClr val="bg2">
                    <a:lumMod val="50000"/>
                  </a:schemeClr>
                </a:solidFill>
              </a:rPr>
              <a:t>Guillaume Apollinaire </a:t>
            </a:r>
            <a:r>
              <a:rPr lang="fr-FR" dirty="0">
                <a:solidFill>
                  <a:schemeClr val="bg2">
                    <a:lumMod val="50000"/>
                  </a:schemeClr>
                </a:solidFill>
              </a:rPr>
              <a:t>pour écrire son calligramme. </a:t>
            </a:r>
          </a:p>
        </p:txBody>
      </p:sp>
      <p:sp>
        <p:nvSpPr>
          <p:cNvPr id="5" name="Espace réservé du texte 4"/>
          <p:cNvSpPr>
            <a:spLocks noGrp="1"/>
          </p:cNvSpPr>
          <p:nvPr>
            <p:ph type="body" sz="quarter" idx="3"/>
          </p:nvPr>
        </p:nvSpPr>
        <p:spPr>
          <a:xfrm>
            <a:off x="417653" y="4903544"/>
            <a:ext cx="5183188" cy="1643527"/>
          </a:xfrm>
          <a:ln>
            <a:solidFill>
              <a:schemeClr val="bg1"/>
            </a:solidFill>
          </a:ln>
        </p:spPr>
        <p:txBody>
          <a:bodyPr anchor="t">
            <a:spAutoFit/>
          </a:bodyPr>
          <a:lstStyle/>
          <a:p>
            <a:r>
              <a:rPr lang="fr-FR" sz="2800" b="0" dirty="0" smtClean="0">
                <a:solidFill>
                  <a:schemeClr val="bg2">
                    <a:lumMod val="50000"/>
                  </a:schemeClr>
                </a:solidFill>
              </a:rPr>
              <a:t>Attention </a:t>
            </a:r>
            <a:r>
              <a:rPr lang="fr-FR" sz="2800" b="0" dirty="0">
                <a:solidFill>
                  <a:schemeClr val="bg2">
                    <a:lumMod val="50000"/>
                  </a:schemeClr>
                </a:solidFill>
              </a:rPr>
              <a:t>lorsque tu gommeras ton dessin, on devra reconnaitre ton chapeau uniquement avec ta liste de mots</a:t>
            </a:r>
            <a:r>
              <a:rPr lang="fr-FR" sz="2800" b="0" dirty="0" smtClean="0">
                <a:solidFill>
                  <a:schemeClr val="bg2">
                    <a:lumMod val="50000"/>
                  </a:schemeClr>
                </a:solidFill>
              </a:rPr>
              <a:t>.</a:t>
            </a:r>
            <a:endParaRPr lang="fr-FR" sz="2800" b="0" dirty="0">
              <a:solidFill>
                <a:schemeClr val="bg2">
                  <a:lumMod val="50000"/>
                </a:schemeClr>
              </a:solidFill>
            </a:endParaRPr>
          </a:p>
        </p:txBody>
      </p:sp>
      <p:sp>
        <p:nvSpPr>
          <p:cNvPr id="6" name="Espace réservé du contenu 5"/>
          <p:cNvSpPr>
            <a:spLocks noGrp="1"/>
          </p:cNvSpPr>
          <p:nvPr>
            <p:ph sz="quarter" idx="4"/>
          </p:nvPr>
        </p:nvSpPr>
        <p:spPr>
          <a:xfrm>
            <a:off x="6749626" y="4591384"/>
            <a:ext cx="5183188" cy="867930"/>
          </a:xfrm>
          <a:ln>
            <a:solidFill>
              <a:schemeClr val="bg1"/>
            </a:solidFill>
          </a:ln>
        </p:spPr>
        <p:txBody>
          <a:bodyPr>
            <a:spAutoFit/>
          </a:bodyPr>
          <a:lstStyle/>
          <a:p>
            <a:pPr marL="0" indent="0">
              <a:buNone/>
            </a:pPr>
            <a:r>
              <a:rPr lang="fr-FR" dirty="0" smtClean="0">
                <a:solidFill>
                  <a:schemeClr val="bg2">
                    <a:lumMod val="50000"/>
                  </a:schemeClr>
                </a:solidFill>
              </a:rPr>
              <a:t>Quand </a:t>
            </a:r>
            <a:r>
              <a:rPr lang="fr-FR" dirty="0">
                <a:solidFill>
                  <a:schemeClr val="bg2">
                    <a:lumMod val="50000"/>
                  </a:schemeClr>
                </a:solidFill>
              </a:rPr>
              <a:t>tu as fini écris en titre le nom de ton chapeau.  </a:t>
            </a:r>
          </a:p>
        </p:txBody>
      </p:sp>
      <p:sp>
        <p:nvSpPr>
          <p:cNvPr id="7" name="ZoneTexte 6"/>
          <p:cNvSpPr txBox="1"/>
          <p:nvPr/>
        </p:nvSpPr>
        <p:spPr>
          <a:xfrm>
            <a:off x="908809" y="166597"/>
            <a:ext cx="806631" cy="1015663"/>
          </a:xfrm>
          <a:prstGeom prst="rect">
            <a:avLst/>
          </a:prstGeom>
          <a:noFill/>
        </p:spPr>
        <p:txBody>
          <a:bodyPr wrap="none" rtlCol="0">
            <a:spAutoFit/>
          </a:bodyPr>
          <a:lstStyle/>
          <a:p>
            <a:r>
              <a:rPr lang="fr-FR" sz="6000" b="1" dirty="0">
                <a:solidFill>
                  <a:schemeClr val="accent2">
                    <a:lumMod val="75000"/>
                  </a:schemeClr>
                </a:solidFill>
                <a:latin typeface="Scribynumbers" panose="02000603000000000000" pitchFamily="2" charset="0"/>
              </a:rPr>
              <a:t>1</a:t>
            </a:r>
          </a:p>
        </p:txBody>
      </p:sp>
      <p:sp>
        <p:nvSpPr>
          <p:cNvPr id="8" name="ZoneTexte 7"/>
          <p:cNvSpPr txBox="1"/>
          <p:nvPr/>
        </p:nvSpPr>
        <p:spPr>
          <a:xfrm>
            <a:off x="3771988" y="3887881"/>
            <a:ext cx="768159" cy="1015663"/>
          </a:xfrm>
          <a:prstGeom prst="rect">
            <a:avLst/>
          </a:prstGeom>
          <a:noFill/>
        </p:spPr>
        <p:txBody>
          <a:bodyPr wrap="none" rtlCol="0">
            <a:spAutoFit/>
          </a:bodyPr>
          <a:lstStyle/>
          <a:p>
            <a:r>
              <a:rPr lang="fr-FR" sz="6000" b="1" dirty="0" smtClean="0">
                <a:solidFill>
                  <a:schemeClr val="accent2">
                    <a:lumMod val="75000"/>
                  </a:schemeClr>
                </a:solidFill>
                <a:latin typeface="Scribynumbers" panose="02000603000000000000" pitchFamily="2" charset="0"/>
              </a:rPr>
              <a:t>3</a:t>
            </a:r>
            <a:endParaRPr lang="fr-FR" sz="6000" b="1" dirty="0">
              <a:solidFill>
                <a:schemeClr val="accent2">
                  <a:lumMod val="75000"/>
                </a:schemeClr>
              </a:solidFill>
              <a:latin typeface="Scribynumbers" panose="02000603000000000000" pitchFamily="2" charset="0"/>
            </a:endParaRPr>
          </a:p>
        </p:txBody>
      </p:sp>
      <p:sp>
        <p:nvSpPr>
          <p:cNvPr id="9" name="ZoneTexte 8"/>
          <p:cNvSpPr txBox="1"/>
          <p:nvPr/>
        </p:nvSpPr>
        <p:spPr>
          <a:xfrm>
            <a:off x="8165621" y="166598"/>
            <a:ext cx="806631" cy="1015663"/>
          </a:xfrm>
          <a:prstGeom prst="rect">
            <a:avLst/>
          </a:prstGeom>
          <a:noFill/>
        </p:spPr>
        <p:txBody>
          <a:bodyPr wrap="none" rtlCol="0">
            <a:spAutoFit/>
          </a:bodyPr>
          <a:lstStyle/>
          <a:p>
            <a:r>
              <a:rPr lang="fr-FR" sz="6000" b="1" dirty="0">
                <a:solidFill>
                  <a:schemeClr val="accent2">
                    <a:lumMod val="75000"/>
                  </a:schemeClr>
                </a:solidFill>
                <a:latin typeface="Scribynumbers" panose="02000603000000000000" pitchFamily="2" charset="0"/>
              </a:rPr>
              <a:t>2</a:t>
            </a:r>
          </a:p>
        </p:txBody>
      </p:sp>
      <p:sp>
        <p:nvSpPr>
          <p:cNvPr id="10" name="ZoneTexte 9"/>
          <p:cNvSpPr txBox="1"/>
          <p:nvPr/>
        </p:nvSpPr>
        <p:spPr>
          <a:xfrm>
            <a:off x="9994398" y="3391236"/>
            <a:ext cx="835485" cy="1015663"/>
          </a:xfrm>
          <a:prstGeom prst="rect">
            <a:avLst/>
          </a:prstGeom>
          <a:noFill/>
        </p:spPr>
        <p:txBody>
          <a:bodyPr wrap="none" rtlCol="0">
            <a:spAutoFit/>
          </a:bodyPr>
          <a:lstStyle/>
          <a:p>
            <a:r>
              <a:rPr lang="fr-FR" sz="6000" b="1" dirty="0" smtClean="0">
                <a:solidFill>
                  <a:schemeClr val="accent2">
                    <a:lumMod val="75000"/>
                  </a:schemeClr>
                </a:solidFill>
                <a:latin typeface="Scribynumbers" panose="02000603000000000000" pitchFamily="2" charset="0"/>
              </a:rPr>
              <a:t>4</a:t>
            </a:r>
            <a:endParaRPr lang="fr-FR" sz="6000" b="1" dirty="0">
              <a:solidFill>
                <a:schemeClr val="accent2">
                  <a:lumMod val="75000"/>
                </a:schemeClr>
              </a:solidFill>
              <a:latin typeface="Scribynumbers" panose="02000603000000000000" pitchFamily="2" charset="0"/>
            </a:endParaRPr>
          </a:p>
        </p:txBody>
      </p:sp>
      <p:sp>
        <p:nvSpPr>
          <p:cNvPr id="11" name="Rectangle 10"/>
          <p:cNvSpPr/>
          <p:nvPr/>
        </p:nvSpPr>
        <p:spPr>
          <a:xfrm>
            <a:off x="10958513" y="5992550"/>
            <a:ext cx="1194620" cy="769441"/>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Mélissa Béchour-CPD Langue française cycle 3-</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Haute-Garonne</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862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621" y="275109"/>
            <a:ext cx="10515600" cy="803584"/>
          </a:xfrm>
        </p:spPr>
        <p:txBody>
          <a:bodyPr>
            <a:noAutofit/>
          </a:bodyPr>
          <a:lstStyle/>
          <a:p>
            <a:pPr algn="ctr"/>
            <a:r>
              <a:rPr lang="fr-FR" sz="3600" dirty="0" smtClean="0">
                <a:solidFill>
                  <a:schemeClr val="accent2">
                    <a:lumMod val="75000"/>
                  </a:schemeClr>
                </a:solidFill>
                <a:latin typeface="+mn-lt"/>
              </a:rPr>
              <a:t>Production d’une élève de CM2 restée à la maison</a:t>
            </a:r>
            <a:br>
              <a:rPr lang="fr-FR" sz="3600" dirty="0" smtClean="0">
                <a:solidFill>
                  <a:schemeClr val="accent2">
                    <a:lumMod val="75000"/>
                  </a:schemeClr>
                </a:solidFill>
                <a:latin typeface="+mn-lt"/>
              </a:rPr>
            </a:br>
            <a:r>
              <a:rPr lang="fr-FR" sz="3600" dirty="0" smtClean="0">
                <a:solidFill>
                  <a:schemeClr val="accent2">
                    <a:lumMod val="75000"/>
                  </a:schemeClr>
                </a:solidFill>
                <a:latin typeface="+mn-lt"/>
              </a:rPr>
              <a:t>(non corrigé) </a:t>
            </a:r>
            <a:endParaRPr lang="fr-FR" sz="3600" dirty="0">
              <a:solidFill>
                <a:schemeClr val="accent2">
                  <a:lumMod val="75000"/>
                </a:schemeClr>
              </a:solidFill>
              <a:latin typeface="+mn-lt"/>
            </a:endParaRPr>
          </a:p>
        </p:txBody>
      </p:sp>
      <p:sp>
        <p:nvSpPr>
          <p:cNvPr id="3" name="Espace réservé du texte 2"/>
          <p:cNvSpPr>
            <a:spLocks noGrp="1"/>
          </p:cNvSpPr>
          <p:nvPr>
            <p:ph type="body" idx="1"/>
          </p:nvPr>
        </p:nvSpPr>
        <p:spPr>
          <a:xfrm>
            <a:off x="894556" y="1690688"/>
            <a:ext cx="5157787" cy="823912"/>
          </a:xfrm>
        </p:spPr>
        <p:txBody>
          <a:bodyPr>
            <a:normAutofit/>
          </a:bodyPr>
          <a:lstStyle/>
          <a:p>
            <a:pPr algn="ctr"/>
            <a:r>
              <a:rPr lang="fr-FR" sz="2000" dirty="0" smtClean="0">
                <a:solidFill>
                  <a:schemeClr val="bg2">
                    <a:lumMod val="50000"/>
                  </a:schemeClr>
                </a:solidFill>
              </a:rPr>
              <a:t>Liste de mots sur le thème du chapeau de sorcier</a:t>
            </a:r>
            <a:endParaRPr lang="fr-FR" sz="2000" dirty="0">
              <a:solidFill>
                <a:schemeClr val="bg2">
                  <a:lumMod val="50000"/>
                </a:schemeClr>
              </a:solidFill>
            </a:endParaRPr>
          </a:p>
        </p:txBody>
      </p:sp>
      <p:pic>
        <p:nvPicPr>
          <p:cNvPr id="7" name="Espace réservé du contenu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2105"/>
          <a:stretch/>
        </p:blipFill>
        <p:spPr>
          <a:xfrm>
            <a:off x="634621" y="2582779"/>
            <a:ext cx="5950566" cy="3991896"/>
          </a:xfrm>
        </p:spPr>
      </p:pic>
      <p:sp>
        <p:nvSpPr>
          <p:cNvPr id="5" name="Espace réservé du texte 4"/>
          <p:cNvSpPr>
            <a:spLocks noGrp="1"/>
          </p:cNvSpPr>
          <p:nvPr>
            <p:ph type="body" sz="quarter" idx="3"/>
          </p:nvPr>
        </p:nvSpPr>
        <p:spPr>
          <a:xfrm>
            <a:off x="8367850" y="1183357"/>
            <a:ext cx="1791352" cy="507331"/>
          </a:xfrm>
        </p:spPr>
        <p:txBody>
          <a:bodyPr>
            <a:normAutofit/>
          </a:bodyPr>
          <a:lstStyle/>
          <a:p>
            <a:r>
              <a:rPr lang="fr-FR" dirty="0" smtClean="0">
                <a:solidFill>
                  <a:srgbClr val="FF0000"/>
                </a:solidFill>
              </a:rPr>
              <a:t>  </a:t>
            </a:r>
            <a:r>
              <a:rPr lang="fr-FR" sz="2200" dirty="0" smtClean="0">
                <a:solidFill>
                  <a:schemeClr val="bg2">
                    <a:lumMod val="50000"/>
                  </a:schemeClr>
                </a:solidFill>
              </a:rPr>
              <a:t>Calligramme</a:t>
            </a:r>
            <a:endParaRPr lang="fr-FR" sz="2200" dirty="0">
              <a:solidFill>
                <a:schemeClr val="bg2">
                  <a:lumMod val="50000"/>
                </a:schemeClr>
              </a:solidFill>
            </a:endParaRPr>
          </a:p>
        </p:txBody>
      </p:sp>
      <p:pic>
        <p:nvPicPr>
          <p:cNvPr id="8" name="Espace réservé du contenu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967363" y="1795352"/>
            <a:ext cx="4284916" cy="4394312"/>
          </a:xfrm>
        </p:spPr>
      </p:pic>
    </p:spTree>
    <p:extLst>
      <p:ext uri="{BB962C8B-B14F-4D97-AF65-F5344CB8AC3E}">
        <p14:creationId xmlns:p14="http://schemas.microsoft.com/office/powerpoint/2010/main" val="165057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500062"/>
            <a:ext cx="10515600" cy="1325563"/>
          </a:xfrm>
        </p:spPr>
        <p:txBody>
          <a:bodyPr>
            <a:normAutofit/>
          </a:bodyPr>
          <a:lstStyle/>
          <a:p>
            <a:pPr algn="ctr"/>
            <a:r>
              <a:rPr lang="fr-FR" sz="4000" b="1" spc="1000" dirty="0" smtClean="0">
                <a:solidFill>
                  <a:schemeClr val="accent2">
                    <a:lumMod val="75000"/>
                  </a:schemeClr>
                </a:solidFill>
              </a:rPr>
              <a:t>Pour les élèves en classe</a:t>
            </a:r>
            <a:endParaRPr lang="fr-FR" sz="4000" b="1" spc="1000" dirty="0">
              <a:solidFill>
                <a:schemeClr val="accent2">
                  <a:lumMod val="75000"/>
                </a:schemeClr>
              </a:solidFill>
            </a:endParaRPr>
          </a:p>
        </p:txBody>
      </p:sp>
      <p:sp>
        <p:nvSpPr>
          <p:cNvPr id="7" name="Espace réservé du contenu 6"/>
          <p:cNvSpPr>
            <a:spLocks noGrp="1"/>
          </p:cNvSpPr>
          <p:nvPr>
            <p:ph idx="1"/>
          </p:nvPr>
        </p:nvSpPr>
        <p:spPr>
          <a:xfrm>
            <a:off x="838200" y="2499393"/>
            <a:ext cx="10515600" cy="3388059"/>
          </a:xfrm>
          <a:ln>
            <a:solidFill>
              <a:schemeClr val="bg1"/>
            </a:solidFill>
          </a:ln>
        </p:spPr>
        <p:txBody>
          <a:bodyPr/>
          <a:lstStyle/>
          <a:p>
            <a:pPr algn="just">
              <a:buFont typeface="Wingdings" panose="05000000000000000000" pitchFamily="2" charset="2"/>
              <a:buChar char="§"/>
            </a:pPr>
            <a:r>
              <a:rPr lang="fr-FR" dirty="0" smtClean="0">
                <a:solidFill>
                  <a:schemeClr val="bg2">
                    <a:lumMod val="50000"/>
                  </a:schemeClr>
                </a:solidFill>
              </a:rPr>
              <a:t>Lorsque les élèves ont listé les mots sur le thème du chapeau (diapositive 19), </a:t>
            </a:r>
            <a:r>
              <a:rPr lang="fr-FR" dirty="0">
                <a:solidFill>
                  <a:schemeClr val="bg2">
                    <a:lumMod val="50000"/>
                  </a:schemeClr>
                </a:solidFill>
              </a:rPr>
              <a:t>o</a:t>
            </a:r>
            <a:r>
              <a:rPr lang="fr-FR" dirty="0" smtClean="0">
                <a:solidFill>
                  <a:schemeClr val="bg2">
                    <a:lumMod val="50000"/>
                  </a:schemeClr>
                </a:solidFill>
              </a:rPr>
              <a:t>n peut leur proposer de courts extraits de textes poétiques. Ils surlignent des mots, des passages qui les accrochent. Ensuite, ils peuvent écrire un court texte poétique en utilisant les mots de la liste et les mots piochés dans les texte poétiques</a:t>
            </a:r>
          </a:p>
          <a:p>
            <a:pPr algn="just">
              <a:buFont typeface="Wingdings" panose="05000000000000000000" pitchFamily="2" charset="2"/>
              <a:buChar char="§"/>
            </a:pPr>
            <a:endParaRPr lang="fr-FR" dirty="0">
              <a:solidFill>
                <a:schemeClr val="bg2">
                  <a:lumMod val="50000"/>
                </a:schemeClr>
              </a:solidFill>
            </a:endParaRPr>
          </a:p>
          <a:p>
            <a:pPr>
              <a:buFont typeface="Wingdings" panose="05000000000000000000" pitchFamily="2" charset="2"/>
              <a:buChar char="§"/>
            </a:pPr>
            <a:r>
              <a:rPr lang="fr-FR" dirty="0">
                <a:solidFill>
                  <a:schemeClr val="bg2">
                    <a:lumMod val="50000"/>
                  </a:schemeClr>
                </a:solidFill>
              </a:rPr>
              <a:t>Ensuite ils écrivent leur calligramme (diapositive </a:t>
            </a:r>
            <a:r>
              <a:rPr lang="fr-FR" dirty="0" smtClean="0">
                <a:solidFill>
                  <a:schemeClr val="bg2">
                    <a:lumMod val="50000"/>
                  </a:schemeClr>
                </a:solidFill>
              </a:rPr>
              <a:t>20)</a:t>
            </a:r>
            <a:endParaRPr lang="fr-FR" dirty="0">
              <a:solidFill>
                <a:schemeClr val="bg2">
                  <a:lumMod val="50000"/>
                </a:schemeClr>
              </a:solidFill>
            </a:endParaRPr>
          </a:p>
        </p:txBody>
      </p:sp>
      <p:sp>
        <p:nvSpPr>
          <p:cNvPr id="4" name="Rectangle 3"/>
          <p:cNvSpPr/>
          <p:nvPr/>
        </p:nvSpPr>
        <p:spPr>
          <a:xfrm>
            <a:off x="10958513" y="5992550"/>
            <a:ext cx="1194620" cy="769441"/>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Mélissa Béchour-CPD Langue française cycle 3-</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Haute-Garonne</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557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9567" y="253258"/>
            <a:ext cx="6081108" cy="635000"/>
          </a:xfrm>
        </p:spPr>
        <p:txBody>
          <a:bodyPr>
            <a:normAutofit fontScale="90000"/>
          </a:bodyPr>
          <a:lstStyle/>
          <a:p>
            <a:r>
              <a:rPr lang="fr-FR" dirty="0" smtClean="0"/>
              <a:t>  		</a:t>
            </a:r>
            <a:r>
              <a:rPr lang="fr-FR" sz="2800" b="1" dirty="0" smtClean="0">
                <a:solidFill>
                  <a:srgbClr val="FF0000"/>
                </a:solidFill>
              </a:rPr>
              <a:t>Proposition d’extraits de textes</a:t>
            </a:r>
            <a:endParaRPr lang="fr-FR" sz="2800" b="1" dirty="0">
              <a:solidFill>
                <a:srgbClr val="FF0000"/>
              </a:solidFill>
            </a:endParaRPr>
          </a:p>
        </p:txBody>
      </p:sp>
      <p:pic>
        <p:nvPicPr>
          <p:cNvPr id="12" name="Espace réservé du contenu 11"/>
          <p:cNvPicPr>
            <a:picLocks noGrp="1" noChangeAspect="1"/>
          </p:cNvPicPr>
          <p:nvPr>
            <p:ph sz="quarter" idx="4"/>
          </p:nvPr>
        </p:nvPicPr>
        <p:blipFill>
          <a:blip r:embed="rId2"/>
          <a:stretch>
            <a:fillRect/>
          </a:stretch>
        </p:blipFill>
        <p:spPr>
          <a:xfrm>
            <a:off x="3396555" y="3186006"/>
            <a:ext cx="6939182" cy="3535469"/>
          </a:xfrm>
          <a:prstGeom prst="rect">
            <a:avLst/>
          </a:prstGeom>
        </p:spPr>
      </p:pic>
      <p:pic>
        <p:nvPicPr>
          <p:cNvPr id="14" name="Image 13"/>
          <p:cNvPicPr>
            <a:picLocks noChangeAspect="1"/>
          </p:cNvPicPr>
          <p:nvPr/>
        </p:nvPicPr>
        <p:blipFill>
          <a:blip r:embed="rId3"/>
          <a:stretch>
            <a:fillRect/>
          </a:stretch>
        </p:blipFill>
        <p:spPr>
          <a:xfrm>
            <a:off x="727325" y="1384883"/>
            <a:ext cx="2881987" cy="2645406"/>
          </a:xfrm>
          <a:prstGeom prst="rect">
            <a:avLst/>
          </a:prstGeom>
        </p:spPr>
      </p:pic>
      <p:pic>
        <p:nvPicPr>
          <p:cNvPr id="16" name="Image 15"/>
          <p:cNvPicPr>
            <a:picLocks noChangeAspect="1"/>
          </p:cNvPicPr>
          <p:nvPr/>
        </p:nvPicPr>
        <p:blipFill>
          <a:blip r:embed="rId4"/>
          <a:stretch>
            <a:fillRect/>
          </a:stretch>
        </p:blipFill>
        <p:spPr>
          <a:xfrm>
            <a:off x="727325" y="4241164"/>
            <a:ext cx="2181225" cy="571500"/>
          </a:xfrm>
          <a:prstGeom prst="rect">
            <a:avLst/>
          </a:prstGeom>
        </p:spPr>
      </p:pic>
      <p:sp>
        <p:nvSpPr>
          <p:cNvPr id="2" name="Espace réservé du pied de page 1"/>
          <p:cNvSpPr>
            <a:spLocks noGrp="1"/>
          </p:cNvSpPr>
          <p:nvPr>
            <p:ph type="ftr" sz="quarter" idx="11"/>
          </p:nvPr>
        </p:nvSpPr>
        <p:spPr/>
        <p:txBody>
          <a:bodyPr/>
          <a:lstStyle/>
          <a:p>
            <a:r>
              <a:rPr lang="fr-FR" smtClean="0"/>
              <a:t>Mélissa Béchour-CPD Langue française-cycle 3</a:t>
            </a:r>
            <a:endParaRPr lang="fr-FR"/>
          </a:p>
        </p:txBody>
      </p:sp>
      <p:pic>
        <p:nvPicPr>
          <p:cNvPr id="5" name="Image 4"/>
          <p:cNvPicPr>
            <a:picLocks noChangeAspect="1"/>
          </p:cNvPicPr>
          <p:nvPr/>
        </p:nvPicPr>
        <p:blipFill>
          <a:blip r:embed="rId5"/>
          <a:stretch>
            <a:fillRect/>
          </a:stretch>
        </p:blipFill>
        <p:spPr>
          <a:xfrm>
            <a:off x="6529632" y="14922"/>
            <a:ext cx="2943225" cy="3171825"/>
          </a:xfrm>
          <a:prstGeom prst="rect">
            <a:avLst/>
          </a:prstGeom>
        </p:spPr>
      </p:pic>
      <p:pic>
        <p:nvPicPr>
          <p:cNvPr id="6" name="Image 5"/>
          <p:cNvPicPr>
            <a:picLocks noChangeAspect="1"/>
          </p:cNvPicPr>
          <p:nvPr/>
        </p:nvPicPr>
        <p:blipFill>
          <a:blip r:embed="rId6"/>
          <a:stretch>
            <a:fillRect/>
          </a:stretch>
        </p:blipFill>
        <p:spPr>
          <a:xfrm>
            <a:off x="9625975" y="2147145"/>
            <a:ext cx="1970582" cy="560441"/>
          </a:xfrm>
          <a:prstGeom prst="rect">
            <a:avLst/>
          </a:prstGeom>
        </p:spPr>
      </p:pic>
    </p:spTree>
    <p:extLst>
      <p:ext uri="{BB962C8B-B14F-4D97-AF65-F5344CB8AC3E}">
        <p14:creationId xmlns:p14="http://schemas.microsoft.com/office/powerpoint/2010/main" val="46338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876" y="424404"/>
            <a:ext cx="4910917" cy="5944312"/>
          </a:xfrm>
          <a:prstGeom prst="rect">
            <a:avLst/>
          </a:prstGeom>
        </p:spPr>
      </p:pic>
      <p:sp>
        <p:nvSpPr>
          <p:cNvPr id="3" name="ZoneTexte 2"/>
          <p:cNvSpPr txBox="1"/>
          <p:nvPr/>
        </p:nvSpPr>
        <p:spPr>
          <a:xfrm>
            <a:off x="6882062" y="1915892"/>
            <a:ext cx="5037222" cy="2308324"/>
          </a:xfrm>
          <a:prstGeom prst="rect">
            <a:avLst/>
          </a:prstGeom>
          <a:solidFill>
            <a:schemeClr val="bg2"/>
          </a:solidFill>
        </p:spPr>
        <p:txBody>
          <a:bodyPr wrap="square" rtlCol="0">
            <a:spAutoFit/>
          </a:bodyPr>
          <a:lstStyle/>
          <a:p>
            <a:r>
              <a:rPr lang="fr-FR" sz="4800" b="1" spc="1000" dirty="0" smtClean="0">
                <a:solidFill>
                  <a:schemeClr val="accent2">
                    <a:lumMod val="50000"/>
                  </a:schemeClr>
                </a:solidFill>
              </a:rPr>
              <a:t>Bonne continuation à tous !!</a:t>
            </a:r>
            <a:endParaRPr lang="fr-FR" sz="4800" b="1" spc="1000" dirty="0">
              <a:solidFill>
                <a:schemeClr val="accent2">
                  <a:lumMod val="50000"/>
                </a:schemeClr>
              </a:solidFill>
            </a:endParaRPr>
          </a:p>
        </p:txBody>
      </p:sp>
    </p:spTree>
    <p:extLst>
      <p:ext uri="{BB962C8B-B14F-4D97-AF65-F5344CB8AC3E}">
        <p14:creationId xmlns:p14="http://schemas.microsoft.com/office/powerpoint/2010/main" val="2062940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8801" y="1289383"/>
            <a:ext cx="8871284" cy="1754326"/>
          </a:xfrm>
          <a:prstGeom prst="rect">
            <a:avLst/>
          </a:prstGeom>
          <a:solidFill>
            <a:schemeClr val="bg2">
              <a:lumMod val="90000"/>
            </a:schemeClr>
          </a:solidFill>
        </p:spPr>
        <p:txBody>
          <a:bodyPr wrap="square" rtlCol="0">
            <a:spAutoFit/>
          </a:bodyPr>
          <a:lstStyle/>
          <a:p>
            <a:pPr algn="ctr"/>
            <a:r>
              <a:rPr lang="fr-FR" sz="3600" dirty="0" smtClean="0">
                <a:solidFill>
                  <a:schemeClr val="accent2">
                    <a:lumMod val="50000"/>
                  </a:schemeClr>
                </a:solidFill>
              </a:rPr>
              <a:t>Groupe départemental langue française</a:t>
            </a:r>
          </a:p>
          <a:p>
            <a:pPr algn="ctr"/>
            <a:r>
              <a:rPr lang="fr-FR" sz="3600" dirty="0" smtClean="0">
                <a:solidFill>
                  <a:schemeClr val="accent2">
                    <a:lumMod val="50000"/>
                  </a:schemeClr>
                </a:solidFill>
              </a:rPr>
              <a:t>Conseillère pédagogique départementale </a:t>
            </a:r>
          </a:p>
          <a:p>
            <a:pPr algn="ctr"/>
            <a:r>
              <a:rPr lang="fr-FR" sz="3600" dirty="0" smtClean="0">
                <a:solidFill>
                  <a:schemeClr val="accent2">
                    <a:lumMod val="50000"/>
                  </a:schemeClr>
                </a:solidFill>
              </a:rPr>
              <a:t>Mélissa Béchour</a:t>
            </a:r>
            <a:endParaRPr lang="fr-FR" sz="3600" dirty="0">
              <a:solidFill>
                <a:schemeClr val="accent2">
                  <a:lumMod val="50000"/>
                </a:schemeClr>
              </a:solidFill>
            </a:endParaRPr>
          </a:p>
        </p:txBody>
      </p:sp>
      <p:sp>
        <p:nvSpPr>
          <p:cNvPr id="5" name="ZoneTexte 4"/>
          <p:cNvSpPr txBox="1"/>
          <p:nvPr/>
        </p:nvSpPr>
        <p:spPr>
          <a:xfrm>
            <a:off x="1828801" y="3960645"/>
            <a:ext cx="8678779" cy="1200329"/>
          </a:xfrm>
          <a:prstGeom prst="rect">
            <a:avLst/>
          </a:prstGeom>
          <a:solidFill>
            <a:schemeClr val="bg2">
              <a:lumMod val="90000"/>
            </a:schemeClr>
          </a:solidFill>
        </p:spPr>
        <p:txBody>
          <a:bodyPr wrap="square" rtlCol="0">
            <a:spAutoFit/>
          </a:bodyPr>
          <a:lstStyle/>
          <a:p>
            <a:pPr algn="ctr"/>
            <a:r>
              <a:rPr lang="fr-FR" sz="3600" dirty="0">
                <a:solidFill>
                  <a:schemeClr val="accent2">
                    <a:lumMod val="50000"/>
                  </a:schemeClr>
                </a:solidFill>
              </a:rPr>
              <a:t>Groupe arts et culture 31</a:t>
            </a:r>
          </a:p>
          <a:p>
            <a:pPr algn="ctr"/>
            <a:r>
              <a:rPr lang="fr-FR" sz="3600" dirty="0">
                <a:solidFill>
                  <a:schemeClr val="accent2">
                    <a:lumMod val="50000"/>
                  </a:schemeClr>
                </a:solidFill>
              </a:rPr>
              <a:t>Conseillère pédagogique arts plastiques</a:t>
            </a:r>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22336" y="5077645"/>
            <a:ext cx="2848373" cy="1000265"/>
          </a:xfrm>
          <a:prstGeom prst="rect">
            <a:avLst/>
          </a:prstGeom>
          <a:ln w="3175">
            <a:solidFill>
              <a:schemeClr val="tx1"/>
            </a:solidFill>
          </a:ln>
        </p:spPr>
      </p:pic>
    </p:spTree>
    <p:extLst>
      <p:ext uri="{BB962C8B-B14F-4D97-AF65-F5344CB8AC3E}">
        <p14:creationId xmlns:p14="http://schemas.microsoft.com/office/powerpoint/2010/main" val="259698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762" y="600867"/>
            <a:ext cx="2938462" cy="3556797"/>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766" b="16899"/>
          <a:stretch/>
        </p:blipFill>
        <p:spPr>
          <a:xfrm>
            <a:off x="2564911" y="4454201"/>
            <a:ext cx="1871568" cy="2190750"/>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2427" b="3427"/>
          <a:stretch/>
        </p:blipFill>
        <p:spPr>
          <a:xfrm>
            <a:off x="1214025" y="328614"/>
            <a:ext cx="3222454" cy="3829050"/>
          </a:xfrm>
          <a:prstGeom prst="rect">
            <a:avLst/>
          </a:prstGeom>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l="24145" t="15846" r="25095" b="29692"/>
          <a:stretch/>
        </p:blipFill>
        <p:spPr>
          <a:xfrm>
            <a:off x="671512" y="4506315"/>
            <a:ext cx="1613039" cy="2138636"/>
          </a:xfrm>
          <a:prstGeom prst="rect">
            <a:avLst/>
          </a:prstGeom>
        </p:spPr>
      </p:pic>
      <p:pic>
        <p:nvPicPr>
          <p:cNvPr id="9" name="Espace réservé du contenu 5" descr="http://www.lires.org/wp-content/uploads/2016/03/Calligramme-Apollinaire.jp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8417507" y="857251"/>
            <a:ext cx="2541006" cy="3300414"/>
          </a:xfrm>
          <a:prstGeom prst="rect">
            <a:avLst/>
          </a:prstGeom>
          <a:noFill/>
          <a:ln>
            <a:noFill/>
          </a:ln>
        </p:spPr>
      </p:pic>
      <p:sp>
        <p:nvSpPr>
          <p:cNvPr id="10" name="ZoneTexte 9"/>
          <p:cNvSpPr txBox="1"/>
          <p:nvPr/>
        </p:nvSpPr>
        <p:spPr>
          <a:xfrm>
            <a:off x="4913791" y="4700588"/>
            <a:ext cx="6134628" cy="646331"/>
          </a:xfrm>
          <a:prstGeom prst="rect">
            <a:avLst/>
          </a:prstGeom>
          <a:solidFill>
            <a:schemeClr val="bg2"/>
          </a:solidFill>
        </p:spPr>
        <p:txBody>
          <a:bodyPr wrap="none" rtlCol="0">
            <a:spAutoFit/>
          </a:bodyPr>
          <a:lstStyle/>
          <a:p>
            <a:r>
              <a:rPr lang="fr-FR" sz="3600" b="1" spc="1000" dirty="0">
                <a:solidFill>
                  <a:schemeClr val="accent2">
                    <a:lumMod val="50000"/>
                  </a:schemeClr>
                </a:solidFill>
              </a:rPr>
              <a:t>Les arts plastiques</a:t>
            </a:r>
          </a:p>
        </p:txBody>
      </p:sp>
      <p:sp>
        <p:nvSpPr>
          <p:cNvPr id="11" name="Rectangle 10"/>
          <p:cNvSpPr/>
          <p:nvPr/>
        </p:nvSpPr>
        <p:spPr>
          <a:xfrm>
            <a:off x="10958513" y="5889842"/>
            <a:ext cx="1194620" cy="938719"/>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 arts et culture 31</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Conseillère pédagogique arts plastiques</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231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096126" y="513598"/>
            <a:ext cx="5358063" cy="1200329"/>
          </a:xfrm>
          <a:prstGeom prst="rect">
            <a:avLst/>
          </a:prstGeom>
          <a:solidFill>
            <a:schemeClr val="bg2"/>
          </a:solidFill>
        </p:spPr>
        <p:txBody>
          <a:bodyPr wrap="square" rtlCol="0">
            <a:spAutoFit/>
          </a:bodyPr>
          <a:lstStyle/>
          <a:p>
            <a:pPr marL="273050"/>
            <a:r>
              <a:rPr lang="fr-FR" sz="3600" b="1" spc="1000" dirty="0" smtClean="0">
                <a:solidFill>
                  <a:schemeClr val="accent2">
                    <a:lumMod val="75000"/>
                  </a:schemeClr>
                </a:solidFill>
              </a:rPr>
              <a:t>Proposition </a:t>
            </a:r>
            <a:r>
              <a:rPr lang="fr-FR" sz="7200" b="1" spc="1000" dirty="0" smtClean="0">
                <a:solidFill>
                  <a:schemeClr val="accent2">
                    <a:lumMod val="75000"/>
                  </a:schemeClr>
                </a:solidFill>
                <a:latin typeface="Scribynumbers" panose="02000603000000000000" pitchFamily="2" charset="0"/>
              </a:rPr>
              <a:t>1</a:t>
            </a:r>
            <a:endParaRPr lang="fr-FR" sz="3600" b="1" spc="1000" dirty="0">
              <a:solidFill>
                <a:schemeClr val="accent2">
                  <a:lumMod val="75000"/>
                </a:schemeClr>
              </a:solidFill>
              <a:latin typeface="Scribynumbers" panose="02000603000000000000" pitchFamily="2" charset="0"/>
            </a:endParaRPr>
          </a:p>
        </p:txBody>
      </p:sp>
      <p:sp>
        <p:nvSpPr>
          <p:cNvPr id="2" name="Rectangle 1"/>
          <p:cNvSpPr/>
          <p:nvPr/>
        </p:nvSpPr>
        <p:spPr>
          <a:xfrm>
            <a:off x="1058777" y="2034859"/>
            <a:ext cx="10475495" cy="1569660"/>
          </a:xfrm>
          <a:prstGeom prst="rect">
            <a:avLst/>
          </a:prstGeom>
        </p:spPr>
        <p:txBody>
          <a:bodyPr wrap="square">
            <a:spAutoFit/>
          </a:bodyPr>
          <a:lstStyle/>
          <a:p>
            <a:pPr algn="ctr">
              <a:spcAft>
                <a:spcPts val="0"/>
              </a:spcAft>
            </a:pPr>
            <a:r>
              <a:rPr lang="fr-FR" sz="3200" dirty="0">
                <a:solidFill>
                  <a:schemeClr val="accent2">
                    <a:lumMod val="75000"/>
                  </a:schemeClr>
                </a:solidFill>
                <a:latin typeface="Calibri" panose="020F0502020204030204" pitchFamily="34" charset="0"/>
                <a:ea typeface="Calibri" panose="020F0502020204030204" pitchFamily="34" charset="0"/>
              </a:rPr>
              <a:t>« </a:t>
            </a:r>
            <a:r>
              <a:rPr lang="fr-FR" sz="3200" i="1" dirty="0">
                <a:solidFill>
                  <a:schemeClr val="accent2">
                    <a:lumMod val="75000"/>
                  </a:schemeClr>
                </a:solidFill>
                <a:latin typeface="Calibri" panose="020F0502020204030204" pitchFamily="34" charset="0"/>
                <a:ea typeface="Calibri" panose="020F0502020204030204" pitchFamily="34" charset="0"/>
              </a:rPr>
              <a:t>Tu es </a:t>
            </a:r>
            <a:r>
              <a:rPr lang="fr-FR" sz="3200" i="1" dirty="0" smtClean="0">
                <a:solidFill>
                  <a:schemeClr val="accent2">
                    <a:lumMod val="75000"/>
                  </a:schemeClr>
                </a:solidFill>
                <a:latin typeface="Calibri" panose="020F0502020204030204" pitchFamily="34" charset="0"/>
                <a:ea typeface="Calibri" panose="020F0502020204030204" pitchFamily="34" charset="0"/>
              </a:rPr>
              <a:t>revenu(e) </a:t>
            </a:r>
            <a:r>
              <a:rPr lang="fr-FR" sz="3200" i="1" dirty="0">
                <a:solidFill>
                  <a:schemeClr val="accent2">
                    <a:lumMod val="75000"/>
                  </a:schemeClr>
                </a:solidFill>
                <a:latin typeface="Calibri" panose="020F0502020204030204" pitchFamily="34" charset="0"/>
                <a:ea typeface="Calibri" panose="020F0502020204030204" pitchFamily="34" charset="0"/>
              </a:rPr>
              <a:t>à l’école ou peut-être pas. Tu es un personnage important, cela se voit à ton extraordinaire chapeau ! </a:t>
            </a:r>
            <a:r>
              <a:rPr lang="fr-FR" sz="3200" dirty="0" smtClean="0">
                <a:solidFill>
                  <a:schemeClr val="accent2">
                    <a:lumMod val="75000"/>
                  </a:schemeClr>
                </a:solidFill>
                <a:latin typeface="Calibri" panose="020F0502020204030204" pitchFamily="34" charset="0"/>
                <a:ea typeface="Calibri" panose="020F0502020204030204" pitchFamily="34" charset="0"/>
              </a:rPr>
              <a:t>»</a:t>
            </a:r>
            <a:endParaRPr lang="fr-FR" sz="3600" dirty="0">
              <a:solidFill>
                <a:schemeClr val="accent2">
                  <a:lumMod val="75000"/>
                </a:schemeClr>
              </a:solidFill>
              <a:latin typeface="Times New Roman" panose="02020603050405020304" pitchFamily="18" charset="0"/>
              <a:ea typeface="Calibri" panose="020F0502020204030204" pitchFamily="34" charset="0"/>
            </a:endParaRPr>
          </a:p>
        </p:txBody>
      </p:sp>
      <p:sp>
        <p:nvSpPr>
          <p:cNvPr id="3" name="ZoneTexte 2"/>
          <p:cNvSpPr txBox="1"/>
          <p:nvPr/>
        </p:nvSpPr>
        <p:spPr>
          <a:xfrm>
            <a:off x="1443791" y="4203032"/>
            <a:ext cx="9368587" cy="1846659"/>
          </a:xfrm>
          <a:prstGeom prst="rect">
            <a:avLst/>
          </a:prstGeom>
          <a:noFill/>
        </p:spPr>
        <p:txBody>
          <a:bodyPr wrap="square" rtlCol="0">
            <a:spAutoFit/>
          </a:bodyPr>
          <a:lstStyle/>
          <a:p>
            <a:pPr algn="ctr">
              <a:spcAft>
                <a:spcPts val="0"/>
              </a:spcAft>
            </a:pPr>
            <a:r>
              <a:rPr lang="fr-FR" sz="2400" b="1" dirty="0" smtClean="0">
                <a:solidFill>
                  <a:schemeClr val="bg2">
                    <a:lumMod val="50000"/>
                  </a:schemeClr>
                </a:solidFill>
                <a:latin typeface="Century Gothic" panose="020B0502020202020204" pitchFamily="34" charset="0"/>
                <a:ea typeface="Calibri" panose="020F0502020204030204" pitchFamily="34" charset="0"/>
              </a:rPr>
              <a:t>Tu </a:t>
            </a:r>
            <a:r>
              <a:rPr lang="fr-FR" sz="2400" b="1" dirty="0">
                <a:solidFill>
                  <a:schemeClr val="bg2">
                    <a:lumMod val="50000"/>
                  </a:schemeClr>
                </a:solidFill>
                <a:latin typeface="Century Gothic" panose="020B0502020202020204" pitchFamily="34" charset="0"/>
                <a:ea typeface="Calibri" panose="020F0502020204030204" pitchFamily="34" charset="0"/>
              </a:rPr>
              <a:t>vas te fabriquer un chapeau (coiffe, couronne) de la forme que tu veux et ajusté à ta tête. </a:t>
            </a:r>
            <a:r>
              <a:rPr lang="fr-FR" sz="2400" b="1" dirty="0" smtClean="0">
                <a:solidFill>
                  <a:schemeClr val="bg2">
                    <a:lumMod val="50000"/>
                  </a:schemeClr>
                </a:solidFill>
                <a:latin typeface="Century Gothic" panose="020B0502020202020204" pitchFamily="34" charset="0"/>
                <a:ea typeface="Calibri" panose="020F0502020204030204" pitchFamily="34" charset="0"/>
              </a:rPr>
              <a:t>Tu peux prendre une grande bande de papier de la tailleur et hauteur que tu souhaites et l’ajuster à ta tête</a:t>
            </a:r>
            <a:endParaRPr lang="fr-FR" sz="2800" b="1" dirty="0">
              <a:solidFill>
                <a:schemeClr val="bg2">
                  <a:lumMod val="50000"/>
                </a:schemeClr>
              </a:solidFill>
              <a:latin typeface="Century Gothic" panose="020B0502020202020204" pitchFamily="34" charset="0"/>
              <a:ea typeface="Calibri" panose="020F0502020204030204" pitchFamily="34" charset="0"/>
            </a:endParaRPr>
          </a:p>
          <a:p>
            <a:endParaRPr lang="fr-FR" dirty="0"/>
          </a:p>
        </p:txBody>
      </p:sp>
      <p:sp>
        <p:nvSpPr>
          <p:cNvPr id="11" name="Rectangle 10"/>
          <p:cNvSpPr/>
          <p:nvPr/>
        </p:nvSpPr>
        <p:spPr>
          <a:xfrm>
            <a:off x="10812378" y="5745463"/>
            <a:ext cx="1194620" cy="938719"/>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 arts et culture 31</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Conseillère pédagogique arts plastiques</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530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064" y="1633246"/>
            <a:ext cx="2513991" cy="214202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1319344">
            <a:off x="5454416" y="1813461"/>
            <a:ext cx="1905000" cy="1905000"/>
          </a:xfrm>
          <a:prstGeom prst="rect">
            <a:avLst/>
          </a:prstGeom>
        </p:spPr>
      </p:pic>
      <p:cxnSp>
        <p:nvCxnSpPr>
          <p:cNvPr id="10" name="Connecteur en arc 9"/>
          <p:cNvCxnSpPr/>
          <p:nvPr/>
        </p:nvCxnSpPr>
        <p:spPr>
          <a:xfrm>
            <a:off x="3216538" y="1778180"/>
            <a:ext cx="2098412" cy="1327794"/>
          </a:xfrm>
          <a:prstGeom prst="curvedConnector3">
            <a:avLst/>
          </a:prstGeom>
          <a:ln w="57150">
            <a:solidFill>
              <a:srgbClr val="C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73029">
            <a:off x="8172899" y="2002038"/>
            <a:ext cx="1064526" cy="1341641"/>
          </a:xfrm>
          <a:prstGeom prst="rect">
            <a:avLst/>
          </a:prstGeom>
        </p:spPr>
      </p:pic>
      <p:pic>
        <p:nvPicPr>
          <p:cNvPr id="21" name="Imag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39318" y="2612536"/>
            <a:ext cx="1286203" cy="1219883"/>
          </a:xfrm>
          <a:prstGeom prst="rect">
            <a:avLst/>
          </a:prstGeom>
        </p:spPr>
      </p:pic>
      <p:sp>
        <p:nvSpPr>
          <p:cNvPr id="23" name="ZoneTexte 22"/>
          <p:cNvSpPr txBox="1"/>
          <p:nvPr/>
        </p:nvSpPr>
        <p:spPr>
          <a:xfrm>
            <a:off x="592871" y="507433"/>
            <a:ext cx="7770140" cy="461665"/>
          </a:xfrm>
          <a:prstGeom prst="rect">
            <a:avLst/>
          </a:prstGeom>
          <a:noFill/>
        </p:spPr>
        <p:txBody>
          <a:bodyPr wrap="none" rtlCol="0">
            <a:spAutoFit/>
          </a:bodyPr>
          <a:lstStyle/>
          <a:p>
            <a:r>
              <a:rPr lang="fr-FR" sz="2400" spc="1000" dirty="0" smtClean="0">
                <a:solidFill>
                  <a:schemeClr val="accent2">
                    <a:lumMod val="75000"/>
                  </a:schemeClr>
                </a:solidFill>
              </a:rPr>
              <a:t>Dans ma petite caisse, prévoir</a:t>
            </a:r>
            <a:endParaRPr lang="fr-FR" sz="2400" spc="1000" dirty="0">
              <a:solidFill>
                <a:schemeClr val="accent2">
                  <a:lumMod val="75000"/>
                </a:schemeClr>
              </a:solidFill>
            </a:endParaRPr>
          </a:p>
        </p:txBody>
      </p:sp>
      <p:sp>
        <p:nvSpPr>
          <p:cNvPr id="24" name="ZoneTexte 23"/>
          <p:cNvSpPr txBox="1"/>
          <p:nvPr/>
        </p:nvSpPr>
        <p:spPr>
          <a:xfrm>
            <a:off x="893120" y="5151383"/>
            <a:ext cx="8843659" cy="1200329"/>
          </a:xfrm>
          <a:prstGeom prst="rect">
            <a:avLst/>
          </a:prstGeom>
          <a:noFill/>
        </p:spPr>
        <p:txBody>
          <a:bodyPr wrap="square" rtlCol="0">
            <a:spAutoFit/>
          </a:bodyPr>
          <a:lstStyle/>
          <a:p>
            <a:pPr marL="285750" indent="-285750">
              <a:buFont typeface="Arial" panose="020B0604020202020204" pitchFamily="34" charset="0"/>
              <a:buChar char="•"/>
            </a:pPr>
            <a:r>
              <a:rPr lang="fr-FR" spc="500" dirty="0"/>
              <a:t>d</a:t>
            </a:r>
            <a:r>
              <a:rPr lang="fr-FR" spc="500" dirty="0" smtClean="0"/>
              <a:t>e la colle ou scotch, attaches parisiennes, agrafeuse </a:t>
            </a:r>
          </a:p>
          <a:p>
            <a:pPr marL="285750" indent="-285750">
              <a:buFont typeface="Arial" panose="020B0604020202020204" pitchFamily="34" charset="0"/>
              <a:buChar char="•"/>
            </a:pPr>
            <a:r>
              <a:rPr lang="fr-FR" spc="500" dirty="0" smtClean="0"/>
              <a:t>1 paire de ciseaux</a:t>
            </a:r>
          </a:p>
          <a:p>
            <a:pPr marL="285750" indent="-285750">
              <a:buFont typeface="Arial" panose="020B0604020202020204" pitchFamily="34" charset="0"/>
              <a:buChar char="•"/>
            </a:pPr>
            <a:r>
              <a:rPr lang="fr-FR" spc="500" dirty="0"/>
              <a:t>f</a:t>
            </a:r>
            <a:r>
              <a:rPr lang="fr-FR" spc="500" dirty="0" smtClean="0"/>
              <a:t>euilles de papier blanc un peu cartonnées si tu as</a:t>
            </a:r>
          </a:p>
          <a:p>
            <a:pPr marL="285750" indent="-285750">
              <a:buFont typeface="Arial" panose="020B0604020202020204" pitchFamily="34" charset="0"/>
              <a:buChar char="•"/>
            </a:pPr>
            <a:r>
              <a:rPr lang="fr-FR" spc="500" dirty="0"/>
              <a:t>d</a:t>
            </a:r>
            <a:r>
              <a:rPr lang="fr-FR" spc="500" dirty="0" smtClean="0"/>
              <a:t>u papier blanc</a:t>
            </a:r>
          </a:p>
        </p:txBody>
      </p:sp>
      <p:sp>
        <p:nvSpPr>
          <p:cNvPr id="31" name="Rectangle 30"/>
          <p:cNvSpPr/>
          <p:nvPr/>
        </p:nvSpPr>
        <p:spPr>
          <a:xfrm>
            <a:off x="10651757" y="5784136"/>
            <a:ext cx="1194620" cy="938719"/>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 arts et culture 31</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Conseillère pédagogique arts plastiques</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rotWithShape="1">
          <a:blip r:embed="rId6">
            <a:extLst>
              <a:ext uri="{28A0092B-C50C-407E-A947-70E740481C1C}">
                <a14:useLocalDpi xmlns:a14="http://schemas.microsoft.com/office/drawing/2010/main" val="0"/>
              </a:ext>
            </a:extLst>
          </a:blip>
          <a:srcRect b="12479"/>
          <a:stretch/>
        </p:blipFill>
        <p:spPr>
          <a:xfrm>
            <a:off x="7567751" y="3558410"/>
            <a:ext cx="1762578" cy="1058779"/>
          </a:xfrm>
          <a:prstGeom prst="rect">
            <a:avLst/>
          </a:prstGeom>
        </p:spPr>
      </p:pic>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7857" y="1633246"/>
            <a:ext cx="971112" cy="428094"/>
          </a:xfrm>
          <a:prstGeom prst="rect">
            <a:avLst/>
          </a:prstGeom>
        </p:spPr>
      </p:pic>
      <p:pic>
        <p:nvPicPr>
          <p:cNvPr id="4" name="Image 3"/>
          <p:cNvPicPr>
            <a:picLocks noChangeAspect="1"/>
          </p:cNvPicPr>
          <p:nvPr/>
        </p:nvPicPr>
        <p:blipFill rotWithShape="1">
          <a:blip r:embed="rId8" cstate="print">
            <a:extLst>
              <a:ext uri="{28A0092B-C50C-407E-A947-70E740481C1C}">
                <a14:useLocalDpi xmlns:a14="http://schemas.microsoft.com/office/drawing/2010/main" val="0"/>
              </a:ext>
            </a:extLst>
          </a:blip>
          <a:srcRect l="25438" t="19649" r="23567" b="20701"/>
          <a:stretch/>
        </p:blipFill>
        <p:spPr>
          <a:xfrm>
            <a:off x="10723413" y="3886067"/>
            <a:ext cx="973724" cy="1138989"/>
          </a:xfrm>
          <a:prstGeom prst="rect">
            <a:avLst/>
          </a:prstGeom>
        </p:spPr>
      </p:pic>
    </p:spTree>
    <p:extLst>
      <p:ext uri="{BB962C8B-B14F-4D97-AF65-F5344CB8AC3E}">
        <p14:creationId xmlns:p14="http://schemas.microsoft.com/office/powerpoint/2010/main" val="369229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6093" y="816830"/>
            <a:ext cx="8034139" cy="2554545"/>
          </a:xfrm>
          <a:prstGeom prst="rect">
            <a:avLst/>
          </a:prstGeom>
          <a:noFill/>
        </p:spPr>
        <p:txBody>
          <a:bodyPr wrap="square" rtlCol="0">
            <a:spAutoFit/>
          </a:bodyPr>
          <a:lstStyle/>
          <a:p>
            <a:pPr algn="ctr"/>
            <a:r>
              <a:rPr lang="fr-FR" sz="4000" spc="100" dirty="0" smtClean="0">
                <a:solidFill>
                  <a:schemeClr val="accent2">
                    <a:lumMod val="75000"/>
                  </a:schemeClr>
                </a:solidFill>
              </a:rPr>
              <a:t>Il y en a vraiment de toutes les formes, regarde !</a:t>
            </a:r>
          </a:p>
          <a:p>
            <a:pPr algn="ctr"/>
            <a:r>
              <a:rPr lang="fr-FR" sz="4000" spc="100" dirty="0" smtClean="0">
                <a:solidFill>
                  <a:schemeClr val="accent2">
                    <a:lumMod val="75000"/>
                  </a:schemeClr>
                </a:solidFill>
              </a:rPr>
              <a:t>A toi d’imaginer un chapeau de la forme que tu veux</a:t>
            </a:r>
            <a:endParaRPr lang="fr-FR" sz="4000" spc="100" dirty="0">
              <a:solidFill>
                <a:schemeClr val="accent2">
                  <a:lumMod val="75000"/>
                </a:schemeClr>
              </a:solidFill>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2427" b="3427"/>
          <a:stretch/>
        </p:blipFill>
        <p:spPr>
          <a:xfrm>
            <a:off x="470638" y="4283242"/>
            <a:ext cx="1727673" cy="2052891"/>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334" y="4283242"/>
            <a:ext cx="1696004" cy="2052891"/>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t="3766" b="16899"/>
          <a:stretch/>
        </p:blipFill>
        <p:spPr>
          <a:xfrm>
            <a:off x="4436360" y="4283242"/>
            <a:ext cx="1753795" cy="2052891"/>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l="24145" t="15846" r="25095" b="29692"/>
          <a:stretch/>
        </p:blipFill>
        <p:spPr>
          <a:xfrm>
            <a:off x="6461177" y="4283242"/>
            <a:ext cx="1548367" cy="2052891"/>
          </a:xfrm>
          <a:prstGeom prst="rect">
            <a:avLst/>
          </a:prstGeom>
        </p:spPr>
      </p:pic>
      <p:pic>
        <p:nvPicPr>
          <p:cNvPr id="5" name="Image 4"/>
          <p:cNvPicPr>
            <a:picLocks noChangeAspect="1"/>
          </p:cNvPicPr>
          <p:nvPr/>
        </p:nvPicPr>
        <p:blipFill rotWithShape="1">
          <a:blip r:embed="rId6">
            <a:extLst>
              <a:ext uri="{28A0092B-C50C-407E-A947-70E740481C1C}">
                <a14:useLocalDpi xmlns:a14="http://schemas.microsoft.com/office/drawing/2010/main" val="0"/>
              </a:ext>
            </a:extLst>
          </a:blip>
          <a:srcRect l="16178" t="19750" r="14452" b="9773"/>
          <a:stretch/>
        </p:blipFill>
        <p:spPr>
          <a:xfrm>
            <a:off x="8065778" y="816831"/>
            <a:ext cx="4280499" cy="5792518"/>
          </a:xfrm>
          <a:prstGeom prst="rect">
            <a:avLst/>
          </a:prstGeom>
        </p:spPr>
      </p:pic>
      <p:sp>
        <p:nvSpPr>
          <p:cNvPr id="12" name="ZoneTexte 11"/>
          <p:cNvSpPr txBox="1"/>
          <p:nvPr/>
        </p:nvSpPr>
        <p:spPr>
          <a:xfrm>
            <a:off x="8801896" y="6336133"/>
            <a:ext cx="2993127" cy="246221"/>
          </a:xfrm>
          <a:prstGeom prst="rect">
            <a:avLst/>
          </a:prstGeom>
          <a:noFill/>
        </p:spPr>
        <p:txBody>
          <a:bodyPr wrap="none" rtlCol="0">
            <a:spAutoFit/>
          </a:bodyPr>
          <a:lstStyle/>
          <a:p>
            <a:r>
              <a:rPr lang="fr-FR" sz="1000" dirty="0" smtClean="0"/>
              <a:t>Coiffe, art océanien, Paris,  Musé du quai Branly, RMN</a:t>
            </a:r>
            <a:endParaRPr lang="fr-FR" sz="1000" dirty="0"/>
          </a:p>
        </p:txBody>
      </p:sp>
    </p:spTree>
    <p:extLst>
      <p:ext uri="{BB962C8B-B14F-4D97-AF65-F5344CB8AC3E}">
        <p14:creationId xmlns:p14="http://schemas.microsoft.com/office/powerpoint/2010/main" val="308361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63787" y="495988"/>
            <a:ext cx="4601128" cy="707886"/>
          </a:xfrm>
          <a:prstGeom prst="rect">
            <a:avLst/>
          </a:prstGeom>
          <a:noFill/>
        </p:spPr>
        <p:txBody>
          <a:bodyPr wrap="square" rtlCol="0">
            <a:spAutoFit/>
          </a:bodyPr>
          <a:lstStyle/>
          <a:p>
            <a:pPr algn="ctr"/>
            <a:r>
              <a:rPr lang="fr-FR" sz="4000" spc="100" dirty="0" smtClean="0">
                <a:solidFill>
                  <a:schemeClr val="accent2">
                    <a:lumMod val="75000"/>
                  </a:schemeClr>
                </a:solidFill>
              </a:rPr>
              <a:t>Regarde encore</a:t>
            </a:r>
            <a:endParaRPr lang="fr-FR" sz="4000" spc="100" dirty="0">
              <a:solidFill>
                <a:schemeClr val="accent2">
                  <a:lumMod val="75000"/>
                </a:schemeClr>
              </a:solidFill>
            </a:endParaRPr>
          </a:p>
        </p:txBody>
      </p:sp>
      <p:sp>
        <p:nvSpPr>
          <p:cNvPr id="12" name="ZoneTexte 11"/>
          <p:cNvSpPr txBox="1"/>
          <p:nvPr/>
        </p:nvSpPr>
        <p:spPr>
          <a:xfrm>
            <a:off x="8479227" y="5738215"/>
            <a:ext cx="3261815" cy="492443"/>
          </a:xfrm>
          <a:prstGeom prst="rect">
            <a:avLst/>
          </a:prstGeom>
          <a:noFill/>
        </p:spPr>
        <p:txBody>
          <a:bodyPr wrap="square" rtlCol="0">
            <a:spAutoFit/>
          </a:bodyPr>
          <a:lstStyle/>
          <a:p>
            <a:r>
              <a:rPr lang="fr-FR" sz="800" dirty="0"/>
              <a:t>Grande tête d’un roi coiffé de la couronne blanche, Antiquités égyptienne, sculpture calcaire, 0.86 x 0.37 m, Paris Musée du Louvre, RMN</a:t>
            </a:r>
          </a:p>
          <a:p>
            <a:endParaRPr lang="fr-FR" sz="1000"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42" y="1452807"/>
            <a:ext cx="2766762" cy="4221585"/>
          </a:xfrm>
          <a:prstGeom prst="rect">
            <a:avLst/>
          </a:prstGeom>
        </p:spPr>
      </p:pic>
      <p:sp>
        <p:nvSpPr>
          <p:cNvPr id="4" name="ZoneTexte 3"/>
          <p:cNvSpPr txBox="1"/>
          <p:nvPr/>
        </p:nvSpPr>
        <p:spPr>
          <a:xfrm>
            <a:off x="930442" y="5738215"/>
            <a:ext cx="2730235" cy="615553"/>
          </a:xfrm>
          <a:prstGeom prst="rect">
            <a:avLst/>
          </a:prstGeom>
          <a:noFill/>
        </p:spPr>
        <p:txBody>
          <a:bodyPr wrap="none" rtlCol="0">
            <a:spAutoFit/>
          </a:bodyPr>
          <a:lstStyle/>
          <a:p>
            <a:r>
              <a:rPr lang="fr-FR" sz="800" dirty="0" smtClean="0"/>
              <a:t>Femme coiffée du grand chapeau, photographie, </a:t>
            </a:r>
            <a:endParaRPr lang="fr-FR" sz="800" dirty="0"/>
          </a:p>
          <a:p>
            <a:r>
              <a:rPr lang="fr-FR" sz="800" dirty="0" smtClean="0"/>
              <a:t>0.09  x0.14 m, 20</a:t>
            </a:r>
            <a:r>
              <a:rPr lang="fr-FR" sz="800" baseline="30000" dirty="0" smtClean="0"/>
              <a:t>ème</a:t>
            </a:r>
            <a:r>
              <a:rPr lang="fr-FR" sz="800" dirty="0" smtClean="0"/>
              <a:t> siècle, Paris Musée du quai Branly, RMN </a:t>
            </a:r>
            <a:endParaRPr lang="fr-FR" sz="800" dirty="0"/>
          </a:p>
          <a:p>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962" y="1452807"/>
            <a:ext cx="4190984" cy="2782309"/>
          </a:xfrm>
          <a:prstGeom prst="rect">
            <a:avLst/>
          </a:prstGeom>
        </p:spPr>
      </p:pic>
      <p:sp>
        <p:nvSpPr>
          <p:cNvPr id="8" name="ZoneTexte 7"/>
          <p:cNvSpPr txBox="1"/>
          <p:nvPr/>
        </p:nvSpPr>
        <p:spPr>
          <a:xfrm>
            <a:off x="5230900" y="4363416"/>
            <a:ext cx="1701107" cy="384721"/>
          </a:xfrm>
          <a:prstGeom prst="rect">
            <a:avLst/>
          </a:prstGeom>
          <a:noFill/>
        </p:spPr>
        <p:txBody>
          <a:bodyPr wrap="none" rtlCol="0">
            <a:spAutoFit/>
          </a:bodyPr>
          <a:lstStyle/>
          <a:p>
            <a:r>
              <a:rPr lang="fr-FR" sz="800" dirty="0"/>
              <a:t>Casque, art océanien, 19ème siècle, </a:t>
            </a:r>
          </a:p>
          <a:p>
            <a:r>
              <a:rPr lang="fr-FR" sz="800" dirty="0"/>
              <a:t>Paris Musée du quai Branly</a:t>
            </a:r>
            <a:r>
              <a:rPr lang="fr-FR" sz="1100" dirty="0" smtClean="0"/>
              <a:t>, </a:t>
            </a:r>
            <a:r>
              <a:rPr lang="fr-FR" sz="800" dirty="0"/>
              <a:t>RMN</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945" y="495987"/>
            <a:ext cx="3866381" cy="5149893"/>
          </a:xfrm>
          <a:prstGeom prst="rect">
            <a:avLst/>
          </a:prstGeom>
        </p:spPr>
      </p:pic>
    </p:spTree>
    <p:extLst>
      <p:ext uri="{BB962C8B-B14F-4D97-AF65-F5344CB8AC3E}">
        <p14:creationId xmlns:p14="http://schemas.microsoft.com/office/powerpoint/2010/main" val="4107360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7" y="770021"/>
            <a:ext cx="5753768" cy="4315326"/>
          </a:xfrm>
          <a:prstGeom prst="rect">
            <a:avLst/>
          </a:prstGeom>
        </p:spPr>
      </p:pic>
      <p:sp>
        <p:nvSpPr>
          <p:cNvPr id="3" name="Rectangle 2"/>
          <p:cNvSpPr/>
          <p:nvPr/>
        </p:nvSpPr>
        <p:spPr>
          <a:xfrm>
            <a:off x="858253" y="5369366"/>
            <a:ext cx="4443664" cy="784830"/>
          </a:xfrm>
          <a:prstGeom prst="rect">
            <a:avLst/>
          </a:prstGeom>
        </p:spPr>
        <p:txBody>
          <a:bodyPr wrap="square">
            <a:spAutoFit/>
          </a:bodyPr>
          <a:lstStyle/>
          <a:p>
            <a:r>
              <a:rPr lang="fr-FR" sz="900" i="1" dirty="0">
                <a:solidFill>
                  <a:srgbClr val="808080"/>
                </a:solidFill>
              </a:rPr>
              <a:t>Bonnet d’enfant au motif de protection - Seconde moitié du 20</a:t>
            </a:r>
            <a:r>
              <a:rPr lang="fr-FR" sz="900" i="1" baseline="30000" dirty="0">
                <a:solidFill>
                  <a:srgbClr val="808080"/>
                </a:solidFill>
              </a:rPr>
              <a:t>e </a:t>
            </a:r>
            <a:r>
              <a:rPr lang="fr-FR" sz="900" i="1" dirty="0">
                <a:solidFill>
                  <a:srgbClr val="808080"/>
                </a:solidFill>
              </a:rPr>
              <a:t>siècle - Asie, Chine, provinces du Sud-Ouest, nord de la Thaïlande, Laos, Viêtnam, Myanmar, </a:t>
            </a:r>
            <a:r>
              <a:rPr lang="fr-FR" sz="900" i="1" dirty="0" err="1">
                <a:solidFill>
                  <a:srgbClr val="808080"/>
                </a:solidFill>
              </a:rPr>
              <a:t>populationyao</a:t>
            </a:r>
            <a:r>
              <a:rPr lang="fr-FR" sz="900" i="1" dirty="0">
                <a:solidFill>
                  <a:srgbClr val="808080"/>
                </a:solidFill>
              </a:rPr>
              <a:t>- Coton, laine, alliage cuivreux - Photo Pierre-Olivier Deschamps / Agence </a:t>
            </a:r>
            <a:r>
              <a:rPr lang="fr-FR" sz="900" i="1" dirty="0" smtClean="0">
                <a:solidFill>
                  <a:srgbClr val="808080"/>
                </a:solidFill>
              </a:rPr>
              <a:t>VU‘</a:t>
            </a:r>
          </a:p>
          <a:p>
            <a:r>
              <a:rPr lang="fr-FR" sz="900" i="1" dirty="0" smtClean="0">
                <a:solidFill>
                  <a:srgbClr val="808080"/>
                </a:solidFill>
              </a:rPr>
              <a:t>Exposition « Un monde en tête, donation Antoine de </a:t>
            </a:r>
            <a:r>
              <a:rPr lang="fr-FR" sz="900" i="1" dirty="0" err="1" smtClean="0">
                <a:solidFill>
                  <a:srgbClr val="808080"/>
                </a:solidFill>
              </a:rPr>
              <a:t>Galbert</a:t>
            </a:r>
            <a:r>
              <a:rPr lang="fr-FR" sz="900" i="1" dirty="0" smtClean="0">
                <a:solidFill>
                  <a:srgbClr val="808080"/>
                </a:solidFill>
              </a:rPr>
              <a:t>, Musée des Confluence de </a:t>
            </a:r>
            <a:r>
              <a:rPr lang="fr-FR" sz="900" i="1" dirty="0" err="1" smtClean="0">
                <a:solidFill>
                  <a:srgbClr val="808080"/>
                </a:solidFill>
              </a:rPr>
              <a:t>lyon</a:t>
            </a:r>
            <a:endParaRPr lang="fr-FR" sz="900" i="1" dirty="0" smtClean="0">
              <a:solidFill>
                <a:srgbClr val="808080"/>
              </a:solidFill>
            </a:endParaRPr>
          </a:p>
          <a:p>
            <a:r>
              <a:rPr lang="fr-FR" sz="900" dirty="0">
                <a:hlinkClick r:id="rId3"/>
              </a:rPr>
              <a:t>http://</a:t>
            </a:r>
            <a:r>
              <a:rPr lang="fr-FR" sz="900" dirty="0" smtClean="0">
                <a:hlinkClick r:id="rId3"/>
              </a:rPr>
              <a:t>www.chine-info.com/french/lachineenfrance/Ar/20190517/321581.html</a:t>
            </a:r>
            <a:r>
              <a:rPr lang="fr-FR" sz="900" dirty="0" smtClean="0"/>
              <a:t> </a:t>
            </a:r>
            <a:endParaRPr lang="fr-FR" sz="900"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613" y="1931820"/>
            <a:ext cx="4762500" cy="3571875"/>
          </a:xfrm>
          <a:prstGeom prst="rect">
            <a:avLst/>
          </a:prstGeom>
        </p:spPr>
      </p:pic>
      <p:sp>
        <p:nvSpPr>
          <p:cNvPr id="6" name="Rectangle 5"/>
          <p:cNvSpPr/>
          <p:nvPr/>
        </p:nvSpPr>
        <p:spPr>
          <a:xfrm>
            <a:off x="7074568" y="1480135"/>
            <a:ext cx="4017545" cy="507831"/>
          </a:xfrm>
          <a:prstGeom prst="rect">
            <a:avLst/>
          </a:prstGeom>
        </p:spPr>
        <p:txBody>
          <a:bodyPr wrap="square">
            <a:spAutoFit/>
          </a:bodyPr>
          <a:lstStyle/>
          <a:p>
            <a:pPr algn="ctr"/>
            <a:r>
              <a:rPr lang="fr-FR" sz="900" i="1" dirty="0">
                <a:solidFill>
                  <a:srgbClr val="808080"/>
                </a:solidFill>
              </a:rPr>
              <a:t>Chapeau de femme mariée - 20</a:t>
            </a:r>
            <a:r>
              <a:rPr lang="fr-FR" sz="900" i="1" baseline="30000" dirty="0">
                <a:solidFill>
                  <a:srgbClr val="808080"/>
                </a:solidFill>
              </a:rPr>
              <a:t>e </a:t>
            </a:r>
            <a:r>
              <a:rPr lang="fr-FR" sz="900" i="1" dirty="0">
                <a:solidFill>
                  <a:srgbClr val="808080"/>
                </a:solidFill>
              </a:rPr>
              <a:t>siècle - Asie, Chine, région de </a:t>
            </a:r>
            <a:r>
              <a:rPr lang="fr-FR" sz="900" i="1" dirty="0" err="1">
                <a:solidFill>
                  <a:srgbClr val="808080"/>
                </a:solidFill>
              </a:rPr>
              <a:t>Jiasa</a:t>
            </a:r>
            <a:r>
              <a:rPr lang="fr-FR" sz="900" i="1" dirty="0">
                <a:solidFill>
                  <a:srgbClr val="808080"/>
                </a:solidFill>
              </a:rPr>
              <a:t>, province du Yunnan, district de </a:t>
            </a:r>
            <a:r>
              <a:rPr lang="fr-FR" sz="900" i="1" dirty="0" err="1">
                <a:solidFill>
                  <a:srgbClr val="808080"/>
                </a:solidFill>
              </a:rPr>
              <a:t>Xinping</a:t>
            </a:r>
            <a:r>
              <a:rPr lang="fr-FR" sz="900" i="1" dirty="0">
                <a:solidFill>
                  <a:srgbClr val="808080"/>
                </a:solidFill>
              </a:rPr>
              <a:t>, population </a:t>
            </a:r>
            <a:r>
              <a:rPr lang="fr-FR" sz="900" i="1" dirty="0" err="1">
                <a:solidFill>
                  <a:srgbClr val="808080"/>
                </a:solidFill>
              </a:rPr>
              <a:t>yao</a:t>
            </a:r>
            <a:r>
              <a:rPr lang="fr-FR" sz="900" i="1" dirty="0">
                <a:solidFill>
                  <a:srgbClr val="808080"/>
                </a:solidFill>
              </a:rPr>
              <a:t>, groupe t’</a:t>
            </a:r>
            <a:r>
              <a:rPr lang="fr-FR" sz="900" i="1" dirty="0" err="1">
                <a:solidFill>
                  <a:srgbClr val="808080"/>
                </a:solidFill>
              </a:rPr>
              <a:t>aïsaï</a:t>
            </a:r>
            <a:r>
              <a:rPr lang="fr-FR" sz="900" i="1" dirty="0">
                <a:solidFill>
                  <a:srgbClr val="808080"/>
                </a:solidFill>
              </a:rPr>
              <a:t>- Bambou, coton, perles de verre - Photo Pierre-Olivier Deschamps / Agence VU'</a:t>
            </a:r>
            <a:r>
              <a:rPr lang="fr-FR" sz="900" dirty="0"/>
              <a:t> </a:t>
            </a:r>
            <a:endParaRPr lang="fr-FR" sz="900" dirty="0">
              <a:effectLst/>
            </a:endParaRPr>
          </a:p>
        </p:txBody>
      </p:sp>
    </p:spTree>
    <p:extLst>
      <p:ext uri="{BB962C8B-B14F-4D97-AF65-F5344CB8AC3E}">
        <p14:creationId xmlns:p14="http://schemas.microsoft.com/office/powerpoint/2010/main" val="231588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20841" y="669575"/>
            <a:ext cx="4138863" cy="1754326"/>
          </a:xfrm>
          <a:prstGeom prst="rect">
            <a:avLst/>
          </a:prstGeom>
          <a:solidFill>
            <a:schemeClr val="bg2"/>
          </a:solidFill>
        </p:spPr>
        <p:txBody>
          <a:bodyPr wrap="square" rtlCol="0">
            <a:spAutoFit/>
          </a:bodyPr>
          <a:lstStyle/>
          <a:p>
            <a:pPr marL="273050"/>
            <a:r>
              <a:rPr lang="fr-FR" sz="3600" b="1" spc="1000" dirty="0" smtClean="0">
                <a:solidFill>
                  <a:schemeClr val="accent2">
                    <a:lumMod val="75000"/>
                  </a:schemeClr>
                </a:solidFill>
              </a:rPr>
              <a:t>Proposition </a:t>
            </a:r>
            <a:r>
              <a:rPr lang="fr-FR" sz="7200" b="1" spc="1000" dirty="0" smtClean="0">
                <a:solidFill>
                  <a:schemeClr val="accent2">
                    <a:lumMod val="75000"/>
                  </a:schemeClr>
                </a:solidFill>
                <a:latin typeface="Scribynumbers" panose="02000603000000000000" pitchFamily="2" charset="0"/>
              </a:rPr>
              <a:t>2</a:t>
            </a:r>
            <a:endParaRPr lang="fr-FR" sz="3600" b="1" spc="1000" dirty="0">
              <a:solidFill>
                <a:schemeClr val="accent2">
                  <a:lumMod val="75000"/>
                </a:schemeClr>
              </a:solidFill>
              <a:latin typeface="Scribynumbers" panose="02000603000000000000" pitchFamily="2" charset="0"/>
            </a:endParaRPr>
          </a:p>
        </p:txBody>
      </p:sp>
      <p:sp>
        <p:nvSpPr>
          <p:cNvPr id="11" name="Rectangle 10"/>
          <p:cNvSpPr/>
          <p:nvPr/>
        </p:nvSpPr>
        <p:spPr>
          <a:xfrm>
            <a:off x="10812378" y="5745463"/>
            <a:ext cx="1194620" cy="938719"/>
          </a:xfrm>
          <a:prstGeom prst="rect">
            <a:avLst/>
          </a:prstGeom>
        </p:spPr>
        <p:txBody>
          <a:bodyPr wrap="square">
            <a:spAutoFit/>
          </a:bodyPr>
          <a:lstStyle/>
          <a:p>
            <a:pPr algn="r">
              <a:spcAft>
                <a:spcPts val="0"/>
              </a:spcAft>
            </a:pPr>
            <a:r>
              <a:rPr lang="fr-FR" sz="1100"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Groupe arts et culture 31</a:t>
            </a:r>
          </a:p>
          <a:p>
            <a:pPr algn="r">
              <a:spcAft>
                <a:spcPts val="0"/>
              </a:spcAft>
            </a:pPr>
            <a:r>
              <a:rPr lang="fr-FR" sz="11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Conseillère pédagogique arts plastiques</a:t>
            </a:r>
            <a:endParaRPr lang="fr-FR"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374105" y="669575"/>
            <a:ext cx="6160167" cy="1569660"/>
          </a:xfrm>
          <a:prstGeom prst="rect">
            <a:avLst/>
          </a:prstGeom>
        </p:spPr>
        <p:txBody>
          <a:bodyPr wrap="square">
            <a:spAutoFit/>
          </a:bodyPr>
          <a:lstStyle/>
          <a:p>
            <a:pPr>
              <a:spcAft>
                <a:spcPts val="0"/>
              </a:spcAft>
            </a:pPr>
            <a:r>
              <a:rPr lang="fr-FR" sz="3200" dirty="0">
                <a:solidFill>
                  <a:schemeClr val="accent2">
                    <a:lumMod val="75000"/>
                  </a:schemeClr>
                </a:solidFill>
                <a:latin typeface="Calibri" panose="020F0502020204030204" pitchFamily="34" charset="0"/>
                <a:ea typeface="Calibri" panose="020F0502020204030204" pitchFamily="34" charset="0"/>
              </a:rPr>
              <a:t>« </a:t>
            </a:r>
            <a:r>
              <a:rPr lang="fr-FR" sz="3200" i="1" dirty="0" smtClean="0">
                <a:solidFill>
                  <a:schemeClr val="accent2">
                    <a:lumMod val="75000"/>
                  </a:schemeClr>
                </a:solidFill>
                <a:latin typeface="Calibri" panose="020F0502020204030204" pitchFamily="34" charset="0"/>
                <a:ea typeface="Calibri" panose="020F0502020204030204" pitchFamily="34" charset="0"/>
              </a:rPr>
              <a:t>Une photographie de l’important personnage avec sa coiffe / son chapeau</a:t>
            </a:r>
            <a:r>
              <a:rPr lang="fr-FR" sz="3200" i="1" dirty="0">
                <a:solidFill>
                  <a:schemeClr val="accent2">
                    <a:lumMod val="75000"/>
                  </a:schemeClr>
                </a:solidFill>
                <a:latin typeface="Calibri" panose="020F0502020204030204" pitchFamily="34" charset="0"/>
                <a:ea typeface="Calibri" panose="020F0502020204030204" pitchFamily="34" charset="0"/>
              </a:rPr>
              <a:t> </a:t>
            </a:r>
            <a:r>
              <a:rPr lang="fr-FR" sz="3200" dirty="0" smtClean="0">
                <a:solidFill>
                  <a:schemeClr val="accent2">
                    <a:lumMod val="75000"/>
                  </a:schemeClr>
                </a:solidFill>
                <a:latin typeface="Calibri" panose="020F0502020204030204" pitchFamily="34" charset="0"/>
                <a:ea typeface="Calibri" panose="020F0502020204030204" pitchFamily="34" charset="0"/>
              </a:rPr>
              <a:t>»</a:t>
            </a:r>
            <a:endParaRPr lang="fr-FR" sz="3600" dirty="0">
              <a:solidFill>
                <a:schemeClr val="accent2">
                  <a:lumMod val="75000"/>
                </a:schemeClr>
              </a:solidFill>
              <a:latin typeface="Times New Roman" panose="02020603050405020304" pitchFamily="18" charset="0"/>
              <a:ea typeface="Calibri" panose="020F0502020204030204" pitchFamily="34" charset="0"/>
            </a:endParaRPr>
          </a:p>
        </p:txBody>
      </p:sp>
      <p:sp>
        <p:nvSpPr>
          <p:cNvPr id="3" name="ZoneTexte 2"/>
          <p:cNvSpPr txBox="1"/>
          <p:nvPr/>
        </p:nvSpPr>
        <p:spPr>
          <a:xfrm>
            <a:off x="1283370" y="4013271"/>
            <a:ext cx="9368587" cy="1200329"/>
          </a:xfrm>
          <a:prstGeom prst="rect">
            <a:avLst/>
          </a:prstGeom>
          <a:noFill/>
        </p:spPr>
        <p:txBody>
          <a:bodyPr wrap="square" rtlCol="0">
            <a:spAutoFit/>
          </a:bodyPr>
          <a:lstStyle/>
          <a:p>
            <a:pPr algn="ctr">
              <a:spcAft>
                <a:spcPts val="0"/>
              </a:spcAft>
            </a:pPr>
            <a:r>
              <a:rPr lang="fr-FR" sz="2400" b="1" dirty="0">
                <a:solidFill>
                  <a:schemeClr val="bg2">
                    <a:lumMod val="50000"/>
                  </a:schemeClr>
                </a:solidFill>
                <a:latin typeface="Century Gothic" panose="020B0502020202020204" pitchFamily="34" charset="0"/>
                <a:ea typeface="Calibri" panose="020F0502020204030204" pitchFamily="34" charset="0"/>
              </a:rPr>
              <a:t>Tu vas faire une photo de toi avec ta coiffe. Ta photo doit nous faire comprendre que tu es un personnage </a:t>
            </a:r>
            <a:r>
              <a:rPr lang="fr-FR" sz="2400" b="1" dirty="0" smtClean="0">
                <a:solidFill>
                  <a:schemeClr val="bg2">
                    <a:lumMod val="50000"/>
                  </a:schemeClr>
                </a:solidFill>
                <a:latin typeface="Century Gothic" panose="020B0502020202020204" pitchFamily="34" charset="0"/>
                <a:ea typeface="Calibri" panose="020F0502020204030204" pitchFamily="34" charset="0"/>
              </a:rPr>
              <a:t>important</a:t>
            </a:r>
          </a:p>
          <a:p>
            <a:pPr algn="ctr">
              <a:spcAft>
                <a:spcPts val="0"/>
              </a:spcAft>
            </a:pPr>
            <a:r>
              <a:rPr lang="fr-FR" sz="2400" b="1" dirty="0" smtClean="0">
                <a:solidFill>
                  <a:schemeClr val="bg2">
                    <a:lumMod val="50000"/>
                  </a:schemeClr>
                </a:solidFill>
                <a:latin typeface="Century Gothic" panose="020B0502020202020204" pitchFamily="34" charset="0"/>
                <a:ea typeface="Calibri" panose="020F0502020204030204" pitchFamily="34" charset="0"/>
              </a:rPr>
              <a:t>(On est pas obligé de voir ton visage)</a:t>
            </a:r>
            <a:endParaRPr lang="fr-FR" sz="2400" b="1" dirty="0">
              <a:solidFill>
                <a:schemeClr val="bg2">
                  <a:lumMod val="50000"/>
                </a:schemeClr>
              </a:solidFill>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40505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1368</Words>
  <Application>Microsoft Office PowerPoint</Application>
  <PresentationFormat>Grand écran</PresentationFormat>
  <Paragraphs>151</Paragraphs>
  <Slides>25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Calibri</vt:lpstr>
      <vt:lpstr>Calibri Light</vt:lpstr>
      <vt:lpstr>Century Gothic</vt:lpstr>
      <vt:lpstr>Scribynumbers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Regarde quelques chapeaux insolites</vt:lpstr>
      <vt:lpstr>Présentation PowerPoint</vt:lpstr>
      <vt:lpstr>Présentation PowerPoint</vt:lpstr>
      <vt:lpstr>Voici un calligramme de Guillaume Apollinaire,  Poèmes à Lou</vt:lpstr>
      <vt:lpstr>Présentation PowerPoint</vt:lpstr>
      <vt:lpstr>Ici Apollinaire écrit un poème pour une femme qu’il aime.  Ce dessin est en lien avec le poème.</vt:lpstr>
      <vt:lpstr>est un poème dont la disposition graphique sur la page forme un dessin Regardes-en d’autres de Guillaume Appolinaire</vt:lpstr>
      <vt:lpstr>Présentation PowerPoint</vt:lpstr>
      <vt:lpstr>Tout d’abord tu vas donner un nom au chapeau celui d’une photographie ou un que tu as fabriqué</vt:lpstr>
      <vt:lpstr>Présentation PowerPoint</vt:lpstr>
      <vt:lpstr>Production d’une élève de CM2 restée à la maison (non corrigé) </vt:lpstr>
      <vt:lpstr>Pour les élèves en classe</vt:lpstr>
      <vt:lpstr>    Proposition d’extraits de textes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valerie simoulin</dc:creator>
  <cp:lastModifiedBy>BECHOUR MELISSA</cp:lastModifiedBy>
  <cp:revision>34</cp:revision>
  <dcterms:created xsi:type="dcterms:W3CDTF">2020-05-24T13:30:56Z</dcterms:created>
  <dcterms:modified xsi:type="dcterms:W3CDTF">2020-05-25T06:56:34Z</dcterms:modified>
</cp:coreProperties>
</file>