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496" autoAdjust="0"/>
  </p:normalViewPr>
  <p:slideViewPr>
    <p:cSldViewPr snapToGrid="0">
      <p:cViewPr varScale="1">
        <p:scale>
          <a:sx n="48" d="100"/>
          <a:sy n="48" d="100"/>
        </p:scale>
        <p:origin x="157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109F0-870A-40C7-B44E-8DF311F3DA74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57C06-BDEF-400F-91AD-49773CF88A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9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57C06-BDEF-400F-91AD-49773CF88AB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62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57C06-BDEF-400F-91AD-49773CF88AB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34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57C06-BDEF-400F-91AD-49773CF88AB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83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pPr marL="171450" indent="-171450">
              <a:buFontTx/>
              <a:buChar char="-"/>
            </a:pPr>
            <a:endParaRPr lang="fr-FR" dirty="0" smtClean="0"/>
          </a:p>
          <a:p>
            <a:pPr marL="0" indent="0">
              <a:buFontTx/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57C06-BDEF-400F-91AD-49773CF88AB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25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57C06-BDEF-400F-91AD-49773CF88AB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00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81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94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20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9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3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62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3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84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07F0-A250-4D0A-A95F-D76811A03EB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38DE-4266-4785-8B63-87A13E917F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30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digitale.dev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1989/continuite-pedagogique-dans-le-premier-degr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1989/continuite-pedagogique-dans-le-premier-degre?menu_id=245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duscol.education.fr/1989/continuite-pedagogique-dans-le-premier-degre?menu_id=2454" TargetMode="External"/><Relationship Id="rId3" Type="http://schemas.openxmlformats.org/officeDocument/2006/relationships/hyperlink" Target="http://pedagogie-nord.ac-lille.fr/docuweb/continuite-pedagogique/" TargetMode="External"/><Relationship Id="rId7" Type="http://schemas.openxmlformats.org/officeDocument/2006/relationships/hyperlink" Target="https://www.reseau-canope.fr/actualites/actualite/covid-19-des-ressources-pour-assurer-une-continuite-pedagogique-a-la-maiso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ned.fr/maclassealamaison" TargetMode="External"/><Relationship Id="rId5" Type="http://schemas.openxmlformats.org/officeDocument/2006/relationships/hyperlink" Target="https://www.quiziniere.com/" TargetMode="External"/><Relationship Id="rId4" Type="http://schemas.openxmlformats.org/officeDocument/2006/relationships/hyperlink" Target="https://eduscol.education.fr/2025/nation-apprenante-les-cours-lumn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Continuité pédagogique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60643" y="3856383"/>
            <a:ext cx="7136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Des outils et des ressources</a:t>
            </a:r>
            <a:endParaRPr lang="fr-FR" sz="2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3064" y="365125"/>
            <a:ext cx="10143744" cy="530987"/>
          </a:xfrm>
          <a:ln cmpd="thickThin">
            <a:noFill/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S’organiser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93064" y="985648"/>
            <a:ext cx="7927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/>
              <a:t>Harmoniser les outils de communication</a:t>
            </a:r>
            <a:r>
              <a:rPr lang="fr-FR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fr-FR" dirty="0"/>
              <a:t> </a:t>
            </a:r>
            <a:r>
              <a:rPr lang="fr-FR" dirty="0" smtClean="0"/>
              <a:t>     - Pour faciliter la prise en main des familles ayant plusieurs enfants.</a:t>
            </a:r>
          </a:p>
          <a:p>
            <a:pPr>
              <a:lnSpc>
                <a:spcPct val="150000"/>
              </a:lnSpc>
            </a:pPr>
            <a:r>
              <a:rPr lang="fr-FR" dirty="0"/>
              <a:t> </a:t>
            </a:r>
            <a:r>
              <a:rPr lang="fr-FR" dirty="0" smtClean="0"/>
              <a:t>     - Pour protéger chacun des enseignants.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47029" y="2185977"/>
            <a:ext cx="875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 </a:t>
            </a:r>
            <a:r>
              <a:rPr lang="fr-FR" b="1" dirty="0" smtClean="0"/>
              <a:t>Les boîtes mails académiques professionnelles ou bien les boîtes mails de classe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893064" y="2961861"/>
            <a:ext cx="934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/>
              <a:t>Les outils via le portail ARENA pour communiquer </a:t>
            </a:r>
            <a:r>
              <a:rPr lang="fr-FR" dirty="0" smtClean="0"/>
              <a:t>avec les élèves, les familles, préparer des concertations, des équipes éducatives…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62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57" y="536713"/>
            <a:ext cx="5247860" cy="562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00100" y="1890919"/>
            <a:ext cx="9410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2- </a:t>
            </a:r>
            <a:r>
              <a:rPr lang="fr-FR" b="1" dirty="0" smtClean="0"/>
              <a:t>La Digitale</a:t>
            </a:r>
            <a:r>
              <a:rPr lang="fr-FR" b="1" dirty="0"/>
              <a:t>: </a:t>
            </a:r>
            <a:r>
              <a:rPr lang="fr-FR" b="1" dirty="0">
                <a:hlinkClick r:id="rId2"/>
              </a:rPr>
              <a:t>https://ladigitale.dev</a:t>
            </a:r>
            <a:r>
              <a:rPr lang="fr-FR" b="1" dirty="0" smtClean="0">
                <a:hlinkClick r:id="rId2"/>
              </a:rPr>
              <a:t>/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>
                <a:sym typeface="Wingdings" panose="05000000000000000000" pitchFamily="2" charset="2"/>
              </a:rPr>
              <a:t> </a:t>
            </a:r>
            <a:r>
              <a:rPr lang="fr-FR" b="1" dirty="0">
                <a:sym typeface="Wingdings" panose="05000000000000000000" pitchFamily="2" charset="2"/>
              </a:rPr>
              <a:t>E</a:t>
            </a:r>
            <a:r>
              <a:rPr lang="fr-FR" b="1" dirty="0" smtClean="0"/>
              <a:t>ssayer </a:t>
            </a:r>
            <a:r>
              <a:rPr lang="fr-FR" b="1" dirty="0" smtClean="0"/>
              <a:t>d’utiliser les mêmes </a:t>
            </a:r>
            <a:r>
              <a:rPr lang="fr-FR" b="1" dirty="0" smtClean="0"/>
              <a:t>formats</a:t>
            </a:r>
            <a:r>
              <a:rPr lang="fr-FR" b="1" dirty="0"/>
              <a:t> </a:t>
            </a:r>
            <a:r>
              <a:rPr lang="fr-FR" b="1" dirty="0" smtClean="0"/>
              <a:t>par niveaux, par cycle ou par école pour faciliter la prise en main par les familles.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800100" y="4313639"/>
            <a:ext cx="6864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3- Les classes virtuelles: deux formats possibles à choisir ensemble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 smtClean="0"/>
              <a:t>La classe virtuelle du </a:t>
            </a:r>
            <a:r>
              <a:rPr lang="fr-FR" dirty="0" smtClean="0"/>
              <a:t>CNED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 smtClean="0"/>
              <a:t>classe virtuelle VIA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7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22" y="298174"/>
            <a:ext cx="5049078" cy="578457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1775" y="298175"/>
            <a:ext cx="5128590" cy="600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3182" y="1868556"/>
            <a:ext cx="98463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b="1" dirty="0" smtClean="0">
                <a:solidFill>
                  <a:srgbClr val="0070C0"/>
                </a:solidFill>
              </a:rPr>
              <a:t>Donner des rendez-vous fixes et quotidiens n’excédant pas 1h. </a:t>
            </a:r>
          </a:p>
          <a:p>
            <a:r>
              <a:rPr lang="fr-FR" b="1" dirty="0" smtClean="0"/>
              <a:t>Par exemple: </a:t>
            </a:r>
          </a:p>
          <a:p>
            <a:r>
              <a:rPr lang="fr-FR" b="1" dirty="0" smtClean="0"/>
              <a:t> 9h-10h groupe A pour apprentissage</a:t>
            </a:r>
          </a:p>
          <a:p>
            <a:r>
              <a:rPr lang="fr-FR" b="1" dirty="0" smtClean="0"/>
              <a:t>10h-11h groupe B pour apprentissage</a:t>
            </a:r>
          </a:p>
          <a:p>
            <a:r>
              <a:rPr lang="fr-FR" b="1" dirty="0" smtClean="0"/>
              <a:t>15h-16h groupe A connexion ouverte pour les élèves qui souhaitent poser des questions</a:t>
            </a:r>
          </a:p>
          <a:p>
            <a:r>
              <a:rPr lang="fr-FR" b="1" dirty="0" smtClean="0"/>
              <a:t>16h-17h groupe B connexion ouverte pour les élèves qui souhaitent poser des questions</a:t>
            </a:r>
          </a:p>
          <a:p>
            <a:pPr algn="ctr"/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algn="ctr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https://eduscol.education.fr/1989/continuite-pedagogique-dans-le-premier-degre</a:t>
            </a:r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fr-FR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 </a:t>
            </a:r>
            <a:r>
              <a:rPr lang="fr-FR" b="1" dirty="0" smtClean="0">
                <a:solidFill>
                  <a:srgbClr val="0070C0"/>
                </a:solidFill>
              </a:rPr>
              <a:t>Être pragmatique dans la mise en œuvre</a:t>
            </a:r>
          </a:p>
          <a:p>
            <a:r>
              <a:rPr lang="fr-FR" b="1" dirty="0" smtClean="0"/>
              <a:t>Langage simple et accessible avec des consignes explicites et des critères de réussite </a:t>
            </a:r>
          </a:p>
          <a:p>
            <a:r>
              <a:rPr lang="fr-FR" b="1" dirty="0" smtClean="0"/>
              <a:t>Rendre ludiques et agréables les activités scolaires proposées </a:t>
            </a:r>
          </a:p>
          <a:p>
            <a:r>
              <a:rPr lang="fr-FR" b="1" dirty="0" smtClean="0"/>
              <a:t>Conseiller l’utilisation d’un cahier du jour comme support unique de tous les écrits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967409" y="728870"/>
            <a:ext cx="9607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</a:rPr>
              <a:t>Pour une utilisation de la classe virtuelle</a:t>
            </a:r>
            <a:endParaRPr lang="fr-FR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0329" y="410817"/>
            <a:ext cx="11012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</a:rPr>
              <a:t>Quelle continuité pédagogique?</a:t>
            </a:r>
          </a:p>
          <a:p>
            <a:pPr algn="ctr"/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https://eduscol.education.fr/1989/continuite-pedagogique-dans-le-premier-degre?menu_id=2454</a:t>
            </a:r>
            <a:endParaRPr lang="fr-FR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0330" y="1470991"/>
            <a:ext cx="9356035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Pour un format de 15 jours en </a:t>
            </a:r>
            <a:r>
              <a:rPr lang="fr-FR" sz="2400" b="1" dirty="0" err="1" smtClean="0">
                <a:solidFill>
                  <a:schemeClr val="accent5">
                    <a:lumMod val="75000"/>
                  </a:schemeClr>
                </a:solidFill>
              </a:rPr>
              <a:t>distanciel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: prioriser</a:t>
            </a:r>
          </a:p>
          <a:p>
            <a:pPr algn="ctr"/>
            <a:r>
              <a:rPr lang="fr-FR" sz="1600" b="1" dirty="0" smtClean="0">
                <a:solidFill>
                  <a:srgbClr val="0070C0"/>
                </a:solidFill>
              </a:rPr>
              <a:t>Être réaliste dans la charge de travail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u="sng" dirty="0" smtClean="0"/>
              <a:t>Cycle 1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Activités ritualisées </a:t>
            </a:r>
            <a:r>
              <a:rPr lang="fr-FR" dirty="0" smtClean="0"/>
              <a:t>en priorisant les activités de </a:t>
            </a:r>
            <a:r>
              <a:rPr lang="fr-FR" b="1" dirty="0" smtClean="0"/>
              <a:t>lecture offerte </a:t>
            </a:r>
            <a:r>
              <a:rPr lang="fr-FR" dirty="0" smtClean="0"/>
              <a:t>(enregistrements des voix des enseignants), activités langagières.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Dénombrer,</a:t>
            </a:r>
            <a:r>
              <a:rPr lang="fr-FR" dirty="0" smtClean="0"/>
              <a:t> mémoriser la comptine numérique. Les activités de repérages spatio-temporels.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Les séances d’enseignement s’appuient autant que possible sur le contexte réel de vie de l’élève.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u="sng" dirty="0" smtClean="0"/>
              <a:t>Cycles 2 et 3</a:t>
            </a:r>
            <a:endParaRPr lang="fr-FR" b="1" u="sng" dirty="0"/>
          </a:p>
          <a:p>
            <a:pPr>
              <a:lnSpc>
                <a:spcPct val="150000"/>
              </a:lnSpc>
            </a:pPr>
            <a:r>
              <a:rPr lang="fr-FR" b="1" u="sng" dirty="0" smtClean="0"/>
              <a:t>En français</a:t>
            </a:r>
            <a:r>
              <a:rPr lang="fr-FR" dirty="0" smtClean="0"/>
              <a:t>, du CP au CM2: </a:t>
            </a:r>
            <a:r>
              <a:rPr lang="fr-FR" b="1" dirty="0" smtClean="0"/>
              <a:t>conforter et prolonger l'apprentissage de la lecture et de l'écriture</a:t>
            </a:r>
            <a:r>
              <a:rPr lang="fr-FR" dirty="0" smtClean="0"/>
              <a:t>, dans toutes leurs dimensions.</a:t>
            </a:r>
            <a:endParaRPr lang="fr-FR" sz="700" dirty="0" smtClean="0"/>
          </a:p>
          <a:p>
            <a:pPr>
              <a:lnSpc>
                <a:spcPct val="150000"/>
              </a:lnSpc>
            </a:pPr>
            <a:r>
              <a:rPr lang="fr-FR" b="1" u="sng" dirty="0" smtClean="0"/>
              <a:t>En mathématiques</a:t>
            </a:r>
            <a:r>
              <a:rPr lang="fr-FR" dirty="0" smtClean="0"/>
              <a:t>: </a:t>
            </a:r>
            <a:r>
              <a:rPr lang="fr-FR" b="1" dirty="0" smtClean="0"/>
              <a:t>conforter la construction de la numération écrite et orale</a:t>
            </a:r>
            <a:r>
              <a:rPr lang="fr-FR" dirty="0" smtClean="0"/>
              <a:t> des nombres entiers, </a:t>
            </a:r>
            <a:r>
              <a:rPr lang="fr-FR" b="1" dirty="0" smtClean="0"/>
              <a:t>conforter la compréhension des nouveaux nombres</a:t>
            </a:r>
            <a:r>
              <a:rPr lang="fr-FR" dirty="0" smtClean="0"/>
              <a:t> introduits au cycle 3 (fractions et décimaux), renforcer et étendre la capacité à mener oralement et par écrit des calculs, </a:t>
            </a:r>
            <a:r>
              <a:rPr lang="fr-FR" b="1" dirty="0" smtClean="0"/>
              <a:t>assurer l'aisance dans la résolution de problèmes </a:t>
            </a:r>
            <a:r>
              <a:rPr lang="fr-FR" dirty="0" smtClean="0"/>
              <a:t>(1heure par jour, fractionnée).</a:t>
            </a: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9541565" y="1895061"/>
            <a:ext cx="2133600" cy="20408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 à 3 heures par jour maximum et moins de 2 heures pour les cycles 1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0416" y="946425"/>
            <a:ext cx="812358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70C0"/>
                </a:solidFill>
              </a:rPr>
              <a:t>Ressources départementales</a:t>
            </a:r>
          </a:p>
          <a:p>
            <a:r>
              <a:rPr lang="fr-FR" sz="2000" dirty="0" smtClean="0">
                <a:hlinkClick r:id="rId3"/>
              </a:rPr>
              <a:t>http://pedagogie-nord.ac-lille.fr/docuweb/continuite-pedagogique/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>
                <a:solidFill>
                  <a:srgbClr val="0070C0"/>
                </a:solidFill>
              </a:rPr>
              <a:t>Nation apprenante</a:t>
            </a:r>
            <a:r>
              <a:rPr lang="fr-FR" sz="2000" dirty="0" smtClean="0"/>
              <a:t>: les cours </a:t>
            </a:r>
            <a:r>
              <a:rPr lang="fr-FR" sz="2000" dirty="0" err="1" smtClean="0"/>
              <a:t>Lumni</a:t>
            </a:r>
            <a:r>
              <a:rPr lang="fr-FR" sz="2000" dirty="0" smtClean="0"/>
              <a:t> par exemple</a:t>
            </a:r>
          </a:p>
          <a:p>
            <a:r>
              <a:rPr lang="fr-FR" sz="2000" dirty="0" smtClean="0">
                <a:hlinkClick r:id="rId4"/>
              </a:rPr>
              <a:t>https://</a:t>
            </a:r>
            <a:r>
              <a:rPr lang="fr-FR" sz="2000" dirty="0" smtClean="0">
                <a:hlinkClick r:id="rId4"/>
              </a:rPr>
              <a:t>eduscol.education.fr/2025/nation-apprenante-les-cours-lumni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err="1" smtClean="0"/>
              <a:t>QuiZinière</a:t>
            </a:r>
            <a:r>
              <a:rPr lang="fr-FR" sz="2000" dirty="0" smtClean="0"/>
              <a:t> </a:t>
            </a:r>
            <a:r>
              <a:rPr lang="fr-FR" sz="2000" dirty="0" err="1" smtClean="0"/>
              <a:t>Canopé</a:t>
            </a:r>
            <a:r>
              <a:rPr lang="fr-FR" sz="2000" dirty="0"/>
              <a:t>: </a:t>
            </a:r>
            <a:r>
              <a:rPr lang="fr-FR" sz="2000" dirty="0">
                <a:hlinkClick r:id="rId5"/>
              </a:rPr>
              <a:t>https://www.quiziniere.com</a:t>
            </a:r>
            <a:r>
              <a:rPr lang="fr-FR" sz="2000" dirty="0" smtClean="0">
                <a:hlinkClick r:id="rId5"/>
              </a:rPr>
              <a:t>/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>
                <a:solidFill>
                  <a:srgbClr val="0070C0"/>
                </a:solidFill>
              </a:rPr>
              <a:t>CNED</a:t>
            </a:r>
            <a:r>
              <a:rPr lang="fr-FR" sz="2000" dirty="0" smtClean="0"/>
              <a:t> </a:t>
            </a:r>
            <a:r>
              <a:rPr lang="fr-FR" sz="2000" dirty="0" smtClean="0"/>
              <a:t>: Ma classe à la maison</a:t>
            </a:r>
          </a:p>
          <a:p>
            <a:r>
              <a:rPr lang="fr-FR" sz="2000" dirty="0" smtClean="0">
                <a:hlinkClick r:id="rId6"/>
              </a:rPr>
              <a:t>https://www.cned.fr/maclassealamaison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>
                <a:solidFill>
                  <a:srgbClr val="0070C0"/>
                </a:solidFill>
              </a:rPr>
              <a:t>Réseau </a:t>
            </a:r>
            <a:r>
              <a:rPr lang="fr-FR" sz="2000" dirty="0" err="1" smtClean="0">
                <a:solidFill>
                  <a:srgbClr val="0070C0"/>
                </a:solidFill>
              </a:rPr>
              <a:t>Canopé</a:t>
            </a:r>
            <a:endParaRPr lang="fr-FR" sz="2000" dirty="0" smtClean="0">
              <a:solidFill>
                <a:srgbClr val="0070C0"/>
              </a:solidFill>
            </a:endParaRPr>
          </a:p>
          <a:p>
            <a:r>
              <a:rPr lang="fr-FR" sz="2000" dirty="0" smtClean="0">
                <a:hlinkClick r:id="rId7"/>
              </a:rPr>
              <a:t>https://www.reseau-canope.fr/actualites/actualite/covid-19-des-ressources-pour-assurer-une-continuite-pedagogique-a-la-maison.html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b="1" dirty="0" smtClean="0"/>
              <a:t>Les fiches ressources jointes </a:t>
            </a:r>
            <a:r>
              <a:rPr lang="fr-FR" sz="2000" dirty="0" smtClean="0"/>
              <a:t>au PP pour les années de maternelle et pour chaque section: CP – CE et CM</a:t>
            </a:r>
          </a:p>
          <a:p>
            <a:r>
              <a:rPr lang="fr-FR" sz="2000" dirty="0" smtClean="0">
                <a:hlinkClick r:id="rId8"/>
              </a:rPr>
              <a:t>https://eduscol.education.fr/1989/continuite-pedagogique-dans-le-premier-degre?menu_id=2454</a:t>
            </a:r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020416" y="238539"/>
            <a:ext cx="8892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</a:rPr>
              <a:t>Des ressources </a:t>
            </a:r>
            <a:endParaRPr lang="fr-FR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473</Words>
  <Application>Microsoft Office PowerPoint</Application>
  <PresentationFormat>Grand écran</PresentationFormat>
  <Paragraphs>64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Wingdings</vt:lpstr>
      <vt:lpstr>Thème Office</vt:lpstr>
      <vt:lpstr>Continuité pédagogique</vt:lpstr>
      <vt:lpstr>S’organiser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Continuité pédagogique</dc:title>
  <dc:creator>Directrice Elementaire</dc:creator>
  <cp:lastModifiedBy>Cros Stephanie</cp:lastModifiedBy>
  <cp:revision>15</cp:revision>
  <dcterms:created xsi:type="dcterms:W3CDTF">2021-02-01T21:41:39Z</dcterms:created>
  <dcterms:modified xsi:type="dcterms:W3CDTF">2022-01-04T16:46:39Z</dcterms:modified>
</cp:coreProperties>
</file>