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05" r:id="rId3"/>
    <p:sldId id="308" r:id="rId4"/>
    <p:sldId id="310" r:id="rId5"/>
    <p:sldId id="335" r:id="rId6"/>
    <p:sldId id="312" r:id="rId7"/>
    <p:sldId id="280" r:id="rId8"/>
    <p:sldId id="287" r:id="rId9"/>
    <p:sldId id="311" r:id="rId10"/>
    <p:sldId id="304" r:id="rId11"/>
    <p:sldId id="336" r:id="rId12"/>
    <p:sldId id="337" r:id="rId13"/>
    <p:sldId id="338" r:id="rId14"/>
    <p:sldId id="339" r:id="rId15"/>
    <p:sldId id="340" r:id="rId16"/>
    <p:sldId id="343" r:id="rId17"/>
    <p:sldId id="341" r:id="rId18"/>
    <p:sldId id="300" r:id="rId19"/>
    <p:sldId id="344" r:id="rId20"/>
    <p:sldId id="359" r:id="rId21"/>
    <p:sldId id="360" r:id="rId22"/>
    <p:sldId id="361" r:id="rId23"/>
    <p:sldId id="345" r:id="rId24"/>
    <p:sldId id="346" r:id="rId25"/>
    <p:sldId id="347" r:id="rId26"/>
    <p:sldId id="348" r:id="rId27"/>
    <p:sldId id="352" r:id="rId28"/>
    <p:sldId id="349" r:id="rId29"/>
    <p:sldId id="350" r:id="rId30"/>
    <p:sldId id="351" r:id="rId31"/>
    <p:sldId id="334" r:id="rId32"/>
    <p:sldId id="324" r:id="rId33"/>
    <p:sldId id="325" r:id="rId34"/>
    <p:sldId id="328" r:id="rId35"/>
    <p:sldId id="358" r:id="rId36"/>
    <p:sldId id="330" r:id="rId37"/>
    <p:sldId id="333" r:id="rId38"/>
    <p:sldId id="332" r:id="rId39"/>
    <p:sldId id="264" r:id="rId40"/>
    <p:sldId id="276" r:id="rId41"/>
    <p:sldId id="279" r:id="rId42"/>
    <p:sldId id="302" r:id="rId43"/>
    <p:sldId id="298" r:id="rId44"/>
    <p:sldId id="331" r:id="rId45"/>
    <p:sldId id="281" r:id="rId46"/>
    <p:sldId id="309" r:id="rId47"/>
    <p:sldId id="357" r:id="rId48"/>
    <p:sldId id="353" r:id="rId49"/>
    <p:sldId id="354" r:id="rId50"/>
    <p:sldId id="356" r:id="rId51"/>
    <p:sldId id="313" r:id="rId52"/>
    <p:sldId id="355" r:id="rId5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1EE7A-9EED-614E-B522-F166C7460D1E}" type="datetimeFigureOut">
              <a:rPr lang="fr-FR" smtClean="0"/>
              <a:pPr/>
              <a:t>07/02/2018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24E35-7E5B-194D-8447-FB49958ADC0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ea typeface="ヒラギノ角ゴ Pro W3" pitchFamily="-84" charset="-128"/>
                <a:cs typeface="ヒラギノ角ゴ Pro W3" pitchFamily="-84" charset="-128"/>
              </a:rPr>
              <a:t>Devenir </a:t>
            </a:r>
            <a:r>
              <a:rPr lang="fr-FR" dirty="0" smtClean="0"/>
              <a:t>élève : s’approprier un personnage</a:t>
            </a:r>
          </a:p>
          <a:p>
            <a:endParaRPr lang="fr-FR" dirty="0"/>
          </a:p>
        </p:txBody>
      </p:sp>
      <p:sp>
        <p:nvSpPr>
          <p:cNvPr id="4" name="Espace réservé du numéro de diapositive 3"/>
          <p:cNvSpPr>
            <a:spLocks noGrp="1"/>
          </p:cNvSpPr>
          <p:nvPr>
            <p:ph type="sldNum" sz="quarter" idx="10"/>
          </p:nvPr>
        </p:nvSpPr>
        <p:spPr/>
        <p:txBody>
          <a:bodyPr/>
          <a:lstStyle/>
          <a:p>
            <a:fld id="{28424E35-7E5B-194D-8447-FB49958ADC06}" type="slidenum">
              <a:rPr lang="fr-FR" smtClean="0"/>
              <a:pPr/>
              <a:t>49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et modifiez le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88167C-6429-A543-A1FA-C1AEEF1DCFA1}" type="datetimeFigureOut">
              <a:rPr lang="fr-FR" smtClean="0"/>
              <a:pPr/>
              <a:t>07/02/2018</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33094C1-FBFB-B94F-9F70-527B50B0020F}"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3094C1-FBFB-B94F-9F70-527B50B0020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8988167C-6429-A543-A1FA-C1AEEF1DCFA1}" type="datetimeFigureOut">
              <a:rPr lang="fr-FR" smtClean="0"/>
              <a:pPr/>
              <a:t>07/02/2018</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33094C1-FBFB-B94F-9F70-527B50B0020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33094C1-FBFB-B94F-9F70-527B50B0020F}"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et modifiez le titre</a:t>
            </a:r>
            <a:endParaRPr kumimoji="0" lang="en-US"/>
          </a:p>
        </p:txBody>
      </p:sp>
      <p:sp>
        <p:nvSpPr>
          <p:cNvPr id="12" name="Espace réservé de la date 11"/>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33094C1-FBFB-B94F-9F70-527B50B0020F}"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8988167C-6429-A543-A1FA-C1AEEF1DCFA1}" type="datetimeFigureOut">
              <a:rPr lang="fr-FR" smtClean="0"/>
              <a:pPr/>
              <a:t>07/02/2018</a:t>
            </a:fld>
            <a:endParaRPr lang="fr-FR"/>
          </a:p>
        </p:txBody>
      </p:sp>
      <p:sp>
        <p:nvSpPr>
          <p:cNvPr id="10" name="Espace réservé du numéro de diapositive 9"/>
          <p:cNvSpPr>
            <a:spLocks noGrp="1"/>
          </p:cNvSpPr>
          <p:nvPr>
            <p:ph type="sldNum" sz="quarter" idx="16"/>
          </p:nvPr>
        </p:nvSpPr>
        <p:spPr/>
        <p:txBody>
          <a:bodyPr rtlCol="0"/>
          <a:lstStyle/>
          <a:p>
            <a:fld id="{C33094C1-FBFB-B94F-9F70-527B50B0020F}"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et modifiez le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8988167C-6429-A543-A1FA-C1AEEF1DCFA1}" type="datetimeFigureOut">
              <a:rPr lang="fr-FR" smtClean="0"/>
              <a:pPr/>
              <a:t>07/02/2018</a:t>
            </a:fld>
            <a:endParaRPr lang="fr-FR"/>
          </a:p>
        </p:txBody>
      </p:sp>
      <p:sp>
        <p:nvSpPr>
          <p:cNvPr id="12" name="Espace réservé du numéro de diapositive 11"/>
          <p:cNvSpPr>
            <a:spLocks noGrp="1"/>
          </p:cNvSpPr>
          <p:nvPr>
            <p:ph type="sldNum" sz="quarter" idx="16"/>
          </p:nvPr>
        </p:nvSpPr>
        <p:spPr/>
        <p:txBody>
          <a:bodyPr rtlCol="0"/>
          <a:lstStyle/>
          <a:p>
            <a:fld id="{C33094C1-FBFB-B94F-9F70-527B50B0020F}"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33094C1-FBFB-B94F-9F70-527B50B0020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33094C1-FBFB-B94F-9F70-527B50B0020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et modifiez le titre</a:t>
            </a:r>
            <a:endParaRPr kumimoji="0" lang="en-US"/>
          </a:p>
        </p:txBody>
      </p:sp>
      <p:sp>
        <p:nvSpPr>
          <p:cNvPr id="5" name="Espace réservé de la date 4"/>
          <p:cNvSpPr>
            <a:spLocks noGrp="1"/>
          </p:cNvSpPr>
          <p:nvPr>
            <p:ph type="dt" sz="half" idx="10"/>
          </p:nvPr>
        </p:nvSpPr>
        <p:spPr/>
        <p:txBody>
          <a:bodyPr/>
          <a:lstStyle/>
          <a:p>
            <a:fld id="{8988167C-6429-A543-A1FA-C1AEEF1DCFA1}" type="datetimeFigureOut">
              <a:rPr lang="fr-FR" smtClean="0"/>
              <a:pPr/>
              <a:t>07/02/2018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33094C1-FBFB-B94F-9F70-527B50B0020F}"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et modifiez le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8988167C-6429-A543-A1FA-C1AEEF1DCFA1}" type="datetimeFigureOut">
              <a:rPr lang="fr-FR" smtClean="0"/>
              <a:pPr/>
              <a:t>07/02/2018</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33094C1-FBFB-B94F-9F70-527B50B0020F}"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88167C-6429-A543-A1FA-C1AEEF1DCFA1}" type="datetimeFigureOut">
              <a:rPr lang="fr-FR" smtClean="0"/>
              <a:pPr/>
              <a:t>07/02/2018</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33094C1-FBFB-B94F-9F70-527B50B0020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81200" y="1600200"/>
            <a:ext cx="6477000" cy="1828800"/>
          </a:xfrm>
        </p:spPr>
        <p:txBody>
          <a:bodyPr>
            <a:normAutofit/>
          </a:bodyPr>
          <a:lstStyle/>
          <a:p>
            <a:r>
              <a:rPr lang="fr-FR" dirty="0" smtClean="0"/>
              <a:t>L’ORAL AU CYCLE 3</a:t>
            </a:r>
            <a:br>
              <a:rPr lang="fr-FR" dirty="0" smtClean="0"/>
            </a:br>
            <a:endParaRPr lang="fr-FR" dirty="0"/>
          </a:p>
        </p:txBody>
      </p:sp>
      <p:sp>
        <p:nvSpPr>
          <p:cNvPr id="3" name="Sous-titre 2"/>
          <p:cNvSpPr>
            <a:spLocks noGrp="1"/>
          </p:cNvSpPr>
          <p:nvPr>
            <p:ph type="subTitle" idx="1"/>
          </p:nvPr>
        </p:nvSpPr>
        <p:spPr>
          <a:xfrm>
            <a:off x="3505200" y="3962400"/>
            <a:ext cx="5638800" cy="2895600"/>
          </a:xfrm>
        </p:spPr>
        <p:txBody>
          <a:bodyPr>
            <a:normAutofit/>
          </a:bodyPr>
          <a:lstStyle/>
          <a:p>
            <a:r>
              <a:rPr lang="fr-FR" sz="3459" dirty="0" smtClean="0"/>
              <a:t>MICHEL GRANDATY</a:t>
            </a:r>
            <a:r>
              <a:rPr lang="fr-FR" sz="6400" dirty="0" smtClean="0"/>
              <a:t/>
            </a:r>
            <a:br>
              <a:rPr lang="fr-FR" sz="6400" dirty="0" smtClean="0"/>
            </a:br>
            <a:r>
              <a:rPr lang="fr-FR" sz="2581" dirty="0" smtClean="0"/>
              <a:t>UMR EFTS   </a:t>
            </a:r>
          </a:p>
          <a:p>
            <a:r>
              <a:rPr lang="fr-FR" sz="2581" dirty="0" smtClean="0"/>
              <a:t>Université de Toulouse Jean Jaurès</a:t>
            </a:r>
          </a:p>
          <a:p>
            <a:r>
              <a:rPr lang="fr-FR" sz="2581" dirty="0" smtClean="0"/>
              <a:t>7 /02 /2018</a:t>
            </a:r>
          </a:p>
          <a:p>
            <a:endParaRPr lang="fr-FR" sz="4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9144000" cy="990600"/>
          </a:xfrm>
        </p:spPr>
        <p:txBody>
          <a:bodyPr>
            <a:normAutofit/>
          </a:bodyPr>
          <a:lstStyle/>
          <a:p>
            <a:r>
              <a:rPr lang="fr-FR" sz="3600" dirty="0" smtClean="0"/>
              <a:t>En résumé, l’oral comme moyen et objet</a:t>
            </a:r>
            <a:endParaRPr lang="fr-FR" sz="3600" dirty="0"/>
          </a:p>
        </p:txBody>
      </p:sp>
      <p:sp>
        <p:nvSpPr>
          <p:cNvPr id="3" name="Espace réservé du contenu 2"/>
          <p:cNvSpPr>
            <a:spLocks noGrp="1"/>
          </p:cNvSpPr>
          <p:nvPr>
            <p:ph sz="quarter" idx="1"/>
          </p:nvPr>
        </p:nvSpPr>
        <p:spPr>
          <a:xfrm>
            <a:off x="612648" y="1752600"/>
            <a:ext cx="8153400" cy="4495800"/>
          </a:xfrm>
        </p:spPr>
        <p:txBody>
          <a:bodyPr>
            <a:normAutofit fontScale="70000" lnSpcReduction="20000"/>
          </a:bodyPr>
          <a:lstStyle/>
          <a:p>
            <a:pPr marL="571500" indent="-571500">
              <a:lnSpc>
                <a:spcPct val="90000"/>
              </a:lnSpc>
              <a:buFontTx/>
              <a:buNone/>
            </a:pPr>
            <a:r>
              <a:rPr lang="fr-FR" sz="3600" b="1" dirty="0" smtClean="0"/>
              <a:t>Les enjeux de l’oral à l’école (Plane 2004)</a:t>
            </a:r>
          </a:p>
          <a:p>
            <a:pPr marL="571500" indent="-571500">
              <a:lnSpc>
                <a:spcPct val="90000"/>
              </a:lnSpc>
              <a:buFontTx/>
              <a:buNone/>
            </a:pPr>
            <a:endParaRPr lang="fr-FR" sz="3600" b="1" dirty="0" smtClean="0">
              <a:ea typeface="Arial Unicode MS" pitchFamily="-84" charset="0"/>
              <a:cs typeface="Arial Unicode MS" pitchFamily="-84" charset="0"/>
            </a:endParaRPr>
          </a:p>
          <a:p>
            <a:pPr marL="571500" indent="-571500">
              <a:lnSpc>
                <a:spcPct val="90000"/>
              </a:lnSpc>
              <a:buNone/>
            </a:pPr>
            <a:r>
              <a:rPr lang="fr-FR" b="1" dirty="0" smtClean="0">
                <a:ea typeface="Arial Unicode MS" pitchFamily="-84" charset="0"/>
                <a:cs typeface="Arial Unicode MS" pitchFamily="-84" charset="0"/>
              </a:rPr>
              <a:t>1.  L’oral moyen d’expression</a:t>
            </a:r>
          </a:p>
          <a:p>
            <a:pPr marL="571500" indent="-571500">
              <a:lnSpc>
                <a:spcPct val="90000"/>
              </a:lnSpc>
              <a:buFontTx/>
              <a:buNone/>
            </a:pPr>
            <a:r>
              <a:rPr lang="fr-FR" sz="2800" dirty="0" smtClean="0">
                <a:ea typeface="Arial Unicode MS" pitchFamily="-84" charset="0"/>
                <a:cs typeface="Arial Unicode MS" pitchFamily="-84" charset="0"/>
              </a:rPr>
              <a:t>L’expression orale favorise le développement personnel et la</a:t>
            </a:r>
          </a:p>
          <a:p>
            <a:pPr marL="571500" indent="-571500">
              <a:lnSpc>
                <a:spcPct val="90000"/>
              </a:lnSpc>
              <a:buFontTx/>
              <a:buNone/>
            </a:pPr>
            <a:r>
              <a:rPr lang="fr-FR" sz="2800" dirty="0" smtClean="0">
                <a:ea typeface="Arial Unicode MS" pitchFamily="-84" charset="0"/>
                <a:cs typeface="Arial Unicode MS" pitchFamily="-84" charset="0"/>
              </a:rPr>
              <a:t>construction d’une identité</a:t>
            </a:r>
            <a:r>
              <a:rPr lang="fr-FR" dirty="0" smtClean="0">
                <a:ea typeface="Arial Unicode MS" pitchFamily="-84" charset="0"/>
                <a:cs typeface="Arial Unicode MS" pitchFamily="-84" charset="0"/>
              </a:rPr>
              <a:t>  </a:t>
            </a:r>
          </a:p>
          <a:p>
            <a:pPr marL="571500" indent="-571500">
              <a:lnSpc>
                <a:spcPct val="90000"/>
              </a:lnSpc>
              <a:buFontTx/>
              <a:buNone/>
            </a:pPr>
            <a:r>
              <a:rPr lang="fr-FR" dirty="0" smtClean="0">
                <a:ea typeface="Arial Unicode MS" pitchFamily="-84" charset="0"/>
                <a:cs typeface="Arial Unicode MS" pitchFamily="-84" charset="0"/>
              </a:rPr>
              <a:t>   </a:t>
            </a:r>
          </a:p>
          <a:p>
            <a:pPr marL="571500" indent="-571500">
              <a:lnSpc>
                <a:spcPct val="90000"/>
              </a:lnSpc>
              <a:buFontTx/>
              <a:buNone/>
            </a:pPr>
            <a:r>
              <a:rPr lang="fr-FR" b="1" dirty="0" smtClean="0">
                <a:ea typeface="Arial Unicode MS" pitchFamily="-84" charset="0"/>
                <a:cs typeface="Arial Unicode MS" pitchFamily="-84" charset="0"/>
              </a:rPr>
              <a:t>2. L’oral objet d’apprentissage.</a:t>
            </a:r>
          </a:p>
          <a:p>
            <a:pPr marL="571500" indent="-571500">
              <a:lnSpc>
                <a:spcPct val="90000"/>
              </a:lnSpc>
              <a:buFontTx/>
              <a:buNone/>
            </a:pPr>
            <a:r>
              <a:rPr lang="fr-FR" sz="3273" dirty="0" smtClean="0">
                <a:ea typeface="Arial Unicode MS" pitchFamily="-84" charset="0"/>
                <a:cs typeface="Arial Unicode MS" pitchFamily="-84" charset="0"/>
              </a:rPr>
              <a:t>Les élèves peuvent apprendre à communiquer, maîtriser</a:t>
            </a:r>
          </a:p>
          <a:p>
            <a:pPr marL="571500" indent="-571500">
              <a:lnSpc>
                <a:spcPct val="90000"/>
              </a:lnSpc>
              <a:buFontTx/>
              <a:buNone/>
            </a:pPr>
            <a:r>
              <a:rPr lang="fr-FR" sz="3273" dirty="0" smtClean="0">
                <a:ea typeface="Arial Unicode MS" pitchFamily="-84" charset="0"/>
                <a:cs typeface="Arial Unicode MS" pitchFamily="-84" charset="0"/>
              </a:rPr>
              <a:t>la langue orale, maîtriser des genres oraux.</a:t>
            </a:r>
          </a:p>
          <a:p>
            <a:pPr marL="571500" indent="-571500">
              <a:lnSpc>
                <a:spcPct val="90000"/>
              </a:lnSpc>
              <a:buFontTx/>
              <a:buNone/>
            </a:pPr>
            <a:endParaRPr lang="fr-FR" sz="2800" dirty="0" smtClean="0">
              <a:ea typeface="Arial Unicode MS" pitchFamily="-84" charset="0"/>
              <a:cs typeface="Arial Unicode MS" pitchFamily="-84" charset="0"/>
            </a:endParaRPr>
          </a:p>
          <a:p>
            <a:pPr marL="571500" indent="-571500">
              <a:lnSpc>
                <a:spcPct val="90000"/>
              </a:lnSpc>
              <a:buFontTx/>
              <a:buNone/>
            </a:pPr>
            <a:r>
              <a:rPr lang="fr-FR" b="1" dirty="0" smtClean="0">
                <a:ea typeface="Arial Unicode MS" pitchFamily="-84" charset="0"/>
                <a:cs typeface="Arial Unicode MS" pitchFamily="-84" charset="0"/>
              </a:rPr>
              <a:t>4. L’oral moyen d’apprentissage</a:t>
            </a:r>
          </a:p>
          <a:p>
            <a:pPr marL="571500" indent="-571500">
              <a:lnSpc>
                <a:spcPct val="90000"/>
              </a:lnSpc>
              <a:buFontTx/>
              <a:buNone/>
            </a:pPr>
            <a:r>
              <a:rPr lang="fr-FR" dirty="0" smtClean="0">
                <a:ea typeface="Arial Unicode MS" pitchFamily="-84" charset="0"/>
                <a:cs typeface="Arial Unicode MS" pitchFamily="-84" charset="0"/>
              </a:rPr>
              <a:t>Les élèves apprennent par la verbalisation et par  les interactions.</a:t>
            </a:r>
          </a:p>
          <a:p>
            <a:pPr marL="571500" indent="-571500">
              <a:lnSpc>
                <a:spcPct val="90000"/>
              </a:lnSpc>
              <a:buFontTx/>
              <a:buNone/>
            </a:pPr>
            <a:endParaRPr lang="fr-FR" dirty="0" smtClean="0">
              <a:ea typeface="Arial Unicode MS" pitchFamily="-84" charset="0"/>
              <a:cs typeface="Arial Unicode MS" pitchFamily="-8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r>
              <a:rPr lang="fr-FR" i="1" dirty="0" smtClean="0"/>
              <a:t>L’oral à l’école: qu’apprend-on et comment ? </a:t>
            </a:r>
            <a:r>
              <a:rPr lang="fr-FR" dirty="0" smtClean="0"/>
              <a:t>(2016). REPERES N° 54. Coordination Pascal Dupont, Michel Grandaty</a:t>
            </a:r>
          </a:p>
          <a:p>
            <a:pPr>
              <a:buNone/>
            </a:pPr>
            <a:endParaRPr lang="fr-FR" dirty="0" smtClean="0"/>
          </a:p>
          <a:p>
            <a:r>
              <a:rPr lang="fr-FR" i="1" dirty="0" smtClean="0"/>
              <a:t>L’enseignement de l’oral à l’école </a:t>
            </a:r>
            <a:r>
              <a:rPr lang="fr-FR" dirty="0" smtClean="0"/>
              <a:t>(2016). Les Dossiers des Sciences de l’Education, P.U.M. Coordination Michel Grandaty, </a:t>
            </a:r>
            <a:r>
              <a:rPr lang="fr-FR" dirty="0" err="1" smtClean="0"/>
              <a:t>Lizanne</a:t>
            </a:r>
            <a:r>
              <a:rPr lang="fr-FR" dirty="0" smtClean="0"/>
              <a:t> Lafontaine</a:t>
            </a:r>
          </a:p>
          <a:p>
            <a:endParaRPr lang="fr-FR" dirty="0" smtClean="0"/>
          </a:p>
          <a:p>
            <a:r>
              <a:rPr lang="fr-FR" dirty="0" smtClean="0"/>
              <a:t>Dossier de veille de l’</a:t>
            </a:r>
            <a:r>
              <a:rPr lang="fr-FR" dirty="0" err="1" smtClean="0"/>
              <a:t>Ifé</a:t>
            </a:r>
            <a:r>
              <a:rPr lang="fr-FR" dirty="0" smtClean="0"/>
              <a:t> (2017). </a:t>
            </a:r>
            <a:r>
              <a:rPr lang="fr-FR" i="1" dirty="0" smtClean="0"/>
              <a:t>Apprendre avec l’oral</a:t>
            </a:r>
            <a:r>
              <a:rPr lang="fr-FR" dirty="0" smtClean="0"/>
              <a:t>.</a:t>
            </a:r>
          </a:p>
          <a:p>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 oral, langue orale</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ea typeface="ヒラギノ角ゴ Pro W3" pitchFamily="-84" charset="-128"/>
                <a:cs typeface="ヒラギノ角ゴ Pro W3" pitchFamily="-84" charset="-128"/>
              </a:rPr>
              <a:t>Le langage renvoie à des usages et des fonctions  (pratiques langagières, activités langagières, jeux de langage).</a:t>
            </a:r>
          </a:p>
          <a:p>
            <a:r>
              <a:rPr lang="fr-FR" dirty="0" smtClean="0">
                <a:ea typeface="ヒラギノ角ゴ Pro W3" pitchFamily="-84" charset="-128"/>
                <a:cs typeface="ヒラギノ角ゴ Pro W3" pitchFamily="-84" charset="-128"/>
              </a:rPr>
              <a:t>La langue (un produit social conventionnel)  comporte des régularités et des règles(grammaticalité du message)</a:t>
            </a:r>
          </a:p>
          <a:p>
            <a:r>
              <a:rPr lang="fr-FR" dirty="0" smtClean="0">
                <a:ea typeface="ヒラギノ角ゴ Pro W3" pitchFamily="-84" charset="-128"/>
                <a:cs typeface="ヒラギノ角ゴ Pro W3" pitchFamily="-84" charset="-128"/>
              </a:rPr>
              <a:t>La langue fixe les données de l’expérience à travers son prisme. La langue forme la culture qui forme la langue : ensemble de pratiques, habitudes caractérisant un groupe social.  </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Spécificité</a:t>
            </a:r>
            <a:endParaRPr lang="fr-FR" dirty="0"/>
          </a:p>
        </p:txBody>
      </p:sp>
      <p:sp>
        <p:nvSpPr>
          <p:cNvPr id="3" name="Espace réservé du contenu 2"/>
          <p:cNvSpPr>
            <a:spLocks noGrp="1"/>
          </p:cNvSpPr>
          <p:nvPr>
            <p:ph sz="quarter" idx="1"/>
          </p:nvPr>
        </p:nvSpPr>
        <p:spPr/>
        <p:txBody>
          <a:bodyPr/>
          <a:lstStyle/>
          <a:p>
            <a:pPr>
              <a:buNone/>
            </a:pPr>
            <a:r>
              <a:rPr lang="fr-FR" dirty="0" smtClean="0"/>
              <a:t>« L’oral permet des pauses, hésitations, reprises, recherche de mots, incomplétudes, redites, anticipations, </a:t>
            </a:r>
            <a:r>
              <a:rPr lang="fr-FR" dirty="0" err="1" smtClean="0"/>
              <a:t>auto-interruptions</a:t>
            </a:r>
            <a:r>
              <a:rPr lang="fr-FR" dirty="0" smtClean="0"/>
              <a:t>. Ces « scories » sont absorbées par le rythme du déroulement du discours, largement atténuées par la bonne volonté de l’autre (seuil de tolérance important) ».</a:t>
            </a:r>
          </a:p>
          <a:p>
            <a:pPr>
              <a:buNone/>
            </a:pPr>
            <a:r>
              <a:rPr lang="fr-FR" dirty="0" smtClean="0"/>
              <a:t>	F. </a:t>
            </a:r>
            <a:r>
              <a:rPr lang="fr-FR" dirty="0" err="1" smtClean="0"/>
              <a:t>Gadet</a:t>
            </a:r>
            <a:r>
              <a:rPr lang="fr-FR" dirty="0" smtClean="0"/>
              <a:t> (La variation sociale en français; 2007)</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612648" y="1600200"/>
            <a:ext cx="8153400" cy="5257800"/>
          </a:xfrm>
        </p:spPr>
        <p:txBody>
          <a:bodyPr>
            <a:normAutofit lnSpcReduction="10000"/>
          </a:bodyPr>
          <a:lstStyle/>
          <a:p>
            <a:pPr>
              <a:buNone/>
            </a:pPr>
            <a:r>
              <a:rPr lang="fr-FR" dirty="0" smtClean="0"/>
              <a:t>« Il a une parole hésitante, à cause de son habitude de raturer ses écrits. Bien sûr, après de multiples ratures, son style peut paraître limpide. Mais quand il prend la parole, il n’a plus la ressource de corriger ses hésitations ».</a:t>
            </a:r>
          </a:p>
          <a:p>
            <a:pPr>
              <a:buNone/>
            </a:pPr>
            <a:r>
              <a:rPr lang="fr-FR" dirty="0" smtClean="0"/>
              <a:t>							</a:t>
            </a:r>
          </a:p>
          <a:p>
            <a:pPr>
              <a:buNone/>
            </a:pPr>
            <a:r>
              <a:rPr lang="fr-FR" dirty="0" smtClean="0"/>
              <a:t>				P. Modiano, discours du Nobel</a:t>
            </a:r>
          </a:p>
          <a:p>
            <a:pPr>
              <a:buNone/>
            </a:pPr>
            <a:endParaRPr lang="fr-FR" dirty="0" smtClean="0"/>
          </a:p>
          <a:p>
            <a:pPr>
              <a:buNone/>
            </a:pPr>
            <a:r>
              <a:rPr lang="fr-FR" dirty="0" smtClean="0"/>
              <a:t>J. </a:t>
            </a:r>
            <a:r>
              <a:rPr lang="fr-FR" dirty="0" err="1" smtClean="0"/>
              <a:t>Goody</a:t>
            </a:r>
            <a:r>
              <a:rPr lang="fr-FR" dirty="0" smtClean="0"/>
              <a:t> (1994) </a:t>
            </a:r>
            <a:r>
              <a:rPr lang="fr-FR" i="1" dirty="0" smtClean="0"/>
              <a:t>Entre l’oralité et l’écriture</a:t>
            </a:r>
            <a:r>
              <a:rPr lang="fr-FR" dirty="0" smtClean="0"/>
              <a:t>. </a:t>
            </a:r>
            <a:r>
              <a:rPr lang="fr-FR" dirty="0" err="1" smtClean="0"/>
              <a:t>Puf</a:t>
            </a:r>
            <a:r>
              <a:rPr lang="fr-FR" dirty="0" smtClean="0"/>
              <a:t>. (Chapitre 11)</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r>
              <a:rPr lang="fr-FR" dirty="0" smtClean="0"/>
              <a:t>La langue possède deux ordres de réalisation. Elle ne se réalise pas en deux systèmes distincts mais plutôt sur un continuum du plus oral au plus écrit.</a:t>
            </a:r>
          </a:p>
          <a:p>
            <a:r>
              <a:rPr lang="fr-FR" dirty="0" smtClean="0"/>
              <a:t>L’apparition de l’écrit a provoqué des modifications importantes dans les domaines de la langue ET de la pensée humaine.</a:t>
            </a:r>
          </a:p>
          <a:p>
            <a:r>
              <a:rPr lang="fr-FR" dirty="0" smtClean="0"/>
              <a:t>On peut répertorier des observables de cette distinction en termes linguistique, discursif, pragmatique.</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531352" cy="990600"/>
          </a:xfrm>
        </p:spPr>
        <p:txBody>
          <a:bodyPr>
            <a:normAutofit fontScale="90000"/>
          </a:bodyPr>
          <a:lstStyle/>
          <a:p>
            <a:r>
              <a:rPr lang="fr-FR" dirty="0" smtClean="0"/>
              <a:t>Le rapport à la norme écrite: un frein</a:t>
            </a:r>
            <a:endParaRPr lang="fr-FR" dirty="0"/>
          </a:p>
        </p:txBody>
      </p:sp>
      <p:sp>
        <p:nvSpPr>
          <p:cNvPr id="3" name="Espace réservé du contenu 2"/>
          <p:cNvSpPr>
            <a:spLocks noGrp="1"/>
          </p:cNvSpPr>
          <p:nvPr>
            <p:ph sz="quarter" idx="1"/>
          </p:nvPr>
        </p:nvSpPr>
        <p:spPr/>
        <p:txBody>
          <a:bodyPr>
            <a:normAutofit fontScale="92500" lnSpcReduction="10000"/>
          </a:bodyPr>
          <a:lstStyle/>
          <a:p>
            <a:pPr>
              <a:buNone/>
            </a:pPr>
            <a:r>
              <a:rPr lang="fr-FR" dirty="0" smtClean="0"/>
              <a:t>« Ce qui se conçoit bien s’énonce clairement et les mots pour le dire parviennent aisément. » (1674. L’art poétique)</a:t>
            </a:r>
          </a:p>
          <a:p>
            <a:pPr>
              <a:buNone/>
            </a:pPr>
            <a:r>
              <a:rPr lang="fr-FR" dirty="0" smtClean="0"/>
              <a:t>			Nicolas Boileau, chefs de file du clan des </a:t>
            </a:r>
            <a:r>
              <a:rPr lang="fr-FR" i="1" dirty="0" smtClean="0"/>
              <a:t>Anciens </a:t>
            </a:r>
            <a:r>
              <a:rPr lang="fr-FR" dirty="0" smtClean="0"/>
              <a:t>dans la querelle </a:t>
            </a:r>
            <a:r>
              <a:rPr lang="fr-FR" i="1" dirty="0" smtClean="0"/>
              <a:t>des anciens et des modernes.</a:t>
            </a:r>
            <a:endParaRPr lang="fr-FR" dirty="0" smtClean="0"/>
          </a:p>
          <a:p>
            <a:endParaRPr lang="fr-FR" dirty="0" smtClean="0"/>
          </a:p>
          <a:p>
            <a:pPr>
              <a:buNone/>
            </a:pPr>
            <a:r>
              <a:rPr lang="fr-FR" dirty="0" smtClean="0"/>
              <a:t>	« Il faut tourner sept fois la langue dans sa bouche avant de parler ».</a:t>
            </a:r>
          </a:p>
          <a:p>
            <a:pPr>
              <a:buNone/>
            </a:pPr>
            <a:r>
              <a:rPr lang="fr-FR" dirty="0" smtClean="0"/>
              <a:t> 			Dicton populaire</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r>
              <a:rPr lang="fr-FR" dirty="0" smtClean="0"/>
              <a:t>L’usage de l’oral scriptural de la langue pour apprendre (penser, conceptualiser, comprendre…) est encore d’une efficacité supérieure à l’usage de l’écrit pour appréhender les contenus disciplinaires (Maya </a:t>
            </a:r>
            <a:r>
              <a:rPr lang="fr-FR" dirty="0" err="1" smtClean="0"/>
              <a:t>Hickmann</a:t>
            </a:r>
            <a:r>
              <a:rPr lang="fr-FR" dirty="0" smtClean="0"/>
              <a:t>, 2000) jusqu’à la fin du CM2. </a:t>
            </a:r>
          </a:p>
          <a:p>
            <a:r>
              <a:rPr lang="fr-FR" dirty="0" smtClean="0"/>
              <a:t>Ce que le rapport de synthèse du comité de convergence sur l’étude de la langue (2014) appelle « apprendre à raconter, décrire, expliquer, argumenter, justifier, commenter… ».</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4" name="Picture 4"/>
          <p:cNvPicPr>
            <a:picLocks noChangeAspect="1" noChangeArrowheads="1"/>
          </p:cNvPicPr>
          <p:nvPr/>
        </p:nvPicPr>
        <p:blipFill>
          <a:blip r:embed="rId2"/>
          <a:srcRect/>
          <a:stretch>
            <a:fillRect/>
          </a:stretch>
        </p:blipFill>
        <p:spPr bwMode="auto">
          <a:xfrm>
            <a:off x="147488" y="0"/>
            <a:ext cx="7929712" cy="7031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dirty="0"/>
          </a:p>
        </p:txBody>
      </p:sp>
      <p:pic>
        <p:nvPicPr>
          <p:cNvPr id="4" name="Picture 4" descr="schèma natation .jpg                                           00016AD1M.G.                           B8DB97E7:"/>
          <p:cNvPicPr>
            <a:picLocks noChangeAspect="1" noChangeArrowheads="1"/>
          </p:cNvPicPr>
          <p:nvPr/>
        </p:nvPicPr>
        <p:blipFill>
          <a:blip r:embed="rId2"/>
          <a:srcRect/>
          <a:stretch>
            <a:fillRect/>
          </a:stretch>
        </p:blipFill>
        <p:spPr bwMode="auto">
          <a:xfrm>
            <a:off x="1524000" y="0"/>
            <a:ext cx="5613628" cy="8082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612648" y="1600200"/>
            <a:ext cx="8153400" cy="5029200"/>
          </a:xfrm>
        </p:spPr>
        <p:txBody>
          <a:bodyPr>
            <a:normAutofit fontScale="92500" lnSpcReduction="20000"/>
          </a:bodyPr>
          <a:lstStyle/>
          <a:p>
            <a:endParaRPr lang="fr-FR" dirty="0" smtClean="0"/>
          </a:p>
          <a:p>
            <a:pPr>
              <a:buNone/>
            </a:pPr>
            <a:r>
              <a:rPr lang="fr-FR" dirty="0" smtClean="0"/>
              <a:t>	 - </a:t>
            </a:r>
            <a:r>
              <a:rPr lang="fr-FR" sz="3027" dirty="0" smtClean="0"/>
              <a:t>Programme 2015 de l’oral au cycle 3</a:t>
            </a:r>
          </a:p>
          <a:p>
            <a:pPr lvl="1">
              <a:buFontTx/>
              <a:buChar char="-"/>
            </a:pPr>
            <a:r>
              <a:rPr lang="fr-FR" sz="3027" dirty="0" smtClean="0"/>
              <a:t>L’oral, objet et outil, enseigné et travaillé</a:t>
            </a:r>
          </a:p>
          <a:p>
            <a:pPr lvl="1">
              <a:buFontTx/>
              <a:buChar char="-"/>
            </a:pPr>
            <a:r>
              <a:rPr lang="fr-FR" sz="3027" dirty="0" smtClean="0"/>
              <a:t>Langue orale / Langage oral</a:t>
            </a:r>
          </a:p>
          <a:p>
            <a:pPr>
              <a:buNone/>
            </a:pPr>
            <a:r>
              <a:rPr lang="fr-FR" sz="3027" dirty="0" smtClean="0"/>
              <a:t>	-  Le genre du débat</a:t>
            </a:r>
          </a:p>
          <a:p>
            <a:pPr>
              <a:buNone/>
            </a:pPr>
            <a:r>
              <a:rPr lang="fr-FR" sz="3027" dirty="0" smtClean="0"/>
              <a:t>		Le débat en ECM</a:t>
            </a:r>
          </a:p>
          <a:p>
            <a:pPr>
              <a:buNone/>
            </a:pPr>
            <a:r>
              <a:rPr lang="fr-FR" sz="3027" dirty="0" smtClean="0"/>
              <a:t>		Le débat interprétatif</a:t>
            </a:r>
          </a:p>
          <a:p>
            <a:pPr>
              <a:buNone/>
            </a:pPr>
            <a:r>
              <a:rPr lang="fr-FR" sz="3027" dirty="0" smtClean="0"/>
              <a:t>		Le débat philosophique</a:t>
            </a:r>
          </a:p>
          <a:p>
            <a:pPr>
              <a:buNone/>
            </a:pPr>
            <a:r>
              <a:rPr lang="fr-FR" sz="3027" dirty="0" smtClean="0"/>
              <a:t>	-  La démarche générale</a:t>
            </a:r>
          </a:p>
          <a:p>
            <a:pPr>
              <a:buNone/>
            </a:pPr>
            <a:r>
              <a:rPr lang="fr-FR" sz="3027" dirty="0" smtClean="0"/>
              <a:t>	-  La construction du sujet</a:t>
            </a:r>
          </a:p>
          <a:p>
            <a:pPr>
              <a:buNone/>
            </a:pPr>
            <a:r>
              <a:rPr lang="fr-FR" sz="3027" dirty="0" smtClean="0"/>
              <a:t>	 - Compétences évaluées  </a:t>
            </a:r>
            <a:endParaRPr lang="fr-FR" sz="3027"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612648" y="228600"/>
            <a:ext cx="8153400" cy="6096000"/>
          </a:xfrm>
        </p:spPr>
        <p:txBody>
          <a:bodyPr>
            <a:normAutofit fontScale="92500" lnSpcReduction="10000"/>
          </a:bodyPr>
          <a:lstStyle/>
          <a:p>
            <a:pPr>
              <a:buNone/>
            </a:pPr>
            <a:r>
              <a:rPr lang="fr-FR" dirty="0" smtClean="0"/>
              <a:t>6 variables didactiques à prendre en compte pour élaborer une situation d’enseignement de l’oral (cf. contribution pour le C.S.P.)</a:t>
            </a:r>
          </a:p>
          <a:p>
            <a:pPr>
              <a:buNone/>
            </a:pPr>
            <a:endParaRPr lang="fr-FR" dirty="0" smtClean="0"/>
          </a:p>
          <a:p>
            <a:r>
              <a:rPr lang="fr-FR" dirty="0" smtClean="0"/>
              <a:t>1) La situation se doit d’être </a:t>
            </a:r>
            <a:r>
              <a:rPr lang="fr-FR" dirty="0" err="1" smtClean="0"/>
              <a:t>dialogale</a:t>
            </a:r>
            <a:r>
              <a:rPr lang="fr-FR" dirty="0" smtClean="0"/>
              <a:t> (parler à plusieurs pour pouvoir construire patiemment la posture de locuteur et d’interlocuteur) et favoriser la prise de parole à plusieurs. Les élèves doivent pouvoir s’adapter, se réguler et interpénétrer leurs compétences langagières diverses.</a:t>
            </a:r>
          </a:p>
          <a:p>
            <a:r>
              <a:rPr lang="fr-FR" dirty="0" smtClean="0"/>
              <a:t>2) L’enseignant doit anticiper son statut et son rôle de médiateur suivant la situation (répartir la parole, rappeler l’enjeu, faire reformuler, apporter son aide, garantir l’avancée de la séance, etc.) et préparer donc la nature de ses interventions.</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612648" y="1600200"/>
            <a:ext cx="8153400" cy="5257800"/>
          </a:xfrm>
        </p:spPr>
        <p:txBody>
          <a:bodyPr>
            <a:normAutofit fontScale="92500" lnSpcReduction="20000"/>
          </a:bodyPr>
          <a:lstStyle/>
          <a:p>
            <a:r>
              <a:rPr lang="fr-FR" dirty="0" smtClean="0"/>
              <a:t>3) Pour respecter les programmes, cette situation est intégrée à une activité disciplinaire et porte sur l’avancée de savoirs disciplinaires (</a:t>
            </a:r>
            <a:r>
              <a:rPr lang="fr-FR" dirty="0" err="1" smtClean="0"/>
              <a:t>Exs</a:t>
            </a:r>
            <a:r>
              <a:rPr lang="fr-FR" dirty="0" smtClean="0"/>
              <a:t> : dans le cadre du parcours d’orientation en EPS, devoir décrire un itinéraire (C.1) ; dans la cadre de la littérature de jeunesse être amené à raconter (C1), à débattre (C2-3).</a:t>
            </a:r>
          </a:p>
          <a:p>
            <a:pPr>
              <a:buNone/>
            </a:pPr>
            <a:endParaRPr lang="fr-FR" dirty="0" smtClean="0"/>
          </a:p>
          <a:p>
            <a:r>
              <a:rPr lang="fr-FR" dirty="0" smtClean="0"/>
              <a:t>4) Cette situation doit avoir un contenu informationnel préalablement défini et ce contenu informationnel doit faire partie d’une culture commune de la classe. Il a déjà été abordé et il va être retravaillé dans son contexte disciplinaire dans un but précis, utile au travail scolaire.</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612648" y="1219200"/>
            <a:ext cx="8153400" cy="5638800"/>
          </a:xfrm>
        </p:spPr>
        <p:txBody>
          <a:bodyPr>
            <a:normAutofit fontScale="85000" lnSpcReduction="20000"/>
          </a:bodyPr>
          <a:lstStyle/>
          <a:p>
            <a:r>
              <a:rPr lang="fr-FR" dirty="0" smtClean="0"/>
              <a:t>5) Cette situation doit perdurer dans le temps, comme toute autre activité d’apprentissage sérieuse (apprendre = refaire), afin d’asseoir une compréhension de la tâche langagière sur la durée, s’adaptant ainsi au niveau hétérogène des élèves dans leur compréhension de l’objet d’étude et l’appropriation de techniques pour parler.</a:t>
            </a:r>
          </a:p>
          <a:p>
            <a:pPr>
              <a:buNone/>
            </a:pPr>
            <a:endParaRPr lang="fr-FR" dirty="0" smtClean="0"/>
          </a:p>
          <a:p>
            <a:r>
              <a:rPr lang="fr-FR" dirty="0" smtClean="0"/>
              <a:t>6) Cette situation doit prévoir la mise en liaison de l’oral et de l’écrit (« connaissances secondaires » citées précédemment) pour favoriser l’appropriation des conduites discursives (expliquer, décrire, argumenter, etc.). Les traces écrites (notes, dessins, schémas, listes …) y sont au service de l’appropriation d’un oral structuré et structurant pour l’élève (</a:t>
            </a:r>
            <a:r>
              <a:rPr lang="fr-FR" dirty="0" err="1" smtClean="0"/>
              <a:t>cf</a:t>
            </a:r>
            <a:r>
              <a:rPr lang="fr-FR" dirty="0" smtClean="0"/>
              <a:t> </a:t>
            </a:r>
            <a:r>
              <a:rPr lang="fr-FR" dirty="0" err="1" smtClean="0"/>
              <a:t>Vygotski</a:t>
            </a:r>
            <a:r>
              <a:rPr lang="fr-FR" dirty="0" smtClean="0"/>
              <a:t>, le langage conçu comme outil de pensée).</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GENRE DU DEBAT</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a:buNone/>
            </a:pPr>
            <a:r>
              <a:rPr lang="fr-FR" dirty="0" smtClean="0"/>
              <a:t>	Les locuteurs font l’expérience immédiate du langage à travers les genres qui sont régis par un certain nombre de règles et constituent une référence commune.</a:t>
            </a:r>
          </a:p>
          <a:p>
            <a:pPr>
              <a:buNone/>
            </a:pPr>
            <a:endParaRPr lang="fr-FR" dirty="0" smtClean="0"/>
          </a:p>
          <a:p>
            <a:pPr>
              <a:buNone/>
            </a:pPr>
            <a:r>
              <a:rPr lang="fr-FR" dirty="0" smtClean="0"/>
              <a:t>	Mikhaïl </a:t>
            </a:r>
            <a:r>
              <a:rPr lang="fr-FR" dirty="0" err="1" smtClean="0"/>
              <a:t>Bakthine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pPr>
              <a:buNone/>
            </a:pPr>
            <a:r>
              <a:rPr lang="fr-FR" dirty="0" smtClean="0"/>
              <a:t>	Dans les échanges langagiers, les locuteurs utilisent consciemment ou inconsciemment des modèles, le genre apparaissant comme une forme socio discursive conventionnelle codifiée prête à l’emploi qui sécurise la communication. Les genres ont donc un aspect prescriptif et normatif, ils sont « une base d’orientation » commune pour une action langagière. D’ou la proposition de </a:t>
            </a:r>
            <a:r>
              <a:rPr lang="fr-FR" dirty="0" err="1" smtClean="0"/>
              <a:t>Dolz</a:t>
            </a:r>
            <a:r>
              <a:rPr lang="fr-FR" dirty="0" smtClean="0"/>
              <a:t> &amp; </a:t>
            </a:r>
            <a:r>
              <a:rPr lang="fr-FR" dirty="0" err="1" smtClean="0"/>
              <a:t>Schneuwly</a:t>
            </a:r>
            <a:r>
              <a:rPr lang="fr-FR" dirty="0" smtClean="0"/>
              <a:t> de mettre en </a:t>
            </a:r>
            <a:r>
              <a:rPr lang="fr-FR" dirty="0" err="1" smtClean="0"/>
              <a:t>oeuvre</a:t>
            </a:r>
            <a:r>
              <a:rPr lang="fr-FR" dirty="0" smtClean="0"/>
              <a:t> en classe des genres oraux scolaires comme « le débat ».</a:t>
            </a:r>
          </a:p>
          <a:p>
            <a:pPr>
              <a:buNone/>
            </a:pPr>
            <a:r>
              <a:rPr lang="fr-FR" dirty="0" smtClean="0"/>
              <a:t>	REPERES n°15 (1997), REPERES n°22 (2000).</a:t>
            </a:r>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Compétences : savoir, savoir-faire, </a:t>
            </a:r>
            <a:r>
              <a:rPr lang="fr-FR" dirty="0" err="1" smtClean="0"/>
              <a:t>savoir-être</a:t>
            </a:r>
            <a:endParaRPr lang="fr-FR" dirty="0"/>
          </a:p>
        </p:txBody>
      </p:sp>
      <p:sp>
        <p:nvSpPr>
          <p:cNvPr id="3" name="Espace réservé du contenu 2"/>
          <p:cNvSpPr>
            <a:spLocks noGrp="1"/>
          </p:cNvSpPr>
          <p:nvPr>
            <p:ph sz="quarter" idx="1"/>
          </p:nvPr>
        </p:nvSpPr>
        <p:spPr/>
        <p:txBody>
          <a:bodyPr/>
          <a:lstStyle/>
          <a:p>
            <a:pPr>
              <a:buNone/>
            </a:pPr>
            <a:r>
              <a:rPr lang="fr-FR" dirty="0" smtClean="0"/>
              <a:t>	Exprimer et justifier un accord ou un désaccord, émettre un point de vue personnel motivé. Participer à un débat en respectant les tours de parole, rester dans le sujet, situer son propos par rapport aux autres, apporter des arguments, mobiliser des connaissances, respecter les règles habituelles de la communication.</a:t>
            </a:r>
          </a:p>
          <a:p>
            <a:pPr>
              <a:buNone/>
            </a:pPr>
            <a:r>
              <a:rPr lang="fr-FR" dirty="0" smtClean="0"/>
              <a:t>	IO 2008</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Attendus de fin de cycle 3, 2015</a:t>
            </a:r>
            <a:endParaRPr lang="fr-FR" dirty="0"/>
          </a:p>
        </p:txBody>
      </p:sp>
      <p:sp>
        <p:nvSpPr>
          <p:cNvPr id="3" name="Espace réservé du contenu 2"/>
          <p:cNvSpPr>
            <a:spLocks noGrp="1"/>
          </p:cNvSpPr>
          <p:nvPr>
            <p:ph sz="quarter" idx="1"/>
          </p:nvPr>
        </p:nvSpPr>
        <p:spPr>
          <a:xfrm>
            <a:off x="612648" y="1600200"/>
            <a:ext cx="8153400" cy="4953000"/>
          </a:xfrm>
        </p:spPr>
        <p:txBody>
          <a:bodyPr>
            <a:normAutofit fontScale="92500" lnSpcReduction="20000"/>
          </a:bodyPr>
          <a:lstStyle/>
          <a:p>
            <a:r>
              <a:rPr lang="fr-FR" dirty="0" smtClean="0">
                <a:ea typeface="ヒラギノ角ゴ Pro W3" pitchFamily="-84" charset="-128"/>
                <a:cs typeface="ヒラギノ角ゴ Pro W3" pitchFamily="-84" charset="-128"/>
              </a:rPr>
              <a:t>Parler en prenant en compte son auditoire</a:t>
            </a:r>
          </a:p>
          <a:p>
            <a:pPr>
              <a:buFont typeface="Wingdings" pitchFamily="-84" charset="2"/>
              <a:buNone/>
            </a:pPr>
            <a:r>
              <a:rPr lang="fr-FR" dirty="0" smtClean="0">
                <a:ea typeface="ヒラギノ角ゴ Pro W3" pitchFamily="-84" charset="-128"/>
                <a:cs typeface="ヒラギノ角ゴ Pro W3" pitchFamily="-84" charset="-128"/>
              </a:rPr>
              <a:t>	- pour partager un point de vue personnel, des sentiments, des connaissances ;</a:t>
            </a:r>
          </a:p>
          <a:p>
            <a:pPr>
              <a:buFont typeface="Wingdings" pitchFamily="-84" charset="2"/>
              <a:buNone/>
            </a:pPr>
            <a:r>
              <a:rPr lang="fr-FR" dirty="0" smtClean="0">
                <a:ea typeface="ヒラギノ角ゴ Pro W3" pitchFamily="-84" charset="-128"/>
                <a:cs typeface="ヒラギノ角ゴ Pro W3" pitchFamily="-84" charset="-128"/>
              </a:rPr>
              <a:t>	- pour oraliser une </a:t>
            </a:r>
            <a:r>
              <a:rPr lang="fr-FR" dirty="0" err="1" smtClean="0">
                <a:ea typeface="ヒラギノ角ゴ Pro W3" pitchFamily="-84" charset="-128"/>
                <a:cs typeface="ヒラギノ角ゴ Pro W3" pitchFamily="-84" charset="-128"/>
              </a:rPr>
              <a:t>oeuvre</a:t>
            </a:r>
            <a:r>
              <a:rPr lang="fr-FR" dirty="0" smtClean="0">
                <a:ea typeface="ヒラギノ角ゴ Pro W3" pitchFamily="-84" charset="-128"/>
                <a:cs typeface="ヒラギノ角ゴ Pro W3" pitchFamily="-84" charset="-128"/>
              </a:rPr>
              <a:t> de la littérature orale ou écrite ;</a:t>
            </a:r>
          </a:p>
          <a:p>
            <a:pPr>
              <a:buFont typeface="Wingdings" pitchFamily="-84" charset="2"/>
              <a:buNone/>
            </a:pPr>
            <a:r>
              <a:rPr lang="fr-FR" dirty="0" smtClean="0">
                <a:ea typeface="ヒラギノ角ゴ Pro W3" pitchFamily="-84" charset="-128"/>
                <a:cs typeface="ヒラギノ角ゴ Pro W3" pitchFamily="-84" charset="-128"/>
              </a:rPr>
              <a:t>	- pour tenir un propos élaboré et continu relevant d’un genre de l’oral.</a:t>
            </a:r>
          </a:p>
          <a:p>
            <a:r>
              <a:rPr lang="fr-FR" dirty="0" smtClean="0">
                <a:ea typeface="ヒラギノ角ゴ Pro W3" pitchFamily="-84" charset="-128"/>
                <a:cs typeface="ヒラギノ角ゴ Pro W3" pitchFamily="-84" charset="-128"/>
              </a:rPr>
              <a:t>Participer à des échanges dans des situations de communication diversifiées (séances d’apprentissage ordinaire, séances de régulation de la vie de classe, jeux de rôles improvisés ou préparés</a:t>
            </a:r>
            <a:endParaRPr lang="fr-FR" dirty="0" smtClean="0"/>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228600" y="1600200"/>
            <a:ext cx="8915400" cy="4495800"/>
          </a:xfrm>
        </p:spPr>
        <p:txBody>
          <a:bodyPr>
            <a:normAutofit/>
          </a:bodyPr>
          <a:lstStyle/>
          <a:p>
            <a:pPr>
              <a:buNone/>
            </a:pPr>
            <a:r>
              <a:rPr lang="fr-FR" dirty="0" smtClean="0"/>
              <a:t>Selon Goffman E. (1974 ; 1987) le cadre scolaire est à définir : </a:t>
            </a:r>
          </a:p>
          <a:p>
            <a:pPr>
              <a:buNone/>
            </a:pPr>
            <a:r>
              <a:rPr lang="fr-FR" dirty="0" smtClean="0"/>
              <a:t>	- 2 - comme un dispositif cognitif </a:t>
            </a:r>
          </a:p>
          <a:p>
            <a:pPr>
              <a:buNone/>
            </a:pPr>
            <a:r>
              <a:rPr lang="fr-FR" dirty="0" smtClean="0"/>
              <a:t>	- 1 - comme une pratique d’organisation de l’expérience sociale qui permet à un enfant de comprendre ce qu’il lui arrive et d’y prendre part.</a:t>
            </a:r>
          </a:p>
          <a:p>
            <a:pPr>
              <a:buNone/>
            </a:pPr>
            <a:endParaRPr lang="fr-FR" dirty="0" smtClean="0"/>
          </a:p>
          <a:p>
            <a:pPr>
              <a:buNone/>
            </a:pPr>
            <a:r>
              <a:rPr lang="fr-FR" sz="1800" dirty="0" smtClean="0"/>
              <a:t>Les rites d’interaction, Ed. de minuit (1974) – Façons de parler Ed. de Minuit (1987).  </a:t>
            </a:r>
          </a:p>
          <a:p>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20000"/>
          </a:bodyPr>
          <a:lstStyle/>
          <a:p>
            <a:pPr>
              <a:buNone/>
            </a:pPr>
            <a:r>
              <a:rPr lang="fr-FR" dirty="0" smtClean="0"/>
              <a:t>	Goffman apporte une autre notion tout aussi essentielle qui est celle de </a:t>
            </a:r>
            <a:r>
              <a:rPr lang="fr-FR" b="1" dirty="0" smtClean="0"/>
              <a:t>contexte, </a:t>
            </a:r>
            <a:r>
              <a:rPr lang="fr-FR" dirty="0" smtClean="0"/>
              <a:t>défini</a:t>
            </a:r>
          </a:p>
          <a:p>
            <a:pPr>
              <a:buNone/>
            </a:pPr>
            <a:r>
              <a:rPr lang="fr-FR" dirty="0" smtClean="0"/>
              <a:t> </a:t>
            </a:r>
          </a:p>
          <a:p>
            <a:pPr>
              <a:buNone/>
            </a:pPr>
            <a:r>
              <a:rPr lang="fr-FR" dirty="0" smtClean="0"/>
              <a:t>	- comme le cadre local et perceptif dans lequel se déroule une activité (pour nous, ici, la classe)</a:t>
            </a:r>
          </a:p>
          <a:p>
            <a:pPr>
              <a:buNone/>
            </a:pPr>
            <a:r>
              <a:rPr lang="fr-FR" dirty="0" smtClean="0"/>
              <a:t> </a:t>
            </a:r>
          </a:p>
          <a:p>
            <a:pPr>
              <a:buNone/>
            </a:pPr>
            <a:r>
              <a:rPr lang="fr-FR" dirty="0" smtClean="0"/>
              <a:t>	- comme l’espace de parole auquel les participants se réfèrent au cours de l’échange. Cet espace de parole renvoie aux indices permettant à l’enfant de faire des inférences sur l’action ou la conversation en cours. </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L’oral au cycle 3</a:t>
            </a:r>
            <a:endParaRPr lang="fr-FR" dirty="0"/>
          </a:p>
        </p:txBody>
      </p:sp>
      <p:sp>
        <p:nvSpPr>
          <p:cNvPr id="3" name="Espace réservé du contenu 2"/>
          <p:cNvSpPr>
            <a:spLocks noGrp="1"/>
          </p:cNvSpPr>
          <p:nvPr>
            <p:ph sz="quarter" idx="1"/>
          </p:nvPr>
        </p:nvSpPr>
        <p:spPr/>
        <p:txBody>
          <a:bodyPr/>
          <a:lstStyle/>
          <a:p>
            <a:endParaRPr lang="fr-FR" dirty="0" smtClean="0"/>
          </a:p>
          <a:p>
            <a:r>
              <a:rPr lang="fr-FR" dirty="0" smtClean="0"/>
              <a:t>Liens </a:t>
            </a:r>
            <a:r>
              <a:rPr lang="fr-FR" dirty="0" err="1" smtClean="0"/>
              <a:t>lecture-écriture-oral</a:t>
            </a:r>
            <a:endParaRPr lang="fr-FR" dirty="0" smtClean="0"/>
          </a:p>
          <a:p>
            <a:endParaRPr lang="fr-FR" dirty="0" smtClean="0"/>
          </a:p>
          <a:p>
            <a:r>
              <a:rPr lang="fr-FR" dirty="0" smtClean="0"/>
              <a:t>L’oral, outil</a:t>
            </a:r>
          </a:p>
          <a:p>
            <a:endParaRPr lang="fr-FR" dirty="0" smtClean="0"/>
          </a:p>
          <a:p>
            <a:r>
              <a:rPr lang="fr-FR" dirty="0" smtClean="0"/>
              <a:t>L’oral enseigné, l’oral travaillé</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err="1" smtClean="0">
                <a:ea typeface="ヒラギノ角ゴ Pro W3" pitchFamily="-84" charset="-128"/>
                <a:cs typeface="ヒラギノ角ゴ Pro W3" pitchFamily="-84" charset="-128"/>
              </a:rPr>
              <a:t>Britt-Mari</a:t>
            </a:r>
            <a:r>
              <a:rPr lang="fr-FR" dirty="0" smtClean="0">
                <a:ea typeface="ヒラギノ角ゴ Pro W3" pitchFamily="-84" charset="-128"/>
                <a:cs typeface="ヒラギノ角ゴ Pro W3" pitchFamily="-84" charset="-128"/>
              </a:rPr>
              <a:t> Barth (2013) </a:t>
            </a:r>
            <a:r>
              <a:rPr lang="fr-FR" i="1" dirty="0" err="1" smtClean="0">
                <a:ea typeface="ヒラギノ角ゴ Pro W3" pitchFamily="-84" charset="-128"/>
                <a:cs typeface="ヒラギノ角ゴ Pro W3" pitchFamily="-84" charset="-128"/>
              </a:rPr>
              <a:t>Élève</a:t>
            </a:r>
            <a:r>
              <a:rPr lang="fr-FR" i="1" dirty="0" smtClean="0">
                <a:ea typeface="ヒラギノ角ゴ Pro W3" pitchFamily="-84" charset="-128"/>
                <a:cs typeface="ヒラギノ角ゴ Pro W3" pitchFamily="-84" charset="-128"/>
              </a:rPr>
              <a:t> chercheur, enseignant </a:t>
            </a:r>
            <a:r>
              <a:rPr lang="fr-FR" i="1" dirty="0" err="1" smtClean="0">
                <a:ea typeface="ヒラギノ角ゴ Pro W3" pitchFamily="-84" charset="-128"/>
                <a:cs typeface="ヒラギノ角ゴ Pro W3" pitchFamily="-84" charset="-128"/>
              </a:rPr>
              <a:t>médiateur</a:t>
            </a:r>
            <a:r>
              <a:rPr lang="fr-FR" i="1" dirty="0" smtClean="0">
                <a:ea typeface="ヒラギノ角ゴ Pro W3" pitchFamily="-84" charset="-128"/>
                <a:cs typeface="ヒラギノ角ゴ Pro W3" pitchFamily="-84" charset="-128"/>
              </a:rPr>
              <a:t> : donner du sens aux savoirs (</a:t>
            </a:r>
            <a:r>
              <a:rPr lang="fr-FR" dirty="0" smtClean="0">
                <a:ea typeface="ヒラギノ角ゴ Pro W3" pitchFamily="-84" charset="-128"/>
                <a:cs typeface="ヒラギノ角ゴ Pro W3" pitchFamily="-84" charset="-128"/>
              </a:rPr>
              <a:t>Retz). </a:t>
            </a:r>
          </a:p>
          <a:p>
            <a:r>
              <a:rPr lang="fr-FR" dirty="0" smtClean="0">
                <a:ea typeface="ヒラギノ角ゴ Pro W3" pitchFamily="-84" charset="-128"/>
                <a:cs typeface="ヒラギノ角ゴ Pro W3" pitchFamily="-84" charset="-128"/>
              </a:rPr>
              <a:t>La question de la motivation n’est plus un </a:t>
            </a:r>
            <a:r>
              <a:rPr lang="fr-FR" dirty="0" err="1" smtClean="0">
                <a:ea typeface="ヒラギノ角ゴ Pro W3" pitchFamily="-84" charset="-128"/>
                <a:cs typeface="ヒラギノ角ゴ Pro W3" pitchFamily="-84" charset="-128"/>
              </a:rPr>
              <a:t>préalable</a:t>
            </a:r>
            <a:r>
              <a:rPr lang="fr-FR" dirty="0" smtClean="0">
                <a:ea typeface="ヒラギノ角ゴ Pro W3" pitchFamily="-84" charset="-128"/>
                <a:cs typeface="ヒラギノ角ゴ Pro W3" pitchFamily="-84" charset="-128"/>
              </a:rPr>
              <a:t>, elle est </a:t>
            </a:r>
            <a:r>
              <a:rPr lang="fr-FR" dirty="0" err="1" smtClean="0">
                <a:ea typeface="ヒラギノ角ゴ Pro W3" pitchFamily="-84" charset="-128"/>
                <a:cs typeface="ヒラギノ角ゴ Pro W3" pitchFamily="-84" charset="-128"/>
              </a:rPr>
              <a:t>liée</a:t>
            </a:r>
            <a:r>
              <a:rPr lang="fr-FR" dirty="0" smtClean="0">
                <a:ea typeface="ヒラギノ角ゴ Pro W3" pitchFamily="-84" charset="-128"/>
                <a:cs typeface="ヒラギノ角ゴ Pro W3" pitchFamily="-84" charset="-128"/>
              </a:rPr>
              <a:t> aux dispositifs </a:t>
            </a:r>
            <a:r>
              <a:rPr lang="fr-FR" dirty="0" err="1" smtClean="0">
                <a:ea typeface="ヒラギノ角ゴ Pro W3" pitchFamily="-84" charset="-128"/>
                <a:cs typeface="ヒラギノ角ゴ Pro W3" pitchFamily="-84" charset="-128"/>
              </a:rPr>
              <a:t>pédagogiques</a:t>
            </a:r>
            <a:r>
              <a:rPr lang="fr-FR" dirty="0" smtClean="0">
                <a:ea typeface="ヒラギノ角ゴ Pro W3" pitchFamily="-84" charset="-128"/>
                <a:cs typeface="ヒラギノ角ゴ Pro W3" pitchFamily="-84" charset="-128"/>
              </a:rPr>
              <a:t> </a:t>
            </a:r>
            <a:r>
              <a:rPr lang="fr-FR" dirty="0" err="1" smtClean="0">
                <a:ea typeface="ヒラギノ角ゴ Pro W3" pitchFamily="-84" charset="-128"/>
                <a:cs typeface="ヒラギノ角ゴ Pro W3" pitchFamily="-84" charset="-128"/>
              </a:rPr>
              <a:t>à</a:t>
            </a:r>
            <a:r>
              <a:rPr lang="fr-FR" dirty="0" smtClean="0">
                <a:ea typeface="ヒラギノ角ゴ Pro W3" pitchFamily="-84" charset="-128"/>
                <a:cs typeface="ヒラギノ角ゴ Pro W3" pitchFamily="-84" charset="-128"/>
              </a:rPr>
              <a:t> concevoir et </a:t>
            </a:r>
            <a:r>
              <a:rPr lang="fr-FR" dirty="0" err="1" smtClean="0">
                <a:ea typeface="ヒラギノ角ゴ Pro W3" pitchFamily="-84" charset="-128"/>
                <a:cs typeface="ヒラギノ角ゴ Pro W3" pitchFamily="-84" charset="-128"/>
              </a:rPr>
              <a:t>à</a:t>
            </a:r>
            <a:r>
              <a:rPr lang="fr-FR" dirty="0" smtClean="0">
                <a:ea typeface="ヒラギノ角ゴ Pro W3" pitchFamily="-84" charset="-128"/>
                <a:cs typeface="ヒラギノ角ゴ Pro W3" pitchFamily="-84" charset="-128"/>
              </a:rPr>
              <a:t> mettre en œuvre : l’enseignant doit devenir ce </a:t>
            </a:r>
            <a:r>
              <a:rPr lang="fr-FR" dirty="0" err="1" smtClean="0">
                <a:ea typeface="ヒラギノ角ゴ Pro W3" pitchFamily="-84" charset="-128"/>
                <a:cs typeface="ヒラギノ角ゴ Pro W3" pitchFamily="-84" charset="-128"/>
              </a:rPr>
              <a:t>médiateur</a:t>
            </a:r>
            <a:r>
              <a:rPr lang="fr-FR" dirty="0" smtClean="0">
                <a:ea typeface="ヒラギノ角ゴ Pro W3" pitchFamily="-84" charset="-128"/>
                <a:cs typeface="ヒラギノ角ゴ Pro W3" pitchFamily="-84" charset="-128"/>
              </a:rPr>
              <a:t> qui favorise , chez l’apprenant, </a:t>
            </a:r>
            <a:r>
              <a:rPr lang="fr-FR" dirty="0" err="1" smtClean="0">
                <a:ea typeface="ヒラギノ角ゴ Pro W3" pitchFamily="-84" charset="-128"/>
                <a:cs typeface="ヒラギノ角ゴ Pro W3" pitchFamily="-84" charset="-128"/>
              </a:rPr>
              <a:t>démarches</a:t>
            </a:r>
            <a:r>
              <a:rPr lang="fr-FR" dirty="0" smtClean="0">
                <a:ea typeface="ヒラギノ角ゴ Pro W3" pitchFamily="-84" charset="-128"/>
                <a:cs typeface="ヒラギノ角ゴ Pro W3" pitchFamily="-84" charset="-128"/>
              </a:rPr>
              <a:t> d’apprentissage et construction de soi. </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DEBAT EN E.M.C.</a:t>
            </a:r>
            <a:endParaRPr lang="fr-FR" dirty="0"/>
          </a:p>
        </p:txBody>
      </p:sp>
      <p:pic>
        <p:nvPicPr>
          <p:cNvPr id="4" name="Espace réservé du contenu 3" descr="Capture d’écran 2016-12-01 à 18.54.34.png"/>
          <p:cNvPicPr>
            <a:picLocks noGrp="1" noChangeAspect="1"/>
          </p:cNvPicPr>
          <p:nvPr>
            <p:ph sz="quarter" idx="1"/>
          </p:nvPr>
        </p:nvPicPr>
        <p:blipFill>
          <a:blip r:embed="rId2"/>
          <a:stretch>
            <a:fillRect/>
          </a:stretch>
        </p:blipFill>
        <p:spPr>
          <a:xfrm>
            <a:off x="1044575" y="1981200"/>
            <a:ext cx="7289800" cy="37338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Un exemple de dispositif</a:t>
            </a:r>
            <a:endParaRPr lang="fr-FR" dirty="0"/>
          </a:p>
        </p:txBody>
      </p:sp>
      <p:sp>
        <p:nvSpPr>
          <p:cNvPr id="3" name="Espace réservé du contenu 2"/>
          <p:cNvSpPr>
            <a:spLocks noGrp="1"/>
          </p:cNvSpPr>
          <p:nvPr>
            <p:ph sz="quarter" idx="1"/>
          </p:nvPr>
        </p:nvSpPr>
        <p:spPr>
          <a:xfrm>
            <a:off x="612648" y="1905000"/>
            <a:ext cx="8153400" cy="4495800"/>
          </a:xfrm>
        </p:spPr>
        <p:txBody>
          <a:bodyPr>
            <a:normAutofit fontScale="70000" lnSpcReduction="20000"/>
          </a:bodyPr>
          <a:lstStyle/>
          <a:p>
            <a:pPr lvl="0"/>
            <a:r>
              <a:rPr lang="fr-FR" dirty="0" smtClean="0"/>
              <a:t>Présentation du débat : L’enseignant présente le sujet, la question qui fera l’objet du débat et l’étude de cas, et les élèves réfléchissent individuellement avant de réfléchir en groupe. Cette réflexion est inscrite dans le cahier de débat.</a:t>
            </a:r>
            <a:endParaRPr lang="en-GB" dirty="0" smtClean="0"/>
          </a:p>
          <a:p>
            <a:pPr lvl="0"/>
            <a:r>
              <a:rPr lang="fr-FR" dirty="0" smtClean="0"/>
              <a:t>Répartition des rôles et dispositif : </a:t>
            </a:r>
            <a:endParaRPr lang="en-GB" dirty="0" smtClean="0"/>
          </a:p>
          <a:p>
            <a:pPr lvl="1"/>
            <a:r>
              <a:rPr lang="fr-FR" dirty="0" smtClean="0"/>
              <a:t>2 animateurs : ils distribuent la parole, veillent au respect des règles, relancent ou orientent le débat par des questions</a:t>
            </a:r>
            <a:endParaRPr lang="en-GB" dirty="0" smtClean="0"/>
          </a:p>
          <a:p>
            <a:pPr lvl="1"/>
            <a:r>
              <a:rPr lang="fr-FR" dirty="0" smtClean="0"/>
              <a:t>2 secrétaires : ils prennent en note les arguments et les avancées dans le débat.</a:t>
            </a:r>
            <a:endParaRPr lang="en-GB" dirty="0" smtClean="0"/>
          </a:p>
          <a:p>
            <a:pPr lvl="1"/>
            <a:r>
              <a:rPr lang="fr-FR" dirty="0" smtClean="0"/>
              <a:t>10 débatteurs : ils représentent leur groupe de travail en en reprenant les arguments, ils peuvent être aidé par les autres membres du groupes qui, placés derrière eux, peuvent leur faire passer des mots écrits.</a:t>
            </a:r>
            <a:endParaRPr lang="en-GB" dirty="0" smtClean="0"/>
          </a:p>
          <a:p>
            <a:pPr lvl="1"/>
            <a:r>
              <a:rPr lang="fr-FR" dirty="0" smtClean="0"/>
              <a:t>Les soutiens : membres du groupe qui soutiennent leurs débatteurs.</a:t>
            </a:r>
            <a:endParaRPr lang="en-GB" dirty="0" smtClean="0"/>
          </a:p>
          <a:p>
            <a:pPr lvl="1"/>
            <a:r>
              <a:rPr lang="fr-FR" dirty="0" smtClean="0"/>
              <a:t>Les observateurs, ils observent les élèves qui ont été désignés. Ils feront un bilan du débat.</a:t>
            </a:r>
            <a:endParaRPr lang="en-GB"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457200" y="274638"/>
            <a:ext cx="8229600" cy="6583362"/>
          </a:xfrm>
        </p:spPr>
        <p:txBody>
          <a:bodyPr>
            <a:normAutofit fontScale="92500" lnSpcReduction="10000"/>
          </a:bodyPr>
          <a:lstStyle/>
          <a:p>
            <a:pPr lvl="0"/>
            <a:r>
              <a:rPr lang="fr-FR" sz="2800" b="1" dirty="0" smtClean="0"/>
              <a:t>Travail de groupe</a:t>
            </a:r>
            <a:r>
              <a:rPr lang="fr-FR" sz="2800" dirty="0" smtClean="0"/>
              <a:t> pour rechercher des arguments, pendant ce temps, les animateurs font une recherche argumentaire et consultent la lise des questions qui permettent de relancer un débat. </a:t>
            </a:r>
            <a:endParaRPr lang="en-GB" sz="2800" dirty="0" smtClean="0"/>
          </a:p>
          <a:p>
            <a:pPr lvl="0"/>
            <a:r>
              <a:rPr lang="fr-FR" sz="2800" b="1" dirty="0" smtClean="0"/>
              <a:t>Mise en place du débat : </a:t>
            </a:r>
            <a:endParaRPr lang="en-GB" sz="2800" dirty="0" smtClean="0"/>
          </a:p>
          <a:p>
            <a:pPr lvl="1"/>
            <a:r>
              <a:rPr lang="fr-FR" sz="2400" dirty="0" smtClean="0"/>
              <a:t>Chaque groupe doit désigner les rôles : débatteurs, soutiens, observateurs</a:t>
            </a:r>
            <a:endParaRPr lang="en-GB" sz="2400" dirty="0" smtClean="0"/>
          </a:p>
          <a:p>
            <a:pPr lvl="1"/>
            <a:r>
              <a:rPr lang="fr-FR" sz="2400" dirty="0" smtClean="0"/>
              <a:t>Les élèves débatteurs ou animateurs sont désignés pour être observés.</a:t>
            </a:r>
            <a:endParaRPr lang="en-GB" sz="2400" dirty="0" smtClean="0"/>
          </a:p>
          <a:p>
            <a:pPr lvl="1"/>
            <a:r>
              <a:rPr lang="fr-FR" sz="2400" dirty="0" smtClean="0"/>
              <a:t>La salle est organisée et le temps est minuté</a:t>
            </a:r>
            <a:endParaRPr lang="en-GB" sz="2400" dirty="0" smtClean="0"/>
          </a:p>
          <a:p>
            <a:pPr lvl="0"/>
            <a:r>
              <a:rPr lang="fr-FR" sz="2800" b="1" dirty="0" smtClean="0"/>
              <a:t>Retour des observateurs </a:t>
            </a:r>
            <a:r>
              <a:rPr lang="fr-FR" sz="2800" dirty="0" smtClean="0"/>
              <a:t>: les observateurs évaluent le débat en s’appuyant sur les retours individuels. L’enseignant peut intervenir également pour rendre compte de son observation.</a:t>
            </a:r>
            <a:endParaRPr lang="en-GB" sz="2800" dirty="0" smtClean="0"/>
          </a:p>
          <a:p>
            <a:pPr lvl="0"/>
            <a:r>
              <a:rPr lang="fr-FR" sz="2800" b="1" dirty="0" smtClean="0"/>
              <a:t>Retour individuel </a:t>
            </a:r>
            <a:r>
              <a:rPr lang="fr-FR" sz="2800" dirty="0" smtClean="0"/>
              <a:t>: dans le cahier de débat, les élèves doivent faire le bilan du débat mené, tant sur le contenu que sur le rôle qu’ils ont tenu.</a:t>
            </a:r>
          </a:p>
          <a:p>
            <a:endParaRPr lang="fr-FR" dirty="0" smtClean="0"/>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Construire les arguments</a:t>
            </a:r>
            <a:endParaRPr lang="fr-FR" dirty="0"/>
          </a:p>
        </p:txBody>
      </p:sp>
      <p:sp>
        <p:nvSpPr>
          <p:cNvPr id="3" name="Espace réservé du contenu 2"/>
          <p:cNvSpPr>
            <a:spLocks noGrp="1"/>
          </p:cNvSpPr>
          <p:nvPr>
            <p:ph sz="quarter" idx="1"/>
          </p:nvPr>
        </p:nvSpPr>
        <p:spPr>
          <a:xfrm>
            <a:off x="457200" y="838200"/>
            <a:ext cx="8229600" cy="5287963"/>
          </a:xfrm>
        </p:spPr>
        <p:txBody>
          <a:bodyPr>
            <a:normAutofit fontScale="92500" lnSpcReduction="10000"/>
          </a:bodyPr>
          <a:lstStyle/>
          <a:p>
            <a:pPr>
              <a:buNone/>
            </a:pPr>
            <a:r>
              <a:rPr lang="fr-FR" dirty="0" smtClean="0"/>
              <a:t>	</a:t>
            </a:r>
          </a:p>
          <a:p>
            <a:pPr>
              <a:buNone/>
            </a:pPr>
            <a:endParaRPr lang="fr-FR" dirty="0" smtClean="0"/>
          </a:p>
          <a:p>
            <a:pPr>
              <a:buNone/>
            </a:pPr>
            <a:r>
              <a:rPr lang="fr-FR" dirty="0" smtClean="0"/>
              <a:t>	L'argumentation s'appuie sur la définition, l'analogie, l'autorité, sa croyance, l'ignorance, l'émotion. </a:t>
            </a:r>
          </a:p>
          <a:p>
            <a:pPr>
              <a:buNone/>
            </a:pPr>
            <a:endParaRPr lang="fr-FR" dirty="0" smtClean="0"/>
          </a:p>
          <a:p>
            <a:pPr>
              <a:buNone/>
            </a:pPr>
            <a:r>
              <a:rPr lang="fr-FR" dirty="0" smtClean="0"/>
              <a:t>	 L'argument a le statut d'une croyance qui appelle une objection/réfutation ou une acceptation (prémisse de la conclusion).</a:t>
            </a:r>
          </a:p>
          <a:p>
            <a:pPr>
              <a:buNone/>
            </a:pPr>
            <a:r>
              <a:rPr lang="fr-FR" dirty="0" smtClean="0"/>
              <a:t>	La dynamique d’un débat est d’étayer et/ou d’objecter avec des variantes comme la restriction.</a:t>
            </a:r>
          </a:p>
          <a:p>
            <a:pPr>
              <a:buNone/>
            </a:pPr>
            <a:r>
              <a:rPr lang="fr-FR" smtClean="0"/>
              <a:t>	</a:t>
            </a:r>
          </a:p>
          <a:p>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lnSpcReduction="10000"/>
          </a:bodyPr>
          <a:lstStyle/>
          <a:p>
            <a:endParaRPr lang="fr-FR" dirty="0" smtClean="0"/>
          </a:p>
          <a:p>
            <a:pPr>
              <a:buNone/>
            </a:pPr>
            <a:r>
              <a:rPr lang="fr-FR" dirty="0" smtClean="0"/>
              <a:t>	</a:t>
            </a:r>
            <a:r>
              <a:rPr lang="fr-FR" dirty="0" err="1" smtClean="0"/>
              <a:t>Chabanne</a:t>
            </a:r>
            <a:r>
              <a:rPr lang="fr-FR" dirty="0" smtClean="0"/>
              <a:t> </a:t>
            </a:r>
            <a:r>
              <a:rPr lang="fr-FR" dirty="0"/>
              <a:t>&amp; </a:t>
            </a:r>
            <a:r>
              <a:rPr lang="fr-FR" dirty="0" err="1"/>
              <a:t>Bucheton</a:t>
            </a:r>
            <a:r>
              <a:rPr lang="fr-FR" dirty="0"/>
              <a:t> (</a:t>
            </a:r>
            <a:r>
              <a:rPr lang="fr-FR" b="1" i="1" dirty="0"/>
              <a:t>Parler et écrire pour penser, apprendre et se construire.</a:t>
            </a:r>
            <a:r>
              <a:rPr lang="fr-FR" b="1" i="1" dirty="0" smtClean="0"/>
              <a:t> L'écrit </a:t>
            </a:r>
            <a:r>
              <a:rPr lang="fr-FR" b="1" i="1" dirty="0"/>
              <a:t>et l'oral </a:t>
            </a:r>
            <a:r>
              <a:rPr lang="fr-FR" b="1" i="1" dirty="0" smtClean="0"/>
              <a:t>réflexif</a:t>
            </a:r>
            <a:r>
              <a:rPr lang="fr-FR" dirty="0" smtClean="0"/>
              <a:t>. 2002</a:t>
            </a:r>
            <a:r>
              <a:rPr lang="fr-FR" dirty="0"/>
              <a:t>) définissent les écrits intermédiaires productibles en classe par leur caractère de médiation : </a:t>
            </a:r>
            <a:r>
              <a:rPr lang="fr-FR" i="1" dirty="0"/>
              <a:t>« être une médiation entre deux sujets, entre deux discours, entre le sujet et lui-même </a:t>
            </a:r>
            <a:r>
              <a:rPr lang="fr-FR" dirty="0"/>
              <a:t>». Le caractère transitoire de ces écrits est lié à des situations précises de travail.  </a:t>
            </a:r>
            <a:endParaRPr lang="fr-FR" b="1" u="sng" dirty="0"/>
          </a:p>
          <a:p>
            <a:pPr>
              <a:buNone/>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débat interprétatif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Capture d’écran 2016-12-01 à 18.56.37.png"/>
          <p:cNvPicPr>
            <a:picLocks noGrp="1" noChangeAspect="1"/>
          </p:cNvPicPr>
          <p:nvPr>
            <p:ph sz="quarter" idx="1"/>
          </p:nvPr>
        </p:nvPicPr>
        <p:blipFill>
          <a:blip r:embed="rId2"/>
          <a:stretch>
            <a:fillRect/>
          </a:stretch>
        </p:blipFill>
        <p:spPr>
          <a:xfrm>
            <a:off x="0" y="1676400"/>
            <a:ext cx="9190424" cy="318709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6-12-01 à 18.59.33.png"/>
          <p:cNvPicPr>
            <a:picLocks noGrp="1" noChangeAspect="1"/>
          </p:cNvPicPr>
          <p:nvPr>
            <p:ph sz="quarter" idx="1"/>
          </p:nvPr>
        </p:nvPicPr>
        <p:blipFill>
          <a:blip r:embed="rId2"/>
          <a:stretch>
            <a:fillRect/>
          </a:stretch>
        </p:blipFill>
        <p:spPr>
          <a:xfrm>
            <a:off x="612775" y="1653795"/>
            <a:ext cx="8153400" cy="438860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Enjeu d’apprentissage</a:t>
            </a:r>
            <a:endParaRPr lang="fr-FR" dirty="0"/>
          </a:p>
        </p:txBody>
      </p:sp>
      <p:sp>
        <p:nvSpPr>
          <p:cNvPr id="3" name="Espace réservé du contenu 2"/>
          <p:cNvSpPr>
            <a:spLocks noGrp="1"/>
          </p:cNvSpPr>
          <p:nvPr>
            <p:ph sz="quarter" idx="1"/>
          </p:nvPr>
        </p:nvSpPr>
        <p:spPr/>
        <p:txBody>
          <a:bodyPr>
            <a:normAutofit fontScale="85000" lnSpcReduction="20000"/>
          </a:bodyPr>
          <a:lstStyle/>
          <a:p>
            <a:pPr>
              <a:lnSpc>
                <a:spcPct val="90000"/>
              </a:lnSpc>
              <a:buNone/>
            </a:pPr>
            <a:r>
              <a:rPr lang="fr-FR" b="1" dirty="0" smtClean="0"/>
              <a:t>Place de l’implicite en lecture dans la réussite scolaire</a:t>
            </a:r>
          </a:p>
          <a:p>
            <a:pPr>
              <a:lnSpc>
                <a:spcPct val="90000"/>
              </a:lnSpc>
              <a:buNone/>
            </a:pPr>
            <a:endParaRPr lang="fr-FR" dirty="0" smtClean="0"/>
          </a:p>
          <a:p>
            <a:pPr>
              <a:lnSpc>
                <a:spcPct val="90000"/>
              </a:lnSpc>
              <a:buNone/>
            </a:pPr>
            <a:r>
              <a:rPr lang="fr-FR" dirty="0" smtClean="0"/>
              <a:t>1/3 environ des élèves rentrant en sixième ne maîtrisent pas la compréhension fine.</a:t>
            </a:r>
            <a:endParaRPr lang="fr-FR" sz="2000" dirty="0" smtClean="0"/>
          </a:p>
          <a:p>
            <a:endParaRPr lang="fr-FR" dirty="0" smtClean="0"/>
          </a:p>
          <a:p>
            <a:pPr>
              <a:buFontTx/>
              <a:buNone/>
            </a:pPr>
            <a:r>
              <a:rPr lang="fr-FR" dirty="0" smtClean="0"/>
              <a:t>4 domaines d’activités pour travailler la compréhension :</a:t>
            </a:r>
          </a:p>
          <a:p>
            <a:pPr>
              <a:buFontTx/>
              <a:buNone/>
            </a:pPr>
            <a:r>
              <a:rPr lang="fr-FR" dirty="0" smtClean="0"/>
              <a:t>- Lexique</a:t>
            </a:r>
          </a:p>
          <a:p>
            <a:pPr>
              <a:buFontTx/>
              <a:buNone/>
            </a:pPr>
            <a:r>
              <a:rPr lang="fr-FR" dirty="0" smtClean="0"/>
              <a:t>- Inférences</a:t>
            </a:r>
          </a:p>
          <a:p>
            <a:pPr>
              <a:buFontTx/>
              <a:buNone/>
            </a:pPr>
            <a:r>
              <a:rPr lang="fr-FR" dirty="0" smtClean="0"/>
              <a:t>- Cohérence/cohésion </a:t>
            </a:r>
          </a:p>
          <a:p>
            <a:pPr>
              <a:buFontTx/>
              <a:buNone/>
            </a:pPr>
            <a:r>
              <a:rPr lang="fr-FR" i="1" dirty="0" smtClean="0"/>
              <a:t>- Interprétation littéraire (scripteur, </a:t>
            </a:r>
            <a:r>
              <a:rPr lang="fr-FR" i="1" dirty="0" err="1" smtClean="0"/>
              <a:t>co-énonciateur</a:t>
            </a:r>
            <a:r>
              <a:rPr lang="fr-FR" i="1" dirty="0" smtClean="0"/>
              <a:t>)</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2015</a:t>
            </a:r>
            <a:endParaRPr lang="fr-FR" dirty="0"/>
          </a:p>
        </p:txBody>
      </p:sp>
      <p:sp>
        <p:nvSpPr>
          <p:cNvPr id="3" name="Espace réservé du contenu 2"/>
          <p:cNvSpPr>
            <a:spLocks noGrp="1"/>
          </p:cNvSpPr>
          <p:nvPr>
            <p:ph sz="quarter" idx="1"/>
          </p:nvPr>
        </p:nvSpPr>
        <p:spPr>
          <a:xfrm>
            <a:off x="457200" y="1219200"/>
            <a:ext cx="8229600" cy="5486400"/>
          </a:xfrm>
        </p:spPr>
        <p:txBody>
          <a:bodyPr>
            <a:normAutofit fontScale="92500" lnSpcReduction="10000"/>
          </a:bodyPr>
          <a:lstStyle/>
          <a:p>
            <a:r>
              <a:rPr dirty="0" smtClean="0"/>
              <a:t>Au cycle 3, la progression dans </a:t>
            </a:r>
            <a:r>
              <a:rPr b="1" dirty="0" smtClean="0"/>
              <a:t>la maitrise du langage oral se poursuit en continuité et en interaction avec le développement de la lecture et de l’écriture. </a:t>
            </a:r>
          </a:p>
          <a:p>
            <a:r>
              <a:rPr dirty="0" smtClean="0"/>
              <a:t>Les élèves apprennent à utiliser le langage oral pour présenter de façon claire et ordonnée des explications, des informations ou un point de vue, interagir de façon efficace et maitrisée dans un débat avec leurs pairs, affiner leur pensée en recherchant des idées ou des formulations pour préparer un écrit ou une intervention orale. La maîtrise du langage oral fait l’objet d’un apprentissage explicite. </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a:bodyPr>
          <a:lstStyle/>
          <a:p>
            <a:pPr>
              <a:lnSpc>
                <a:spcPct val="90000"/>
              </a:lnSpc>
              <a:buNone/>
            </a:pPr>
            <a:r>
              <a:rPr lang="fr-FR" dirty="0" smtClean="0"/>
              <a:t>" Les inférences sont des </a:t>
            </a:r>
            <a:r>
              <a:rPr lang="fr-FR" b="1" dirty="0" smtClean="0"/>
              <a:t>interprétations</a:t>
            </a:r>
            <a:r>
              <a:rPr lang="fr-FR" dirty="0" smtClean="0"/>
              <a:t> qui ne sont pas littéralement accessibles, des </a:t>
            </a:r>
            <a:r>
              <a:rPr lang="fr-FR" b="1" dirty="0" smtClean="0"/>
              <a:t>mises en relation</a:t>
            </a:r>
            <a:r>
              <a:rPr lang="fr-FR" dirty="0" smtClean="0"/>
              <a:t> qui ne sont pas explicites. C'est le lecteur qui les introduit dans l'interprétation des mises en relation qui ne sont pas pas immédiatement accessibles "</a:t>
            </a:r>
          </a:p>
          <a:p>
            <a:pPr>
              <a:lnSpc>
                <a:spcPct val="90000"/>
              </a:lnSpc>
              <a:buNone/>
            </a:pPr>
            <a:endParaRPr lang="fr-FR" dirty="0" smtClean="0"/>
          </a:p>
          <a:p>
            <a:pPr>
              <a:lnSpc>
                <a:spcPct val="90000"/>
              </a:lnSpc>
              <a:buNone/>
            </a:pPr>
            <a:r>
              <a:rPr lang="fr-FR" dirty="0" smtClean="0"/>
              <a:t>Michel Fayol </a:t>
            </a:r>
            <a:r>
              <a:rPr lang="fr-FR" i="1" dirty="0" smtClean="0"/>
              <a:t>Maîtriser la lecture (8-11 ans)</a:t>
            </a:r>
          </a:p>
          <a:p>
            <a:pPr>
              <a:buNone/>
            </a:pPr>
            <a:r>
              <a:rPr lang="fr-FR" dirty="0" smtClean="0"/>
              <a:t>(2000) ONL- Odile Jacob.</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Compréhension fine/interprétation</a:t>
            </a:r>
            <a:endParaRPr lang="fr-FR" dirty="0"/>
          </a:p>
        </p:txBody>
      </p:sp>
      <p:sp>
        <p:nvSpPr>
          <p:cNvPr id="3" name="Espace réservé du contenu 2"/>
          <p:cNvSpPr>
            <a:spLocks noGrp="1"/>
          </p:cNvSpPr>
          <p:nvPr>
            <p:ph sz="quarter" idx="1"/>
          </p:nvPr>
        </p:nvSpPr>
        <p:spPr>
          <a:xfrm>
            <a:off x="457200" y="1417638"/>
            <a:ext cx="8229600" cy="5440362"/>
          </a:xfrm>
        </p:spPr>
        <p:txBody>
          <a:bodyPr>
            <a:normAutofit fontScale="92500" lnSpcReduction="10000"/>
          </a:bodyPr>
          <a:lstStyle/>
          <a:p>
            <a:pPr>
              <a:lnSpc>
                <a:spcPct val="90000"/>
              </a:lnSpc>
              <a:buFontTx/>
              <a:buNone/>
            </a:pPr>
            <a:r>
              <a:rPr lang="fr-FR" b="1" dirty="0" smtClean="0"/>
              <a:t>Un texte littéraire :</a:t>
            </a:r>
            <a:endParaRPr lang="fr-FR" dirty="0" smtClean="0"/>
          </a:p>
          <a:p>
            <a:pPr>
              <a:lnSpc>
                <a:spcPct val="90000"/>
              </a:lnSpc>
              <a:buFontTx/>
              <a:buNone/>
            </a:pPr>
            <a:r>
              <a:rPr lang="fr-FR" dirty="0" smtClean="0"/>
              <a:t>	C’est l’ensemble constitué par un système de relations entre des signes organisés par un écrivain et des lecteurs.</a:t>
            </a:r>
          </a:p>
          <a:p>
            <a:pPr>
              <a:lnSpc>
                <a:spcPct val="90000"/>
              </a:lnSpc>
              <a:buFontTx/>
              <a:buNone/>
            </a:pPr>
            <a:endParaRPr lang="fr-FR" dirty="0" smtClean="0"/>
          </a:p>
          <a:p>
            <a:pPr>
              <a:lnSpc>
                <a:spcPct val="90000"/>
              </a:lnSpc>
              <a:buFontTx/>
              <a:buNone/>
            </a:pPr>
            <a:r>
              <a:rPr lang="fr-FR" b="1" dirty="0" smtClean="0"/>
              <a:t>Une lecture littéraire</a:t>
            </a:r>
            <a:r>
              <a:rPr lang="fr-FR" dirty="0" smtClean="0"/>
              <a:t> :</a:t>
            </a:r>
          </a:p>
          <a:p>
            <a:pPr>
              <a:lnSpc>
                <a:spcPct val="90000"/>
              </a:lnSpc>
              <a:buFontTx/>
              <a:buNone/>
            </a:pPr>
            <a:r>
              <a:rPr lang="fr-FR" dirty="0" smtClean="0"/>
              <a:t>	C’est une lecture qui engage le lecteur dans une démarche interprétative mettant en jeu culture et activité cognitive.</a:t>
            </a:r>
          </a:p>
          <a:p>
            <a:pPr>
              <a:lnSpc>
                <a:spcPct val="90000"/>
              </a:lnSpc>
              <a:buFontTx/>
              <a:buNone/>
            </a:pPr>
            <a:r>
              <a:rPr lang="fr-FR" dirty="0" smtClean="0"/>
              <a:t>	C’est une lecture sensible à la forme, attentive au fonctionnement du texte et à sa dimension esthétique.</a:t>
            </a:r>
          </a:p>
          <a:p>
            <a:pPr>
              <a:lnSpc>
                <a:spcPct val="90000"/>
              </a:lnSpc>
              <a:buFontTx/>
              <a:buNone/>
            </a:pPr>
            <a:r>
              <a:rPr lang="fr-FR" dirty="0" smtClean="0"/>
              <a:t>	C’est une lecture à régime relativement lent, faite de pause ou de relecture.</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sp>
        <p:nvSpPr>
          <p:cNvPr id="4" name="Rectangle 3"/>
          <p:cNvSpPr/>
          <p:nvPr/>
        </p:nvSpPr>
        <p:spPr>
          <a:xfrm>
            <a:off x="228600" y="274638"/>
            <a:ext cx="8915400" cy="4778231"/>
          </a:xfrm>
          <a:prstGeom prst="rect">
            <a:avLst/>
          </a:prstGeom>
        </p:spPr>
        <p:txBody>
          <a:bodyPr wrap="square">
            <a:spAutoFit/>
          </a:bodyPr>
          <a:lstStyle/>
          <a:p>
            <a:pPr>
              <a:lnSpc>
                <a:spcPct val="90000"/>
              </a:lnSpc>
            </a:pPr>
            <a:endParaRPr lang="fr-FR" sz="3200" dirty="0" smtClean="0"/>
          </a:p>
          <a:p>
            <a:pPr>
              <a:lnSpc>
                <a:spcPct val="90000"/>
              </a:lnSpc>
              <a:buFontTx/>
              <a:buChar char="-"/>
            </a:pPr>
            <a:endParaRPr lang="fr-FR" sz="3200" dirty="0" smtClean="0"/>
          </a:p>
          <a:p>
            <a:pPr>
              <a:lnSpc>
                <a:spcPct val="90000"/>
              </a:lnSpc>
            </a:pPr>
            <a:r>
              <a:rPr lang="fr-FR" sz="3200" dirty="0" smtClean="0"/>
              <a:t>La lecture littéraire</a:t>
            </a:r>
          </a:p>
          <a:p>
            <a:pPr>
              <a:lnSpc>
                <a:spcPct val="90000"/>
              </a:lnSpc>
              <a:buFontTx/>
              <a:buChar char="-"/>
            </a:pPr>
            <a:r>
              <a:rPr lang="fr-FR" sz="3200" dirty="0" smtClean="0"/>
              <a:t>Demande un effort et un investissement dans une activité de spéculation</a:t>
            </a:r>
          </a:p>
          <a:p>
            <a:pPr>
              <a:lnSpc>
                <a:spcPct val="90000"/>
              </a:lnSpc>
              <a:buFontTx/>
              <a:buChar char="-"/>
            </a:pPr>
            <a:r>
              <a:rPr lang="fr-FR" sz="3200" dirty="0" smtClean="0"/>
              <a:t>Institue des rôle en fonction de ses enjeux</a:t>
            </a:r>
          </a:p>
          <a:p>
            <a:pPr>
              <a:lnSpc>
                <a:spcPct val="90000"/>
              </a:lnSpc>
              <a:buFontTx/>
              <a:buChar char="-"/>
            </a:pPr>
            <a:r>
              <a:rPr lang="fr-FR" sz="3200" dirty="0" smtClean="0"/>
              <a:t>Est une lecture distanciée</a:t>
            </a:r>
          </a:p>
          <a:p>
            <a:pPr>
              <a:lnSpc>
                <a:spcPct val="90000"/>
              </a:lnSpc>
              <a:buFontTx/>
              <a:buChar char="-"/>
            </a:pPr>
            <a:r>
              <a:rPr lang="fr-FR" sz="3200" dirty="0" smtClean="0"/>
              <a:t>S’intéresse aux rapports entre fond et forme</a:t>
            </a:r>
          </a:p>
          <a:p>
            <a:pPr>
              <a:lnSpc>
                <a:spcPct val="90000"/>
              </a:lnSpc>
              <a:buFontTx/>
              <a:buChar char="-"/>
            </a:pPr>
            <a:r>
              <a:rPr lang="fr-FR" sz="3200" dirty="0" smtClean="0"/>
              <a:t>A également pour finalité le plaisir</a:t>
            </a:r>
          </a:p>
          <a:p>
            <a:pPr>
              <a:lnSpc>
                <a:spcPct val="90000"/>
              </a:lnSpc>
              <a:buFontTx/>
              <a:buChar char="-"/>
            </a:pPr>
            <a:r>
              <a:rPr lang="fr-FR" sz="3200" dirty="0" smtClean="0"/>
              <a:t>Se nourrit des références de son sujet lecteur</a:t>
            </a:r>
          </a:p>
          <a:p>
            <a:pPr>
              <a:lnSpc>
                <a:spcPct val="90000"/>
              </a:lnSpc>
            </a:pPr>
            <a:endParaRPr lang="fr-FR" dirty="0" smtClean="0"/>
          </a:p>
          <a:p>
            <a:pPr>
              <a:lnSpc>
                <a:spcPct val="90000"/>
              </a:lnSpc>
              <a:buFontTx/>
              <a:buNone/>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400"/>
            <a:ext cx="8229600" cy="1143000"/>
          </a:xfrm>
        </p:spPr>
        <p:txBody>
          <a:bodyPr>
            <a:normAutofit/>
          </a:bodyPr>
          <a:lstStyle/>
          <a:p>
            <a:r>
              <a:rPr lang="fr-FR" sz="3200" dirty="0" smtClean="0"/>
              <a:t>Lire/écrire/débattre</a:t>
            </a:r>
            <a:endParaRPr lang="fr-FR" sz="3200" dirty="0"/>
          </a:p>
        </p:txBody>
      </p:sp>
      <p:sp>
        <p:nvSpPr>
          <p:cNvPr id="3" name="Espace réservé du contenu 2"/>
          <p:cNvSpPr>
            <a:spLocks noGrp="1"/>
          </p:cNvSpPr>
          <p:nvPr>
            <p:ph sz="quarter" idx="1"/>
          </p:nvPr>
        </p:nvSpPr>
        <p:spPr>
          <a:xfrm>
            <a:off x="0" y="838200"/>
            <a:ext cx="9144000" cy="6019800"/>
          </a:xfrm>
        </p:spPr>
        <p:txBody>
          <a:bodyPr>
            <a:normAutofit fontScale="40000" lnSpcReduction="20000"/>
          </a:bodyPr>
          <a:lstStyle/>
          <a:p>
            <a:pPr>
              <a:buNone/>
            </a:pPr>
            <a:r>
              <a:rPr lang="fr-FR" b="1" dirty="0" smtClean="0"/>
              <a:t>				Un dispositif triple est proposé pour enseigner la littérature de jeunesse</a:t>
            </a:r>
          </a:p>
          <a:p>
            <a:pPr>
              <a:buNone/>
            </a:pPr>
            <a:r>
              <a:rPr lang="fr-FR" sz="4000" b="1" dirty="0" smtClean="0"/>
              <a:t>Le réseau</a:t>
            </a:r>
          </a:p>
          <a:p>
            <a:r>
              <a:rPr lang="fr-FR" sz="4000" i="1" dirty="0" smtClean="0"/>
              <a:t>Des réseaux pour faire découvrir ou structurer le socle des références culturelles communes autour d’un genre, d’un symbole, d’un personnage type, d’une légende… Des réseaux pour faire identifier des singularités d’une reformulation, d’un procédé d’écriture, d’un auteur</a:t>
            </a:r>
            <a:endParaRPr lang="fr-FR" sz="4000" dirty="0" smtClean="0"/>
          </a:p>
          <a:p>
            <a:pPr>
              <a:buNone/>
            </a:pPr>
            <a:r>
              <a:rPr lang="fr-FR" sz="4000" b="1" dirty="0" smtClean="0"/>
              <a:t>Le débat interprétatif</a:t>
            </a:r>
          </a:p>
          <a:p>
            <a:r>
              <a:rPr lang="fr-FR" sz="4000" i="1" dirty="0" smtClean="0"/>
              <a:t>Chaque élève devant être capable de « participer à un débat sur l’interprétation d’un texte littéraire en étant susceptible de vérifier dans le texte ce qui interdit ou permet l’interprétation défendue » (I.O. 2002).</a:t>
            </a:r>
          </a:p>
          <a:p>
            <a:r>
              <a:rPr lang="fr-FR" sz="4000" i="1" dirty="0" smtClean="0"/>
              <a:t>L</a:t>
            </a:r>
            <a:r>
              <a:rPr sz="4000" i="1" dirty="0" smtClean="0"/>
              <a:t>e débat interprétatif veut permettre, dans l’interaction, de mobiliser et d’enseigner les multiples compétences</a:t>
            </a:r>
            <a:br>
              <a:rPr sz="4000" i="1" dirty="0" smtClean="0"/>
            </a:br>
            <a:r>
              <a:rPr sz="4000" i="1" dirty="0" smtClean="0"/>
              <a:t>que requiert la lecture littéraire, conçue comme une expérience interprétative où se croisent des lectures « psycho-affectives, émotives, projectives, mais aussi réalistes, symboliques, critiques, appréciatives » </a:t>
            </a:r>
            <a:endParaRPr lang="fr-FR" sz="4000" dirty="0" smtClean="0"/>
          </a:p>
          <a:p>
            <a:pPr>
              <a:buNone/>
            </a:pPr>
            <a:r>
              <a:rPr lang="fr-FR" sz="4000" b="1" dirty="0" smtClean="0"/>
              <a:t>Le cahier de lecture (ou carnet du lecteur)</a:t>
            </a:r>
          </a:p>
          <a:p>
            <a:r>
              <a:rPr lang="fr-FR" sz="4000" i="1" dirty="0" smtClean="0"/>
              <a:t>Son rôle est  « d’ être une médiation entre deux sujets, entre deux discours, entre le sujet et lui-même </a:t>
            </a:r>
            <a:r>
              <a:rPr lang="fr-FR" sz="4000" dirty="0" smtClean="0"/>
              <a:t>» (D. </a:t>
            </a:r>
            <a:r>
              <a:rPr lang="fr-FR" sz="4000" dirty="0" err="1" smtClean="0"/>
              <a:t>Bucheton</a:t>
            </a:r>
            <a:r>
              <a:rPr lang="fr-FR" sz="4000" dirty="0" smtClean="0"/>
              <a:t>, J.C. </a:t>
            </a:r>
            <a:r>
              <a:rPr lang="fr-FR" sz="4000" dirty="0" err="1" smtClean="0"/>
              <a:t>Chabanne</a:t>
            </a:r>
            <a:r>
              <a:rPr lang="fr-FR" sz="4000" dirty="0" smtClean="0"/>
              <a:t>, 2002, </a:t>
            </a:r>
            <a:r>
              <a:rPr lang="fr-FR" sz="4000" i="1" dirty="0" smtClean="0"/>
              <a:t>Parler et écrire pour penser, apprendre et se construire</a:t>
            </a:r>
            <a:r>
              <a:rPr lang="fr-FR" sz="4000" dirty="0" smtClean="0"/>
              <a:t>, </a:t>
            </a:r>
            <a:r>
              <a:rPr lang="fr-FR" sz="4000" dirty="0" err="1" smtClean="0"/>
              <a:t>puf</a:t>
            </a:r>
            <a:r>
              <a:rPr lang="fr-FR" sz="4000" dirty="0" smtClean="0"/>
              <a:t>).</a:t>
            </a:r>
          </a:p>
          <a:p>
            <a:r>
              <a:rPr sz="4000" i="1" dirty="0" smtClean="0"/>
              <a:t>Le carnet de lecture permet en effet de mutualiser ou de débattre sur des impressions ou des opinions subjectives : il peut servir de point de départ pour des échanges dans la classe</a:t>
            </a:r>
            <a:r>
              <a:rPr sz="4000" dirty="0" smtClean="0"/>
              <a:t>. </a:t>
            </a:r>
          </a:p>
          <a:p>
            <a:endParaRPr lang="fr-FR" sz="4000" dirty="0" smtClean="0"/>
          </a:p>
          <a:p>
            <a:pPr>
              <a:buNone/>
            </a:pPr>
            <a:r>
              <a:rPr lang="fr-FR" sz="4000" dirty="0" smtClean="0"/>
              <a:t>Les I.O. de 2008 et 2015 rajoutent </a:t>
            </a:r>
            <a:r>
              <a:rPr lang="fr-FR" sz="4000" b="1" dirty="0" smtClean="0"/>
              <a:t>la récitation ou t</a:t>
            </a:r>
            <a:r>
              <a:rPr sz="4000" dirty="0" smtClean="0"/>
              <a:t>echniques de mise en voix des textes littéraires (poésie, théâtre en particulier)</a:t>
            </a:r>
            <a:r>
              <a:rPr lang="fr-FR" sz="4000" dirty="0" smtClean="0"/>
              <a:t> </a:t>
            </a:r>
            <a:r>
              <a:rPr lang="fr-FR" sz="4000" i="1" dirty="0" smtClean="0"/>
              <a:t>dont le rôle est d’éprouver la compréhension/interprétation.</a:t>
            </a: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0" y="274638"/>
            <a:ext cx="5638800" cy="1143000"/>
          </a:xfrm>
        </p:spPr>
        <p:txBody>
          <a:bodyPr>
            <a:normAutofit/>
          </a:bodyPr>
          <a:lstStyle/>
          <a:p>
            <a:r>
              <a:rPr lang="fr-FR" sz="2000" dirty="0" smtClean="0"/>
              <a:t>http://video.crdp.ac-versailles.fr/webtv/600/677_Differencier_la_lecture_longue_au_cycle_3_4-5.mp4</a:t>
            </a:r>
            <a:endParaRPr lang="fr-FR" sz="2000" dirty="0"/>
          </a:p>
        </p:txBody>
      </p:sp>
      <p:pic>
        <p:nvPicPr>
          <p:cNvPr id="4" name="Espace réservé du contenu 3" descr="Capture d’écran 2016-12-01 à 19.05.53.png"/>
          <p:cNvPicPr>
            <a:picLocks noGrp="1" noChangeAspect="1"/>
          </p:cNvPicPr>
          <p:nvPr>
            <p:ph sz="quarter" idx="1"/>
          </p:nvPr>
        </p:nvPicPr>
        <p:blipFill>
          <a:blip r:embed="rId2"/>
          <a:stretch>
            <a:fillRect/>
          </a:stretch>
        </p:blipFill>
        <p:spPr>
          <a:xfrm>
            <a:off x="0" y="0"/>
            <a:ext cx="3048000" cy="1992111"/>
          </a:xfrm>
        </p:spPr>
      </p:pic>
      <p:pic>
        <p:nvPicPr>
          <p:cNvPr id="5" name="Image 4" descr="Capture d’écran 2016-12-01 à 19.06.13.png"/>
          <p:cNvPicPr>
            <a:picLocks noChangeAspect="1"/>
          </p:cNvPicPr>
          <p:nvPr/>
        </p:nvPicPr>
        <p:blipFill>
          <a:blip r:embed="rId3"/>
          <a:stretch>
            <a:fillRect/>
          </a:stretch>
        </p:blipFill>
        <p:spPr>
          <a:xfrm>
            <a:off x="2161074" y="1600200"/>
            <a:ext cx="6931410" cy="52578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a:xfrm>
            <a:off x="457200" y="0"/>
            <a:ext cx="8229600" cy="6126163"/>
          </a:xfrm>
        </p:spPr>
        <p:txBody>
          <a:bodyPr>
            <a:normAutofit/>
          </a:bodyPr>
          <a:lstStyle/>
          <a:p>
            <a:pPr>
              <a:buNone/>
            </a:pPr>
            <a:r>
              <a:rPr lang="fr-FR" dirty="0" smtClean="0"/>
              <a:t>	</a:t>
            </a:r>
            <a:r>
              <a:rPr lang="fr-FR" b="1" dirty="0" smtClean="0"/>
              <a:t>Les </a:t>
            </a:r>
            <a:r>
              <a:rPr lang="fr-FR" b="1" dirty="0"/>
              <a:t>oraux et les écrits de travail, dans cette perspective, permettent de s’intéresser </a:t>
            </a:r>
            <a:r>
              <a:rPr lang="fr-FR" b="1" dirty="0" smtClean="0"/>
              <a:t>:</a:t>
            </a:r>
          </a:p>
          <a:p>
            <a:pPr>
              <a:buNone/>
            </a:pPr>
            <a:endParaRPr lang="fr-FR" dirty="0" smtClean="0"/>
          </a:p>
          <a:p>
            <a:r>
              <a:rPr lang="fr-FR" dirty="0" smtClean="0"/>
              <a:t>A </a:t>
            </a:r>
            <a:r>
              <a:rPr lang="fr-FR" dirty="0"/>
              <a:t>la façon dont le langage se structure en genre (passage de la conversation au débat, d’une liste d’évènements au récit …) : traces, détours et </a:t>
            </a:r>
            <a:r>
              <a:rPr lang="fr-FR" dirty="0" smtClean="0"/>
              <a:t>reconfigurations </a:t>
            </a:r>
            <a:r>
              <a:rPr lang="fr-FR" dirty="0"/>
              <a:t>…</a:t>
            </a:r>
            <a:endParaRPr lang="fr-FR" dirty="0" smtClean="0"/>
          </a:p>
          <a:p>
            <a:r>
              <a:rPr lang="fr-FR" dirty="0" smtClean="0"/>
              <a:t>Et </a:t>
            </a:r>
            <a:r>
              <a:rPr lang="fr-FR" dirty="0"/>
              <a:t>de façon circulaire, comment cette construction</a:t>
            </a:r>
            <a:r>
              <a:rPr lang="fr-FR" dirty="0" smtClean="0"/>
              <a:t> d’une communauté discursive (J.P. </a:t>
            </a:r>
            <a:r>
              <a:rPr lang="fr-FR" dirty="0" err="1" smtClean="0"/>
              <a:t>Bernié</a:t>
            </a:r>
            <a:r>
              <a:rPr lang="fr-FR" dirty="0" smtClean="0"/>
              <a:t>, Revue Française de pédagogie, N°141, 2002) </a:t>
            </a:r>
            <a:r>
              <a:rPr lang="fr-FR" dirty="0"/>
              <a:t>influe à son tour sur la production langagière du groupe.</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débat philosophique</a:t>
            </a:r>
            <a:endParaRPr lang="fr-FR" dirty="0"/>
          </a:p>
        </p:txBody>
      </p:sp>
      <p:sp>
        <p:nvSpPr>
          <p:cNvPr id="3" name="Espace réservé du contenu 2"/>
          <p:cNvSpPr>
            <a:spLocks noGrp="1"/>
          </p:cNvSpPr>
          <p:nvPr>
            <p:ph sz="quarter" idx="1"/>
          </p:nvPr>
        </p:nvSpPr>
        <p:spPr>
          <a:xfrm>
            <a:off x="457200" y="1341437"/>
            <a:ext cx="8229600" cy="5516563"/>
          </a:xfrm>
        </p:spPr>
        <p:txBody>
          <a:bodyPr>
            <a:normAutofit fontScale="85000" lnSpcReduction="10000"/>
          </a:bodyPr>
          <a:lstStyle/>
          <a:p>
            <a:pPr>
              <a:buNone/>
            </a:pPr>
            <a:r>
              <a:rPr lang="fr-FR" dirty="0" smtClean="0"/>
              <a:t>	</a:t>
            </a:r>
            <a:r>
              <a:rPr dirty="0" smtClean="0"/>
              <a:t>Notons toutefois que la formulation de </a:t>
            </a:r>
            <a:r>
              <a:rPr i="1" dirty="0" smtClean="0"/>
              <a:t>justifications </a:t>
            </a:r>
            <a:r>
              <a:rPr dirty="0" smtClean="0"/>
              <a:t>reste un objectif essentiel du débat, quel qu’il soit. </a:t>
            </a:r>
            <a:endParaRPr lang="fr-FR" dirty="0" smtClean="0"/>
          </a:p>
          <a:p>
            <a:pPr>
              <a:buNone/>
            </a:pPr>
            <a:r>
              <a:rPr lang="fr-FR" dirty="0" smtClean="0"/>
              <a:t>	</a:t>
            </a:r>
            <a:r>
              <a:rPr dirty="0" smtClean="0"/>
              <a:t>Dans le débat « littéraire », les justifications proposées s’appuient de façon privilégiée sur le texte. </a:t>
            </a:r>
            <a:endParaRPr lang="fr-FR" dirty="0" smtClean="0"/>
          </a:p>
          <a:p>
            <a:pPr>
              <a:buNone/>
            </a:pPr>
            <a:r>
              <a:rPr lang="fr-FR" dirty="0" smtClean="0"/>
              <a:t>	</a:t>
            </a:r>
            <a:r>
              <a:rPr dirty="0" smtClean="0"/>
              <a:t>Le débat « philosophique », pour qu’il soit formateur, ne se réduit pas l’expression de sentiments ou de convictions : il implique lui aussi des </a:t>
            </a:r>
            <a:r>
              <a:rPr i="1" dirty="0" smtClean="0"/>
              <a:t>justifications</a:t>
            </a:r>
            <a:r>
              <a:rPr dirty="0" smtClean="0"/>
              <a:t>, une argumentation étayée, la mobilisation de connaissances, une réflexion à la fois personnelle et collective.</a:t>
            </a:r>
            <a:endParaRPr lang="fr-FR" dirty="0" smtClean="0"/>
          </a:p>
          <a:p>
            <a:pPr>
              <a:buNone/>
            </a:pPr>
            <a:endParaRPr lang="fr-FR" dirty="0" smtClean="0"/>
          </a:p>
          <a:p>
            <a:pPr>
              <a:buNone/>
            </a:pPr>
            <a:r>
              <a:rPr lang="fr-FR" dirty="0" smtClean="0"/>
              <a:t>	</a:t>
            </a:r>
            <a:r>
              <a:rPr sz="1806" dirty="0" smtClean="0"/>
              <a:t>Yves Soulé, Michel Tozzi, Dominique Bucheton, </a:t>
            </a:r>
            <a:r>
              <a:rPr sz="1806" i="1" dirty="0" smtClean="0"/>
              <a:t>La littérature en débats : discussions à visée littéraire et philosophique à l’école primaire</a:t>
            </a:r>
            <a:r>
              <a:rPr sz="1806" dirty="0" smtClean="0"/>
              <a:t>, Sceren-Crdp Montpellier, 2008. </a:t>
            </a:r>
          </a:p>
          <a:p>
            <a:pPr>
              <a:buNone/>
            </a:pPr>
            <a:r>
              <a:rPr sz="1806" dirty="0" smtClean="0"/>
              <a:t> </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générale</a:t>
            </a:r>
            <a:endParaRPr lang="fr-FR" dirty="0"/>
          </a:p>
        </p:txBody>
      </p:sp>
      <p:sp>
        <p:nvSpPr>
          <p:cNvPr id="3" name="Espace réservé du contenu 2"/>
          <p:cNvSpPr>
            <a:spLocks noGrp="1"/>
          </p:cNvSpPr>
          <p:nvPr>
            <p:ph sz="quarter" idx="1"/>
          </p:nvPr>
        </p:nvSpPr>
        <p:spPr/>
        <p:txBody>
          <a:bodyPr>
            <a:normAutofit fontScale="77500" lnSpcReduction="20000"/>
          </a:bodyPr>
          <a:lstStyle/>
          <a:p>
            <a:r>
              <a:rPr lang="fr-FR" dirty="0" smtClean="0"/>
              <a:t>Enseigner l’oral (langue et langage) revient alors à aménager le milieu didactique pour favoriser les jeux de langage, c’est-à-dire :</a:t>
            </a:r>
          </a:p>
          <a:p>
            <a:pPr>
              <a:buNone/>
            </a:pPr>
            <a:endParaRPr lang="fr-FR" dirty="0" smtClean="0"/>
          </a:p>
          <a:p>
            <a:pPr>
              <a:buNone/>
            </a:pPr>
            <a:r>
              <a:rPr lang="fr-FR" dirty="0" smtClean="0"/>
              <a:t>	- en veillant à l’évolution dans le temps didactique de la présentification des objets de savoir par l’enseignant (ostensifs), et ce en collaboration avec les élèves (mémoire didactique de la classe),</a:t>
            </a:r>
          </a:p>
          <a:p>
            <a:pPr>
              <a:buNone/>
            </a:pPr>
            <a:r>
              <a:rPr lang="fr-FR" dirty="0" smtClean="0"/>
              <a:t>	- en proposant à l’élève des techniques pour réaliser les tâches orales (boîte à raconter, organisation du débat, écrits de travail…),</a:t>
            </a:r>
          </a:p>
          <a:p>
            <a:pPr>
              <a:buNone/>
            </a:pPr>
            <a:r>
              <a:rPr lang="fr-FR" dirty="0" smtClean="0"/>
              <a:t>	- en identifiant des types de situations (le retour d’atelier en C.1, </a:t>
            </a:r>
            <a:r>
              <a:rPr lang="fr-FR" dirty="0" err="1" smtClean="0"/>
              <a:t>conseiller-déconseiller</a:t>
            </a:r>
            <a:r>
              <a:rPr lang="fr-FR" dirty="0" smtClean="0"/>
              <a:t> de lire un livre en C.2,les différents débats …)  </a:t>
            </a:r>
          </a:p>
          <a:p>
            <a:pPr>
              <a:buNone/>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construction du sujet</a:t>
            </a:r>
            <a:endParaRPr lang="fr-FR" dirty="0"/>
          </a:p>
        </p:txBody>
      </p:sp>
      <p:sp>
        <p:nvSpPr>
          <p:cNvPr id="3" name="Espace réservé du contenu 2"/>
          <p:cNvSpPr>
            <a:spLocks noGrp="1"/>
          </p:cNvSpPr>
          <p:nvPr>
            <p:ph sz="quarter" idx="1"/>
          </p:nvPr>
        </p:nvSpPr>
        <p:spPr/>
        <p:txBody>
          <a:bodyPr/>
          <a:lstStyle/>
          <a:p>
            <a:r>
              <a:rPr lang="fr-FR" dirty="0" smtClean="0">
                <a:ea typeface="ヒラギノ角ゴ Pro W3" pitchFamily="-84" charset="-128"/>
                <a:cs typeface="ヒラギノ角ゴ Pro W3" pitchFamily="-84" charset="-128"/>
              </a:rPr>
              <a:t>Marcel Mauss (1938) </a:t>
            </a:r>
            <a:r>
              <a:rPr lang="fr-FR" i="1" dirty="0" smtClean="0">
                <a:ea typeface="ヒラギノ角ゴ Pro W3" pitchFamily="-84" charset="-128"/>
                <a:cs typeface="ヒラギノ角ゴ Pro W3" pitchFamily="-84" charset="-128"/>
              </a:rPr>
              <a:t>Une catégorie de l’esprit humain; la notion de personne, celle de « moi »; repris dans </a:t>
            </a:r>
            <a:r>
              <a:rPr lang="fr-FR" dirty="0" smtClean="0">
                <a:ea typeface="ヒラギノ角ゴ Pro W3" pitchFamily="-84" charset="-128"/>
                <a:cs typeface="ヒラギノ角ゴ Pro W3" pitchFamily="-84" charset="-128"/>
              </a:rPr>
              <a:t>P. Michon (2015) </a:t>
            </a:r>
            <a:r>
              <a:rPr lang="fr-FR" i="1" dirty="0" smtClean="0">
                <a:ea typeface="ヒラギノ角ゴ Pro W3" pitchFamily="-84" charset="-128"/>
                <a:cs typeface="ヒラギノ角ゴ Pro W3" pitchFamily="-84" charset="-128"/>
              </a:rPr>
              <a:t>Marcel Mauss retrouvé</a:t>
            </a:r>
            <a:r>
              <a:rPr lang="fr-FR" dirty="0" smtClean="0">
                <a:ea typeface="ヒラギノ角ゴ Pro W3" pitchFamily="-84" charset="-128"/>
                <a:cs typeface="ヒラギノ角ゴ Pro W3" pitchFamily="-84" charset="-128"/>
              </a:rPr>
              <a:t>. ED </a:t>
            </a:r>
            <a:r>
              <a:rPr lang="fr-FR" dirty="0" err="1" smtClean="0">
                <a:ea typeface="ヒラギノ角ゴ Pro W3" pitchFamily="-84" charset="-128"/>
                <a:cs typeface="ヒラギノ角ゴ Pro W3" pitchFamily="-84" charset="-128"/>
              </a:rPr>
              <a:t>Rhuthmos</a:t>
            </a:r>
            <a:r>
              <a:rPr lang="fr-FR" dirty="0" smtClean="0">
                <a:ea typeface="ヒラギノ角ゴ Pro W3" pitchFamily="-84" charset="-128"/>
                <a:cs typeface="ヒラギノ角ゴ Pro W3" pitchFamily="-84" charset="-128"/>
              </a:rPr>
              <a:t>.</a:t>
            </a:r>
          </a:p>
          <a:p>
            <a:r>
              <a:rPr lang="fr-FR" dirty="0" smtClean="0">
                <a:ea typeface="ヒラギノ角ゴ Pro W3" pitchFamily="-84" charset="-128"/>
                <a:cs typeface="ヒラギノ角ゴ Pro W3" pitchFamily="-84" charset="-128"/>
              </a:rPr>
              <a:t>Description anthropologique des différentes formes d’individuation, de leur succession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 personnage à la personne</a:t>
            </a:r>
            <a:br>
              <a:rPr lang="fr-FR" dirty="0" smtClean="0"/>
            </a:br>
            <a:r>
              <a:rPr lang="fr-FR" dirty="0" smtClean="0"/>
              <a:t>Du masque au sujet</a:t>
            </a:r>
            <a:endParaRPr lang="fr-FR" dirty="0"/>
          </a:p>
        </p:txBody>
      </p:sp>
      <p:sp>
        <p:nvSpPr>
          <p:cNvPr id="3" name="Espace réservé du contenu 2"/>
          <p:cNvSpPr>
            <a:spLocks noGrp="1"/>
          </p:cNvSpPr>
          <p:nvPr>
            <p:ph sz="quarter" idx="1"/>
          </p:nvPr>
        </p:nvSpPr>
        <p:spPr>
          <a:xfrm>
            <a:off x="381000" y="1600200"/>
            <a:ext cx="8385048" cy="5257800"/>
          </a:xfrm>
        </p:spPr>
        <p:txBody>
          <a:bodyPr>
            <a:normAutofit fontScale="70000" lnSpcReduction="20000"/>
          </a:bodyPr>
          <a:lstStyle/>
          <a:p>
            <a:pPr>
              <a:buNone/>
            </a:pPr>
            <a:r>
              <a:rPr lang="fr-FR" sz="3200" dirty="0" smtClean="0"/>
              <a:t>	- </a:t>
            </a:r>
            <a:r>
              <a:rPr lang="fr-FR" sz="3200" i="1" dirty="0" err="1" smtClean="0">
                <a:ea typeface="ヒラギノ角ゴ Pro W3" pitchFamily="-84" charset="-128"/>
                <a:cs typeface="ヒラギノ角ゴ Pro W3" pitchFamily="-84" charset="-128"/>
              </a:rPr>
              <a:t>prosôpon</a:t>
            </a:r>
            <a:r>
              <a:rPr lang="fr-FR" sz="3200" i="1" dirty="0" smtClean="0">
                <a:ea typeface="ヒラギノ角ゴ Pro W3" pitchFamily="-84" charset="-128"/>
                <a:cs typeface="ヒラギノ角ゴ Pro W3" pitchFamily="-84" charset="-128"/>
              </a:rPr>
              <a:t> </a:t>
            </a:r>
            <a:r>
              <a:rPr lang="fr-FR" sz="3200" dirty="0" smtClean="0">
                <a:ea typeface="ヒラギノ角ゴ Pro W3" pitchFamily="-84" charset="-128"/>
                <a:cs typeface="ヒラギノ角ゴ Pro W3" pitchFamily="-84" charset="-128"/>
              </a:rPr>
              <a:t>en grec </a:t>
            </a:r>
            <a:r>
              <a:rPr lang="fr-FR" sz="3200" i="1" dirty="0" smtClean="0">
                <a:ea typeface="ヒラギノ角ゴ Pro W3" pitchFamily="-84" charset="-128"/>
                <a:cs typeface="ヒラギノ角ゴ Pro W3" pitchFamily="-84" charset="-128"/>
              </a:rPr>
              <a:t>= « visage, masque » </a:t>
            </a:r>
          </a:p>
          <a:p>
            <a:pPr>
              <a:buNone/>
            </a:pPr>
            <a:r>
              <a:rPr lang="fr-FR" sz="3200" i="1" dirty="0" smtClean="0">
                <a:ea typeface="ヒラギノ角ゴ Pro W3" pitchFamily="-84" charset="-128"/>
                <a:cs typeface="ヒラギノ角ゴ Pro W3" pitchFamily="-84" charset="-128"/>
              </a:rPr>
              <a:t>   - « persona » </a:t>
            </a:r>
            <a:r>
              <a:rPr lang="fr-FR" sz="3200" dirty="0" smtClean="0">
                <a:ea typeface="ヒラギノ角ゴ Pro W3" pitchFamily="-84" charset="-128"/>
                <a:cs typeface="ヒラギノ角ゴ Pro W3" pitchFamily="-84" charset="-128"/>
              </a:rPr>
              <a:t>en latin = </a:t>
            </a:r>
            <a:r>
              <a:rPr lang="fr-FR" sz="3200" i="1" dirty="0" smtClean="0">
                <a:ea typeface="ヒラギノ角ゴ Pro W3" pitchFamily="-84" charset="-128"/>
                <a:cs typeface="ヒラギノ角ゴ Pro W3" pitchFamily="-84" charset="-128"/>
              </a:rPr>
              <a:t>« parler à travers » </a:t>
            </a:r>
          </a:p>
          <a:p>
            <a:pPr>
              <a:buNone/>
            </a:pPr>
            <a:endParaRPr lang="fr-FR" sz="3200" i="1" dirty="0" smtClean="0">
              <a:ea typeface="ヒラギノ角ゴ Pro W3" pitchFamily="-84" charset="-128"/>
              <a:cs typeface="ヒラギノ角ゴ Pro W3" pitchFamily="-84" charset="-128"/>
            </a:endParaRPr>
          </a:p>
          <a:p>
            <a:pPr>
              <a:buNone/>
            </a:pPr>
            <a:r>
              <a:rPr lang="fr-FR" sz="3200" i="1" dirty="0" smtClean="0">
                <a:ea typeface="ヒラギノ角ゴ Pro W3" pitchFamily="-84" charset="-128"/>
                <a:cs typeface="ヒラギノ角ゴ Pro W3" pitchFamily="-84" charset="-128"/>
              </a:rPr>
              <a:t>	- </a:t>
            </a:r>
            <a:r>
              <a:rPr lang="fr-FR" sz="3200" dirty="0" smtClean="0">
                <a:ea typeface="ヒラギノ角ゴ Pro W3" pitchFamily="-84" charset="-128"/>
                <a:cs typeface="ヒラギノ角ゴ Pro W3" pitchFamily="-84" charset="-128"/>
              </a:rPr>
              <a:t> au sens de personnalité, individu possédant un personnage.</a:t>
            </a:r>
          </a:p>
          <a:p>
            <a:pPr>
              <a:buNone/>
            </a:pPr>
            <a:r>
              <a:rPr lang="fr-FR" sz="3200" dirty="0" smtClean="0">
                <a:ea typeface="ヒラギノ角ゴ Pro W3" pitchFamily="-84" charset="-128"/>
                <a:cs typeface="ヒラギノ角ゴ Pro W3" pitchFamily="-84" charset="-128"/>
              </a:rPr>
              <a:t>	-  au fil des siècles tous les membres du groupe social vont être munis d’un </a:t>
            </a:r>
            <a:r>
              <a:rPr lang="fr-FR" sz="3200" b="1" dirty="0" smtClean="0">
                <a:ea typeface="ヒラギノ角ゴ Pro W3" pitchFamily="-84" charset="-128"/>
                <a:cs typeface="ヒラギノ角ゴ Pro W3" pitchFamily="-84" charset="-128"/>
              </a:rPr>
              <a:t>droit à posséder un personnage.</a:t>
            </a:r>
          </a:p>
          <a:p>
            <a:pPr>
              <a:buNone/>
            </a:pPr>
            <a:r>
              <a:rPr lang="fr-FR" sz="3200" b="1" dirty="0" smtClean="0">
                <a:ea typeface="ヒラギノ角ゴ Pro W3" pitchFamily="-84" charset="-128"/>
                <a:cs typeface="ヒラギノ角ゴ Pro W3" pitchFamily="-84" charset="-128"/>
              </a:rPr>
              <a:t>	</a:t>
            </a:r>
          </a:p>
          <a:p>
            <a:pPr>
              <a:buNone/>
            </a:pPr>
            <a:endParaRPr lang="fr-FR" sz="3200" b="1" dirty="0" smtClean="0">
              <a:ea typeface="ヒラギノ角ゴ Pro W3" pitchFamily="-84" charset="-128"/>
              <a:cs typeface="ヒラギノ角ゴ Pro W3" pitchFamily="-84" charset="-128"/>
            </a:endParaRPr>
          </a:p>
          <a:p>
            <a:pPr>
              <a:buNone/>
            </a:pPr>
            <a:endParaRPr lang="fr-FR" sz="3200" b="1" dirty="0" smtClean="0">
              <a:ea typeface="ヒラギノ角ゴ Pro W3" pitchFamily="-84" charset="-128"/>
              <a:cs typeface="ヒラギノ角ゴ Pro W3" pitchFamily="-84" charset="-128"/>
            </a:endParaRPr>
          </a:p>
          <a:p>
            <a:pPr>
              <a:buNone/>
            </a:pPr>
            <a:r>
              <a:rPr lang="fr-FR" sz="3200" b="1" dirty="0" smtClean="0">
                <a:ea typeface="ヒラギノ角ゴ Pro W3" pitchFamily="-84" charset="-128"/>
                <a:cs typeface="ヒラギノ角ゴ Pro W3" pitchFamily="-84" charset="-128"/>
              </a:rPr>
              <a:t>	</a:t>
            </a:r>
            <a:r>
              <a:rPr lang="fr-FR" sz="3200" dirty="0" smtClean="0">
                <a:ea typeface="ヒラギノ角ゴ Pro W3" pitchFamily="-84" charset="-128"/>
                <a:cs typeface="ヒラギノ角ゴ Pro W3" pitchFamily="-84" charset="-128"/>
              </a:rPr>
              <a:t>La philosophie moderne (Descartes, Spinoza, Hume, Kant, </a:t>
            </a:r>
            <a:r>
              <a:rPr lang="fr-FR" sz="3200" dirty="0" err="1" smtClean="0">
                <a:ea typeface="ヒラギノ角ゴ Pro W3" pitchFamily="-84" charset="-128"/>
                <a:cs typeface="ヒラギノ角ゴ Pro W3" pitchFamily="-84" charset="-128"/>
              </a:rPr>
              <a:t>Fitche</a:t>
            </a:r>
            <a:r>
              <a:rPr lang="fr-FR" sz="3200" dirty="0" smtClean="0">
                <a:ea typeface="ヒラギノ角ゴ Pro W3" pitchFamily="-84" charset="-128"/>
                <a:cs typeface="ヒラギノ角ゴ Pro W3" pitchFamily="-84" charset="-128"/>
              </a:rPr>
              <a:t>) parachève l’évolution sémantique de cette notion en identifiant la personne </a:t>
            </a:r>
            <a:r>
              <a:rPr lang="fr-FR" sz="3200" b="1" dirty="0" smtClean="0">
                <a:ea typeface="ヒラギノ角ゴ Pro W3" pitchFamily="-84" charset="-128"/>
                <a:cs typeface="ヒラギノ角ゴ Pro W3" pitchFamily="-84" charset="-128"/>
              </a:rPr>
              <a:t>au sujet psychologique </a:t>
            </a:r>
            <a:r>
              <a:rPr lang="fr-FR" sz="3200" dirty="0" smtClean="0">
                <a:ea typeface="ヒラギノ角ゴ Pro W3" pitchFamily="-84" charset="-128"/>
                <a:cs typeface="ヒラギノ角ゴ Pro W3" pitchFamily="-84" charset="-128"/>
              </a:rPr>
              <a:t>(conscience de soi et conscience d’objet)</a:t>
            </a:r>
            <a:r>
              <a:rPr lang="fr-FR" sz="3200" b="1" dirty="0" smtClean="0">
                <a:ea typeface="ヒラギノ角ゴ Pro W3" pitchFamily="-84" charset="-128"/>
                <a:cs typeface="ヒラギノ角ゴ Pro W3" pitchFamily="-84" charset="-128"/>
              </a:rPr>
              <a:t>.</a:t>
            </a:r>
          </a:p>
          <a:p>
            <a:pPr>
              <a:buNone/>
            </a:pPr>
            <a:endParaRPr lang="fr-FR" b="1" dirty="0" smtClean="0">
              <a:ea typeface="ヒラギノ角ゴ Pro W3" pitchFamily="-84" charset="-128"/>
              <a:cs typeface="ヒラギノ角ゴ Pro W3" pitchFamily="-84" charset="-128"/>
            </a:endParaRPr>
          </a:p>
          <a:p>
            <a:pPr>
              <a:buNone/>
            </a:pPr>
            <a:r>
              <a:rPr lang="fr-FR" b="1" dirty="0" smtClean="0">
                <a:ea typeface="ヒラギノ角ゴ Pro W3" pitchFamily="-84" charset="-128"/>
                <a:cs typeface="ヒラギノ角ゴ Pro W3" pitchFamily="-84" charset="-128"/>
              </a:rPr>
              <a:t>	</a:t>
            </a:r>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fontScale="92500" lnSpcReduction="10000"/>
          </a:bodyPr>
          <a:lstStyle/>
          <a:p>
            <a:r>
              <a:rPr dirty="0" smtClean="0"/>
              <a:t>Les compétences acquises en matière de langage oral, en expression et en compréhension, restent essentielles pour mieux maitriser l’écrit ; de même, l’acquisition progressive des usages de la langue écrite favorise l’accès à un oral plus maitrisé</a:t>
            </a:r>
            <a:r>
              <a:rPr lang="fr-FR" dirty="0" smtClean="0"/>
              <a:t>.</a:t>
            </a:r>
            <a:r>
              <a:rPr dirty="0" smtClean="0"/>
              <a:t> </a:t>
            </a:r>
            <a:endParaRPr lang="fr-FR" dirty="0" smtClean="0"/>
          </a:p>
          <a:p>
            <a:r>
              <a:rPr dirty="0" smtClean="0"/>
              <a:t>Alors que leurs capacités d’abstraction s’accroissent, les élèves élaborent, structurent leur pensée et s’approprient des savoirs au travers de situations qui articulent formulations et reformulations orales et écrites. </a:t>
            </a:r>
          </a:p>
          <a:p>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Compétences évaluées </a:t>
            </a:r>
            <a:endParaRPr lang="fr-FR" dirty="0"/>
          </a:p>
        </p:txBody>
      </p:sp>
      <p:sp>
        <p:nvSpPr>
          <p:cNvPr id="3" name="Espace réservé du contenu 2"/>
          <p:cNvSpPr>
            <a:spLocks noGrp="1"/>
          </p:cNvSpPr>
          <p:nvPr>
            <p:ph sz="quarter" idx="1"/>
          </p:nvPr>
        </p:nvSpPr>
        <p:spPr/>
        <p:txBody>
          <a:bodyPr/>
          <a:lstStyle/>
          <a:p>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lang="fr-FR" dirty="0" smtClean="0"/>
              <a:t>Compétences </a:t>
            </a:r>
            <a:r>
              <a:rPr lang="fr-FR" dirty="0" err="1" smtClean="0"/>
              <a:t>dialogales</a:t>
            </a:r>
            <a:endParaRPr lang="fr-FR" dirty="0"/>
          </a:p>
        </p:txBody>
      </p:sp>
      <p:sp>
        <p:nvSpPr>
          <p:cNvPr id="3" name="Espace réservé du contenu 2"/>
          <p:cNvSpPr>
            <a:spLocks noGrp="1"/>
          </p:cNvSpPr>
          <p:nvPr>
            <p:ph sz="quarter" idx="1"/>
          </p:nvPr>
        </p:nvSpPr>
        <p:spPr>
          <a:xfrm>
            <a:off x="152400" y="1143000"/>
            <a:ext cx="8686800" cy="5715000"/>
          </a:xfrm>
        </p:spPr>
        <p:txBody>
          <a:bodyPr>
            <a:normAutofit/>
          </a:bodyPr>
          <a:lstStyle/>
          <a:p>
            <a:r>
              <a:rPr dirty="0" smtClean="0"/>
              <a:t>Prise en compte de la parole des différents interlocuteurs dans un débat et identification des points de vue exprimés.</a:t>
            </a:r>
            <a:endParaRPr lang="fr-FR" dirty="0" smtClean="0"/>
          </a:p>
          <a:p>
            <a:r>
              <a:rPr dirty="0" smtClean="0"/>
              <a:t>Respect des règles conversationnelles (qua</a:t>
            </a:r>
            <a:r>
              <a:rPr lang="fr-FR" dirty="0" smtClean="0"/>
              <a:t>n</a:t>
            </a:r>
            <a:r>
              <a:rPr dirty="0" smtClean="0"/>
              <a:t>tité, qualité, clarté et concision, relation avec le propos).</a:t>
            </a:r>
            <a:endParaRPr lang="fr-FR" dirty="0" smtClean="0"/>
          </a:p>
          <a:p>
            <a:r>
              <a:rPr dirty="0" smtClean="0"/>
              <a:t>Mobilisation d’actes langagiers qui engagent celui qui parle.  </a:t>
            </a:r>
          </a:p>
          <a:p>
            <a:r>
              <a:rPr dirty="0" smtClean="0"/>
              <a:t> Présentation d’une idée, d’un point de vue en tenant compte des autres points de vue exprimés (approbation, contestation, apport de compléments, reformulation...).  </a:t>
            </a:r>
          </a:p>
          <a:p>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Compétences argumentatives</a:t>
            </a:r>
            <a:endParaRPr lang="fr-FR" dirty="0"/>
          </a:p>
        </p:txBody>
      </p:sp>
      <p:sp>
        <p:nvSpPr>
          <p:cNvPr id="3" name="Espace réservé du contenu 2"/>
          <p:cNvSpPr>
            <a:spLocks noGrp="1"/>
          </p:cNvSpPr>
          <p:nvPr>
            <p:ph sz="quarter" idx="1"/>
          </p:nvPr>
        </p:nvSpPr>
        <p:spPr/>
        <p:txBody>
          <a:bodyPr>
            <a:normAutofit lnSpcReduction="10000"/>
          </a:bodyPr>
          <a:lstStyle/>
          <a:p>
            <a:r>
              <a:rPr dirty="0" smtClean="0"/>
              <a:t>Organisation du propos. </a:t>
            </a:r>
          </a:p>
          <a:p>
            <a:r>
              <a:rPr dirty="0" smtClean="0"/>
              <a:t>Construction et mobilisation de moyens d’expression (lexique, formules, types de phrase, enchainements...).</a:t>
            </a:r>
            <a:endParaRPr lang="fr-FR" dirty="0" smtClean="0"/>
          </a:p>
          <a:p>
            <a:r>
              <a:rPr dirty="0" smtClean="0"/>
              <a:t>Mobilisation de stratégies argumentatives : recours à des exemples, réfutation, récapitulation....  </a:t>
            </a:r>
          </a:p>
          <a:p>
            <a:r>
              <a:rPr dirty="0" smtClean="0"/>
              <a:t>Identification et différenciation de ce qui relève du singulier, les exemples et du général, les propriétés. </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L’oral, outil</a:t>
            </a:r>
            <a:endParaRPr lang="fr-FR" dirty="0"/>
          </a:p>
        </p:txBody>
      </p:sp>
      <p:sp>
        <p:nvSpPr>
          <p:cNvPr id="3" name="Espace réservé du contenu 2"/>
          <p:cNvSpPr>
            <a:spLocks noGrp="1"/>
          </p:cNvSpPr>
          <p:nvPr>
            <p:ph sz="quarter" idx="1"/>
          </p:nvPr>
        </p:nvSpPr>
        <p:spPr/>
        <p:txBody>
          <a:bodyPr/>
          <a:lstStyle/>
          <a:p>
            <a:pPr>
              <a:buNone/>
            </a:pPr>
            <a:r>
              <a:rPr lang="fr-FR" dirty="0" smtClean="0"/>
              <a:t>	</a:t>
            </a:r>
            <a:r>
              <a:rPr dirty="0" smtClean="0"/>
              <a:t>Les élèves doivent pouvoir utiliser, pour préparer et étayer leur prise de parole, des écrits de travail (brouillons, notes, plans, schémas, lexiques, etc.) afin d’organiser leur propos et des écrits supports aux présentations orales (notes, affiches, schémas, présentations numériques).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normAutofit lnSpcReduction="10000"/>
          </a:bodyPr>
          <a:lstStyle/>
          <a:p>
            <a:endParaRPr lang="fr-FR" dirty="0" smtClean="0"/>
          </a:p>
          <a:p>
            <a:pPr>
              <a:buNone/>
            </a:pPr>
            <a:r>
              <a:rPr lang="fr-FR" dirty="0" smtClean="0"/>
              <a:t>	</a:t>
            </a:r>
            <a:r>
              <a:rPr lang="fr-FR" dirty="0" err="1" smtClean="0"/>
              <a:t>Chabanne</a:t>
            </a:r>
            <a:r>
              <a:rPr lang="fr-FR" dirty="0" smtClean="0"/>
              <a:t> </a:t>
            </a:r>
            <a:r>
              <a:rPr lang="fr-FR" dirty="0"/>
              <a:t>&amp; </a:t>
            </a:r>
            <a:r>
              <a:rPr lang="fr-FR" dirty="0" err="1"/>
              <a:t>Bucheton</a:t>
            </a:r>
            <a:r>
              <a:rPr lang="fr-FR" dirty="0"/>
              <a:t> (</a:t>
            </a:r>
            <a:r>
              <a:rPr lang="fr-FR" b="1" i="1" dirty="0"/>
              <a:t>Parler et écrire pour penser, apprendre et se construire.</a:t>
            </a:r>
            <a:r>
              <a:rPr lang="fr-FR" b="1" i="1" dirty="0" smtClean="0"/>
              <a:t> L'écrit </a:t>
            </a:r>
            <a:r>
              <a:rPr lang="fr-FR" b="1" i="1" dirty="0"/>
              <a:t>et l'oral </a:t>
            </a:r>
            <a:r>
              <a:rPr lang="fr-FR" b="1" i="1" dirty="0" smtClean="0"/>
              <a:t>réflexif</a:t>
            </a:r>
            <a:r>
              <a:rPr lang="fr-FR" dirty="0" smtClean="0"/>
              <a:t>. 2002</a:t>
            </a:r>
            <a:r>
              <a:rPr lang="fr-FR" dirty="0"/>
              <a:t>) définissent les écrits intermédiaires productibles en classe par leur caractère de médiation : </a:t>
            </a:r>
            <a:r>
              <a:rPr lang="fr-FR" i="1" dirty="0"/>
              <a:t>« être une médiation entre deux sujets, entre deux discours, entre le sujet et lui-même </a:t>
            </a:r>
            <a:r>
              <a:rPr lang="fr-FR" dirty="0"/>
              <a:t>». Le caractère transitoire de ces écrits est lié à des situations précises de travail.  </a:t>
            </a:r>
            <a:endParaRPr lang="fr-FR" b="1" u="sng" dirty="0"/>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normAutofit lnSpcReduction="10000"/>
          </a:bodyPr>
          <a:lstStyle/>
          <a:p>
            <a:pPr>
              <a:buNone/>
            </a:pPr>
            <a:r>
              <a:rPr lang="fr-FR" dirty="0" smtClean="0"/>
              <a:t>VYGOTSKI – 1931</a:t>
            </a:r>
          </a:p>
          <a:p>
            <a:pPr>
              <a:buNone/>
            </a:pPr>
            <a:r>
              <a:rPr lang="fr-FR" dirty="0" smtClean="0"/>
              <a:t>	« Les instruments psychologiques sont des élaborations artificielles; ils sont sociaux par nature; ils sont destinés au contrôle des processus du comportement propre ou de celui des autres : le langage, les diverses formes de comptage et de calcul, les moyens mnémotechniques, les symboles algébriques, l’écriture, les schémas, les diagrammes, les cartes, les plans, les œuvres d’art, etc. »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Oral travaillé, oral enseigné</a:t>
            </a:r>
            <a:endParaRPr lang="fr-FR" dirty="0"/>
          </a:p>
        </p:txBody>
      </p:sp>
      <p:sp>
        <p:nvSpPr>
          <p:cNvPr id="3" name="Espace réservé du contenu 2"/>
          <p:cNvSpPr>
            <a:spLocks noGrp="1"/>
          </p:cNvSpPr>
          <p:nvPr>
            <p:ph sz="quarter" idx="1"/>
          </p:nvPr>
        </p:nvSpPr>
        <p:spPr>
          <a:xfrm>
            <a:off x="457200" y="1600200"/>
            <a:ext cx="8229600" cy="5257800"/>
          </a:xfrm>
        </p:spPr>
        <p:txBody>
          <a:bodyPr>
            <a:normAutofit fontScale="85000" lnSpcReduction="20000"/>
          </a:bodyPr>
          <a:lstStyle/>
          <a:p>
            <a:r>
              <a:rPr dirty="0" smtClean="0"/>
              <a:t>La régularité et la fréquence des activités orales sont indispensables à la construction des compétences dans le domaine du langage oral. </a:t>
            </a:r>
            <a:endParaRPr lang="fr-FR" dirty="0" smtClean="0"/>
          </a:p>
          <a:p>
            <a:r>
              <a:rPr dirty="0" smtClean="0"/>
              <a:t>Ces activités prennent place </a:t>
            </a:r>
            <a:r>
              <a:rPr b="1" dirty="0" smtClean="0"/>
              <a:t>dans des séances d’apprentissage qui n’ont pas nécessairement pour finalité première l’apprentissage du langage oral </a:t>
            </a:r>
            <a:r>
              <a:rPr dirty="0" smtClean="0"/>
              <a:t>mais permettent aux élèves d’exercer les compétences acquises ou en cours d’acquisition, </a:t>
            </a:r>
            <a:endParaRPr lang="fr-FR" dirty="0" smtClean="0"/>
          </a:p>
          <a:p>
            <a:r>
              <a:rPr dirty="0" smtClean="0"/>
              <a:t>et dans </a:t>
            </a:r>
            <a:r>
              <a:rPr b="1" dirty="0" smtClean="0"/>
              <a:t>des séances de construction et d’entrainement spécifiques mobilisant explicitement des compétences de compréhension et d’expression orales</a:t>
            </a:r>
            <a:r>
              <a:rPr dirty="0" smtClean="0"/>
              <a:t>. Dans ces séances spécifiques, les élèves doivent respecter des critères de réalisation, identifier des critères de réussite préalablement construits avec eux et explicités par le professeur. </a:t>
            </a: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600</TotalTime>
  <Words>1340</Words>
  <Application>Microsoft Office PowerPoint</Application>
  <PresentationFormat>Affichage à l'écran (4:3)</PresentationFormat>
  <Paragraphs>232</Paragraphs>
  <Slides>52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 Unicode MS</vt:lpstr>
      <vt:lpstr>Calibri</vt:lpstr>
      <vt:lpstr>Tw Cen MT</vt:lpstr>
      <vt:lpstr>Wingdings</vt:lpstr>
      <vt:lpstr>Wingdings 2</vt:lpstr>
      <vt:lpstr>ヒラギノ角ゴ Pro W3</vt:lpstr>
      <vt:lpstr>Médian</vt:lpstr>
      <vt:lpstr>L’ORAL AU CYCLE 3 </vt:lpstr>
      <vt:lpstr>Présentation PowerPoint</vt:lpstr>
      <vt:lpstr>L’oral au cycle 3</vt:lpstr>
      <vt:lpstr>Programme 2015</vt:lpstr>
      <vt:lpstr>Présentation PowerPoint</vt:lpstr>
      <vt:lpstr>L’oral, outil</vt:lpstr>
      <vt:lpstr>Présentation PowerPoint</vt:lpstr>
      <vt:lpstr>Présentation PowerPoint</vt:lpstr>
      <vt:lpstr>Oral travaillé, oral enseigné</vt:lpstr>
      <vt:lpstr>En résumé, l’oral comme moyen et objet</vt:lpstr>
      <vt:lpstr>Présentation PowerPoint</vt:lpstr>
      <vt:lpstr>Langage oral, langue orale</vt:lpstr>
      <vt:lpstr>Spécificité</vt:lpstr>
      <vt:lpstr>Présentation PowerPoint</vt:lpstr>
      <vt:lpstr>Présentation PowerPoint</vt:lpstr>
      <vt:lpstr>Le rapport à la norme écrite: un frein</vt:lpstr>
      <vt:lpstr>Présentation PowerPoint</vt:lpstr>
      <vt:lpstr>Présentation PowerPoint</vt:lpstr>
      <vt:lpstr>Présentation PowerPoint</vt:lpstr>
      <vt:lpstr>Présentation PowerPoint</vt:lpstr>
      <vt:lpstr>Présentation PowerPoint</vt:lpstr>
      <vt:lpstr>Présentation PowerPoint</vt:lpstr>
      <vt:lpstr>LE GENRE DU DEBAT</vt:lpstr>
      <vt:lpstr>Présentation PowerPoint</vt:lpstr>
      <vt:lpstr>Présentation PowerPoint</vt:lpstr>
      <vt:lpstr>Compétences : savoir, savoir-faire, savoir-être</vt:lpstr>
      <vt:lpstr>Attendus de fin de cycle 3, 2015</vt:lpstr>
      <vt:lpstr>Présentation PowerPoint</vt:lpstr>
      <vt:lpstr>Présentation PowerPoint</vt:lpstr>
      <vt:lpstr>Présentation PowerPoint</vt:lpstr>
      <vt:lpstr>LE DEBAT EN E.M.C.</vt:lpstr>
      <vt:lpstr> Un exemple de dispositif</vt:lpstr>
      <vt:lpstr>Présentation PowerPoint</vt:lpstr>
      <vt:lpstr>Construire les arguments</vt:lpstr>
      <vt:lpstr>Présentation PowerPoint</vt:lpstr>
      <vt:lpstr>Le débat interprétatif </vt:lpstr>
      <vt:lpstr>Présentation PowerPoint</vt:lpstr>
      <vt:lpstr>Présentation PowerPoint</vt:lpstr>
      <vt:lpstr>Enjeu d’apprentissage</vt:lpstr>
      <vt:lpstr>Présentation PowerPoint</vt:lpstr>
      <vt:lpstr>Compréhension fine/interprétation</vt:lpstr>
      <vt:lpstr>Présentation PowerPoint</vt:lpstr>
      <vt:lpstr>Lire/écrire/débattre</vt:lpstr>
      <vt:lpstr>http://video.crdp.ac-versailles.fr/webtv/600/677_Differencier_la_lecture_longue_au_cycle_3_4-5.mp4</vt:lpstr>
      <vt:lpstr>Présentation PowerPoint</vt:lpstr>
      <vt:lpstr>Le débat philosophique</vt:lpstr>
      <vt:lpstr>Démarche générale</vt:lpstr>
      <vt:lpstr>La construction du sujet</vt:lpstr>
      <vt:lpstr>Du personnage à la personne Du masque au sujet</vt:lpstr>
      <vt:lpstr>Compétences évaluées </vt:lpstr>
      <vt:lpstr>Compétences dialogales</vt:lpstr>
      <vt:lpstr>Compétences argumentatives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Transversalité du dire/lire/écrire</dc:title>
  <dc:creator>michel Grandaty</dc:creator>
  <cp:lastModifiedBy>LAURENCE SANCHEZ</cp:lastModifiedBy>
  <cp:revision>200</cp:revision>
  <dcterms:created xsi:type="dcterms:W3CDTF">2018-02-07T08:34:33Z</dcterms:created>
  <dcterms:modified xsi:type="dcterms:W3CDTF">2018-02-07T10:09:07Z</dcterms:modified>
</cp:coreProperties>
</file>