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BD94-40E1-B31F-C4D7ECF1E4DD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060B-D2D1-43D8-A55C-237F67B28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3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BD94-40E1-B31F-C4D7ECF1E4DD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060B-D2D1-43D8-A55C-237F67B28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52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BD94-40E1-B31F-C4D7ECF1E4DD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060B-D2D1-43D8-A55C-237F67B28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91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BD94-40E1-B31F-C4D7ECF1E4DD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060B-D2D1-43D8-A55C-237F67B28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58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BD94-40E1-B31F-C4D7ECF1E4DD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060B-D2D1-43D8-A55C-237F67B28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23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BD94-40E1-B31F-C4D7ECF1E4DD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060B-D2D1-43D8-A55C-237F67B28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75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BD94-40E1-B31F-C4D7ECF1E4DD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060B-D2D1-43D8-A55C-237F67B28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18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BD94-40E1-B31F-C4D7ECF1E4DD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060B-D2D1-43D8-A55C-237F67B28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24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BD94-40E1-B31F-C4D7ECF1E4DD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060B-D2D1-43D8-A55C-237F67B28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56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BD94-40E1-B31F-C4D7ECF1E4DD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060B-D2D1-43D8-A55C-237F67B28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51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BD94-40E1-B31F-C4D7ECF1E4DD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060B-D2D1-43D8-A55C-237F67B28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35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0479-BD94-40E1-B31F-C4D7ECF1E4DD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060B-D2D1-43D8-A55C-237F67B28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76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68" y="1875548"/>
            <a:ext cx="3513554" cy="4914703"/>
          </a:xfrm>
        </p:spPr>
      </p:pic>
      <p:grpSp>
        <p:nvGrpSpPr>
          <p:cNvPr id="22" name="Groupe 21"/>
          <p:cNvGrpSpPr/>
          <p:nvPr/>
        </p:nvGrpSpPr>
        <p:grpSpPr>
          <a:xfrm>
            <a:off x="7433924" y="4391535"/>
            <a:ext cx="3234077" cy="707886"/>
            <a:chOff x="5909923" y="4391535"/>
            <a:chExt cx="3234077" cy="707886"/>
          </a:xfrm>
        </p:grpSpPr>
        <p:sp>
          <p:nvSpPr>
            <p:cNvPr id="10" name="ZoneTexte 9"/>
            <p:cNvSpPr txBox="1"/>
            <p:nvPr/>
          </p:nvSpPr>
          <p:spPr>
            <a:xfrm>
              <a:off x="6691114" y="4391535"/>
              <a:ext cx="2452886" cy="707886"/>
            </a:xfrm>
            <a:prstGeom prst="rect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C00000"/>
                  </a:solidFill>
                  <a:latin typeface="Source Code Pro Black" panose="020B0809030403020204" pitchFamily="49" charset="0"/>
                  <a:ea typeface="Source Code Pro Black" panose="020B0809030403020204" pitchFamily="49" charset="0"/>
                </a:rPr>
                <a:t>Reconnaissance de l’opération</a:t>
              </a:r>
            </a:p>
          </p:txBody>
        </p:sp>
        <p:sp>
          <p:nvSpPr>
            <p:cNvPr id="11" name="Flèche droite 10"/>
            <p:cNvSpPr/>
            <p:nvPr/>
          </p:nvSpPr>
          <p:spPr bwMode="auto">
            <a:xfrm rot="8929287">
              <a:off x="5909923" y="4479954"/>
              <a:ext cx="792088" cy="288032"/>
            </a:xfrm>
            <a:prstGeom prst="rightArrow">
              <a:avLst/>
            </a:prstGeom>
            <a:solidFill>
              <a:srgbClr val="FF9999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215114" y="5733256"/>
            <a:ext cx="2452886" cy="707886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</a:rPr>
              <a:t>Schématiser le problème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1815834" y="5113072"/>
            <a:ext cx="3378721" cy="707886"/>
            <a:chOff x="213209" y="4839027"/>
            <a:chExt cx="3378721" cy="707886"/>
          </a:xfrm>
        </p:grpSpPr>
        <p:sp>
          <p:nvSpPr>
            <p:cNvPr id="14" name="ZoneTexte 13"/>
            <p:cNvSpPr txBox="1"/>
            <p:nvPr/>
          </p:nvSpPr>
          <p:spPr>
            <a:xfrm>
              <a:off x="213209" y="4839027"/>
              <a:ext cx="2452886" cy="707886"/>
            </a:xfrm>
            <a:prstGeom prst="rect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C00000"/>
                  </a:solidFill>
                  <a:latin typeface="Source Code Pro Black" panose="020B0809030403020204" pitchFamily="49" charset="0"/>
                  <a:ea typeface="Source Code Pro Black" panose="020B0809030403020204" pitchFamily="49" charset="0"/>
                </a:rPr>
                <a:t>Le fil de l’histoire</a:t>
              </a:r>
            </a:p>
          </p:txBody>
        </p:sp>
        <p:sp>
          <p:nvSpPr>
            <p:cNvPr id="15" name="Flèche droite 14"/>
            <p:cNvSpPr/>
            <p:nvPr/>
          </p:nvSpPr>
          <p:spPr bwMode="auto">
            <a:xfrm rot="397914">
              <a:off x="2311711" y="5102773"/>
              <a:ext cx="1280219" cy="265001"/>
            </a:xfrm>
            <a:prstGeom prst="rightArrow">
              <a:avLst/>
            </a:prstGeom>
            <a:solidFill>
              <a:srgbClr val="FF9999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8468490" y="1814196"/>
            <a:ext cx="1688026" cy="369332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</a:rPr>
              <a:t>L’énoncé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456552" y="188641"/>
            <a:ext cx="769996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/>
              <a:t>Un exemple de structuration</a:t>
            </a:r>
            <a:endParaRPr lang="fr-FR" sz="3600" dirty="0">
              <a:solidFill>
                <a:srgbClr val="C00000"/>
              </a:solidFill>
              <a:latin typeface="Source Code Pro Black" panose="020B0809030403020204" pitchFamily="49" charset="0"/>
              <a:ea typeface="Source Code Pro Black" panose="020B0809030403020204" pitchFamily="49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437862" y="703530"/>
            <a:ext cx="7699965" cy="369332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Problème de transformation +</a:t>
            </a:r>
            <a:endParaRPr lang="fr-FR" dirty="0">
              <a:solidFill>
                <a:srgbClr val="C00000"/>
              </a:solidFill>
              <a:latin typeface="Source Code Pro Black" panose="020B0809030403020204" pitchFamily="49" charset="0"/>
              <a:ea typeface="Source Code Pro Black" panose="020B0809030403020204" pitchFamily="49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437863" y="1218420"/>
            <a:ext cx="7699965" cy="369332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Recherche état final</a:t>
            </a:r>
            <a:endParaRPr lang="fr-FR" dirty="0">
              <a:solidFill>
                <a:srgbClr val="C00000"/>
              </a:solidFill>
              <a:latin typeface="Source Code Pro Black" panose="020B0809030403020204" pitchFamily="49" charset="0"/>
              <a:ea typeface="Source Code Pro Black" panose="020B0809030403020204" pitchFamily="49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789790" y="2481911"/>
            <a:ext cx="5428039" cy="1544969"/>
            <a:chOff x="143230" y="2453187"/>
            <a:chExt cx="5428039" cy="1544969"/>
          </a:xfrm>
        </p:grpSpPr>
        <p:sp>
          <p:nvSpPr>
            <p:cNvPr id="29" name="ZoneTexte 28"/>
            <p:cNvSpPr txBox="1"/>
            <p:nvPr/>
          </p:nvSpPr>
          <p:spPr>
            <a:xfrm>
              <a:off x="143230" y="2516735"/>
              <a:ext cx="2232248" cy="646331"/>
            </a:xfrm>
            <a:prstGeom prst="rect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  <a:latin typeface="Source Code Pro Black" panose="020B0809030403020204" pitchFamily="49" charset="0"/>
                  <a:ea typeface="Source Code Pro Black" panose="020B0809030403020204" pitchFamily="49" charset="0"/>
                </a:rPr>
                <a:t>Les différentes procédures</a:t>
              </a:r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2466889" y="2453187"/>
              <a:ext cx="3104380" cy="1544969"/>
              <a:chOff x="2466889" y="2492895"/>
              <a:chExt cx="3104380" cy="1544969"/>
            </a:xfrm>
          </p:grpSpPr>
          <p:sp>
            <p:nvSpPr>
              <p:cNvPr id="31" name="Flèche droite 30"/>
              <p:cNvSpPr/>
              <p:nvPr/>
            </p:nvSpPr>
            <p:spPr bwMode="auto">
              <a:xfrm rot="1457774">
                <a:off x="2466889" y="3772863"/>
                <a:ext cx="1280219" cy="265001"/>
              </a:xfrm>
              <a:prstGeom prst="rightArrow">
                <a:avLst/>
              </a:prstGeom>
              <a:solidFill>
                <a:srgbClr val="FF9999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Flèche droite 31"/>
              <p:cNvSpPr/>
              <p:nvPr/>
            </p:nvSpPr>
            <p:spPr bwMode="auto">
              <a:xfrm>
                <a:off x="2483767" y="2492895"/>
                <a:ext cx="888275" cy="288030"/>
              </a:xfrm>
              <a:prstGeom prst="rightArrow">
                <a:avLst/>
              </a:prstGeom>
              <a:solidFill>
                <a:srgbClr val="FF9999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Flèche droite 32"/>
              <p:cNvSpPr/>
              <p:nvPr/>
            </p:nvSpPr>
            <p:spPr bwMode="auto">
              <a:xfrm>
                <a:off x="2583200" y="2991060"/>
                <a:ext cx="2988069" cy="119916"/>
              </a:xfrm>
              <a:prstGeom prst="rightArrow">
                <a:avLst/>
              </a:prstGeom>
              <a:solidFill>
                <a:srgbClr val="FF9999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Flèche droite 33"/>
              <p:cNvSpPr/>
              <p:nvPr/>
            </p:nvSpPr>
            <p:spPr bwMode="auto">
              <a:xfrm rot="1457774">
                <a:off x="2555776" y="3261175"/>
                <a:ext cx="792088" cy="288032"/>
              </a:xfrm>
              <a:prstGeom prst="rightArrow">
                <a:avLst/>
              </a:prstGeom>
              <a:solidFill>
                <a:srgbClr val="FF9999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66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Exemple réalisé en classe de CP/CE2 dans la circonscription</a:t>
            </a:r>
            <a:endParaRPr lang="fr-FR" sz="32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47" t="21087" r="35091" b="7465"/>
          <a:stretch/>
        </p:blipFill>
        <p:spPr>
          <a:xfrm>
            <a:off x="4105745" y="1018903"/>
            <a:ext cx="3144141" cy="43760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53989" y="5790979"/>
            <a:ext cx="309589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Pochette pour ranger les problèmes de la même catégorie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486400" y="5394960"/>
            <a:ext cx="0" cy="313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9681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</Words>
  <Application>Microsoft Office PowerPoint</Application>
  <PresentationFormat>Grand écran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Source Code Pro Black</vt:lpstr>
      <vt:lpstr>Times New Roman</vt:lpstr>
      <vt:lpstr>Thème Office</vt:lpstr>
      <vt:lpstr>Présentation PowerPoint</vt:lpstr>
      <vt:lpstr>Exemple réalisé en classe de CP/CE2 dans la circonscription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ELOISE QUINTIN-CAPRON</dc:creator>
  <cp:lastModifiedBy>Utilisateur Windows</cp:lastModifiedBy>
  <cp:revision>2</cp:revision>
  <dcterms:created xsi:type="dcterms:W3CDTF">2019-01-23T10:48:33Z</dcterms:created>
  <dcterms:modified xsi:type="dcterms:W3CDTF">2019-04-26T10:00:59Z</dcterms:modified>
</cp:coreProperties>
</file>