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4.jpeg" ContentType="image/jpeg"/>
  <Override PartName="/ppt/media/image1.wmf" ContentType="image/x-wmf"/>
  <Override PartName="/ppt/media/image9.jpeg" ContentType="image/jpeg"/>
  <Override PartName="/ppt/media/image17.jpeg" ContentType="image/jpeg"/>
  <Override PartName="/ppt/media/image3.png" ContentType="image/png"/>
  <Override PartName="/ppt/media/image7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8.png" ContentType="image/png"/>
  <Override PartName="/ppt/media/image19.jpeg" ContentType="image/jpeg"/>
  <Override PartName="/ppt/media/image2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6920" cy="1106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6920" cy="1106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10" descr=""/>
          <p:cNvPicPr/>
          <p:nvPr/>
        </p:nvPicPr>
        <p:blipFill>
          <a:blip r:embed="rId2"/>
          <a:stretch/>
        </p:blipFill>
        <p:spPr>
          <a:xfrm>
            <a:off x="3214440" y="5167440"/>
            <a:ext cx="2714400" cy="15008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6920" cy="238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ia31medecin-10@ac-toulouse.f" TargetMode="External"/><Relationship Id="rId2" Type="http://schemas.openxmlformats.org/officeDocument/2006/relationships/hyperlink" Target="mailto:sante-scolaire.st-gaudens@ac-toulouse.fr" TargetMode="External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83640" y="-747360"/>
            <a:ext cx="7775280" cy="52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br/>
            <a:endParaRPr b="0" lang="fr-FR" sz="18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143000" y="3602160"/>
            <a:ext cx="685692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                                                                                         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576000" y="107280"/>
            <a:ext cx="7847640" cy="463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2f5597"/>
                </a:solidFill>
                <a:latin typeface="Verdana"/>
                <a:ea typeface="Verdana"/>
              </a:rPr>
              <a:t>Réunion de rentrée des 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2f5597"/>
                </a:solidFill>
                <a:latin typeface="Verdana"/>
                <a:ea typeface="Verdana"/>
              </a:rPr>
              <a:t>directeurs d’écoles 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2f5597"/>
                </a:solidFill>
                <a:latin typeface="Verdana"/>
                <a:ea typeface="Verdana"/>
              </a:rPr>
              <a:t>2020 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c000"/>
                </a:solidFill>
                <a:latin typeface="Verdana"/>
                <a:ea typeface="Verdana"/>
              </a:rPr>
              <a:t>Médecin de l’EN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                                                        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                                                                 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80" name="Image 4" descr=""/>
          <p:cNvPicPr/>
          <p:nvPr/>
        </p:nvPicPr>
        <p:blipFill>
          <a:blip r:embed="rId1"/>
          <a:stretch/>
        </p:blipFill>
        <p:spPr>
          <a:xfrm>
            <a:off x="1384200" y="3526200"/>
            <a:ext cx="3193920" cy="1802520"/>
          </a:xfrm>
          <a:prstGeom prst="rect">
            <a:avLst/>
          </a:prstGeom>
          <a:ln>
            <a:noFill/>
          </a:ln>
        </p:spPr>
      </p:pic>
      <p:pic>
        <p:nvPicPr>
          <p:cNvPr id="81" name="Image 5" descr=""/>
          <p:cNvPicPr/>
          <p:nvPr/>
        </p:nvPicPr>
        <p:blipFill>
          <a:blip r:embed="rId2"/>
          <a:stretch/>
        </p:blipFill>
        <p:spPr>
          <a:xfrm>
            <a:off x="5280120" y="2996640"/>
            <a:ext cx="3495600" cy="233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(5)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63640" y="1664640"/>
            <a:ext cx="7415640" cy="523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PAP : 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Favoriser l’envoi du dossier par mail.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L’avis médical et la grille d’aménagements complétés doivent être conservés dans le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dossier scolaire de l’élève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. Un double doit être donné à la famille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Ne pas attendre le CM2 pour envisager la mise en place  du PAP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Le PAP est valable pendant toute la scolarité de l’élève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(les aménagements sont à réévaluer chaque année par l’équipe pédagogique)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Le traitement des demandes de PAP n’est pas une priorité du service de santé scolaire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07" name="Image 3" descr=""/>
          <p:cNvPicPr/>
          <p:nvPr/>
        </p:nvPicPr>
        <p:blipFill>
          <a:blip r:embed="rId1"/>
          <a:stretch/>
        </p:blipFill>
        <p:spPr>
          <a:xfrm>
            <a:off x="7452360" y="609336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(6)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863640" y="1664640"/>
            <a:ext cx="7415640" cy="37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Protection de l’enfance : Violence physique avec traces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appel téléphonique immédiat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au mEN  et/ou à la secrétaire (si pas de réponse dans les 30 minutes, appeler le samis)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b="0" lang="fr-FR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Rédaction de la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fiche recueil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en parallèle, à laquelle il faut  joindre le rapport de la personne qui a entendu l’enfant s’il y a lieu (à envoyer par mail au Samis et à l’IEN)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lvl="1" marL="7430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Prendre l’avis du mEN avant d’informer la famille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NB : 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latin typeface="Verdana"/>
                <a:ea typeface="Verdana"/>
              </a:rPr>
              <a:t>Attention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ne pas confondre la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fiche recueil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qui ne concerne que le service médical et la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fiche navette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(service social)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10" name="Image 3" descr=""/>
          <p:cNvPicPr/>
          <p:nvPr/>
        </p:nvPicPr>
        <p:blipFill>
          <a:blip r:embed="rId1"/>
          <a:stretch/>
        </p:blipFill>
        <p:spPr>
          <a:xfrm>
            <a:off x="7553520" y="5877360"/>
            <a:ext cx="1380960" cy="6688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(7)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63640" y="1664640"/>
            <a:ext cx="7415640" cy="37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Examen à la demande :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Si un avis médical vous semble nécessaire, vous renseignez une </a:t>
            </a:r>
            <a:r>
              <a:rPr b="1" lang="fr-FR" sz="1600" spc="-1" strike="noStrike" u="sng">
                <a:solidFill>
                  <a:srgbClr val="000000"/>
                </a:solidFill>
                <a:uFillTx/>
                <a:latin typeface="Verdana"/>
                <a:ea typeface="Verdana"/>
              </a:rPr>
              <a:t>fiche de saisine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, après en avoir informé la famille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Les principaux motifs de saisine sont :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- pathologies médicales graves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- difficultés importantes d’apprentissage, de langage,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    psychomotrices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- difficultés de comportement ou d’adaptation sociale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- absence ou rupture de soins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- orientation vers la mdph s’avérant complexe</a:t>
            </a: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13" name="Image 3" descr=""/>
          <p:cNvPicPr/>
          <p:nvPr/>
        </p:nvPicPr>
        <p:blipFill>
          <a:blip r:embed="rId1"/>
          <a:stretch/>
        </p:blipFill>
        <p:spPr>
          <a:xfrm>
            <a:off x="7553520" y="5877360"/>
            <a:ext cx="1380960" cy="6688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(8)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863640" y="1664640"/>
            <a:ext cx="7415640" cy="377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Divers :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Protocole d’accompagnement d’un élève lors d’une évacuation par le SAMU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Guide et protocole d’actions en cas d’événement traumatique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Scolarisation à domicile des enfants malades (plaquettes SAPAD, ASEEM)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Jeux dangereux et pratiques violentes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fr-F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16" name="Image 3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	</a:t>
            </a: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	</a:t>
            </a: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Points de vigilance (1)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863640" y="1780920"/>
            <a:ext cx="74156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REFUS SCOLAIRE ANXIEUX</a:t>
            </a:r>
            <a:endParaRPr b="0" lang="fr-FR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Attention aux absences répétées, aux somatisations, au harcèlement, aux difficultés scolaires…</a:t>
            </a:r>
            <a:endParaRPr b="0" lang="fr-FR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Alerter la famille, solliciter l’aide du RASED, du mEN pour intervenir précocement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TROUBLES DES APPRENTISSAGES</a:t>
            </a:r>
            <a:endParaRPr b="0" lang="fr-FR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Rôle de médecin de premier recours dans le dépistage, le diagnostic et l’orientation (examen à la demande)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19" name="Image 2" descr=""/>
          <p:cNvPicPr/>
          <p:nvPr/>
        </p:nvPicPr>
        <p:blipFill>
          <a:blip r:embed="rId1"/>
          <a:stretch/>
        </p:blipFill>
        <p:spPr>
          <a:xfrm>
            <a:off x="6300360" y="260640"/>
            <a:ext cx="1814400" cy="1814400"/>
          </a:xfrm>
          <a:prstGeom prst="rect">
            <a:avLst/>
          </a:prstGeom>
          <a:ln>
            <a:noFill/>
          </a:ln>
        </p:spPr>
      </p:pic>
      <p:pic>
        <p:nvPicPr>
          <p:cNvPr id="120" name="Image 4" descr=""/>
          <p:cNvPicPr/>
          <p:nvPr/>
        </p:nvPicPr>
        <p:blipFill>
          <a:blip r:embed="rId2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827640" y="1772640"/>
            <a:ext cx="7415640" cy="31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ENFANTS INTELLECTUELLEMENT PRÉCOCES</a:t>
            </a:r>
            <a:endParaRPr b="0" lang="fr-FR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Importance de la prise en compte des besoins particuliers de ces enfants pour prévenir les difficultés scolaires, le refus scolaire anxieux et le harcèlement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JEUX DANGEREUX</a:t>
            </a:r>
            <a:endParaRPr b="0" lang="fr-FR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Sous-estimation de la problématique nécessitant une vigilance</a:t>
            </a:r>
            <a:endParaRPr b="0" lang="fr-FR" sz="18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Verdana"/>
              </a:rPr>
              <a:t>Une information peut être proposée s’il y a une demande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	</a:t>
            </a: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	</a:t>
            </a: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Points de vigilance (2)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23" name="Image 5" descr=""/>
          <p:cNvPicPr/>
          <p:nvPr/>
        </p:nvPicPr>
        <p:blipFill>
          <a:blip r:embed="rId1"/>
          <a:stretch/>
        </p:blipFill>
        <p:spPr>
          <a:xfrm>
            <a:off x="6300360" y="260640"/>
            <a:ext cx="1814400" cy="1814400"/>
          </a:xfrm>
          <a:prstGeom prst="rect">
            <a:avLst/>
          </a:prstGeom>
          <a:ln>
            <a:noFill/>
          </a:ln>
        </p:spPr>
      </p:pic>
      <p:pic>
        <p:nvPicPr>
          <p:cNvPr id="124" name="Image 6" descr=""/>
          <p:cNvPicPr/>
          <p:nvPr/>
        </p:nvPicPr>
        <p:blipFill>
          <a:blip r:embed="rId2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83640" y="-747360"/>
            <a:ext cx="7775280" cy="52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br/>
            <a:endParaRPr b="0" lang="fr-FR" sz="1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143000" y="3602160"/>
            <a:ext cx="685692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                                                            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791640" y="62640"/>
            <a:ext cx="7559280" cy="52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Merci </a:t>
            </a: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Bonne rentrée à tous !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                                                        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                                                                 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28" name="Image 4" descr=""/>
          <p:cNvPicPr/>
          <p:nvPr/>
        </p:nvPicPr>
        <p:blipFill>
          <a:blip r:embed="rId1"/>
          <a:stretch/>
        </p:blipFill>
        <p:spPr>
          <a:xfrm>
            <a:off x="2690640" y="2479320"/>
            <a:ext cx="3808800" cy="27612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Les médecins de la circonscription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98720" y="1680120"/>
            <a:ext cx="7415640" cy="479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Médecin référent  de la circonscription :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conseil technique auprès de l’IEN, pôle ressources, cvre, crise sanitaire</a:t>
            </a:r>
            <a:endParaRPr b="0" lang="fr-FR" sz="16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  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Dr  LEPESANT   Mail: </a:t>
            </a:r>
            <a:r>
              <a:rPr b="1" lang="fr-FR" sz="1200" spc="-1" strike="noStrike" u="sng">
                <a:solidFill>
                  <a:srgbClr val="0563c1"/>
                </a:solidFill>
                <a:uFillTx/>
                <a:latin typeface="Verdana"/>
                <a:ea typeface="Verdana"/>
                <a:hlinkClick r:id="rId1"/>
              </a:rPr>
              <a:t>ia31medecin-10@ac-toulouse.f</a:t>
            </a:r>
            <a:r>
              <a:rPr b="1" lang="fr-FR" sz="1200" spc="-1" strike="noStrike" u="sng">
                <a:solidFill>
                  <a:srgbClr val="0563c1"/>
                </a:solidFill>
                <a:uFillTx/>
                <a:latin typeface="Verdana"/>
                <a:ea typeface="Verdana"/>
              </a:rPr>
              <a:t>r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Secrétariat: CENTRE MEDICO SCOLAIRE 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4 Avenue du Maréchal FOCH        31800 ST-GAUDENS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</a:t>
            </a:r>
            <a:r>
              <a:rPr b="1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Tel: 05 61 95 56 15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et 05 67 52 40 97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200" spc="-1" strike="noStrike" u="sng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sante-scolaire.st-gaudens@ac-toulouse.fr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Collèges et écoles de rattachement :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LECLERC: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Beauchalot, Castillon de St-Martory, Estancarbon, Labarthe Inard, Landorthe, Les Gavastous, Les Caussades,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St-Médard 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Didier DAURAT: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Miramont-de-C., Pointis-Inard , La Résidence, Les Olympiades, St-Ignan, Valentine,  Villeneuve-de-Riv., 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Labarthe-Riv., Le Pilat EEPU (sauf ULIS), Saux-et-Pomarède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D’ASPET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: Aspet, Couret, Encausse les Thermes, Estadens, Ganties, Izaut de l’Hôtel, Sengouagnet, Soueich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de l’ISLE EN DODON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: Agassac, Anan, Labastide Paumes, L’Isle en Dodon, Molas, Montbernard, Montesquieu Guittaut,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Puymaurin, St Laurent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de SALIES DU SALAT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: Arbas, Cassagne, Castagnède, Castelbiague, Figarol, Lestelle de St-Martory, Mancioux, Mane, 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Marsoulas, Mazères sur Salat, Montastruc de Salies, Montespan, Montsaunes, Roquefort sur Garonne, Rouède, Saint 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Martory, Saleich, Salies du Salat.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Lycée Bagatelle et LEP Casteret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 (St Gaudens)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Ecole, collège, lycée et LEP Ste Thérèse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(St Gaudens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84" name="Image 4" descr=""/>
          <p:cNvPicPr/>
          <p:nvPr/>
        </p:nvPicPr>
        <p:blipFill>
          <a:blip r:embed="rId3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Les médecins de la circonscription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32000" y="1512000"/>
            <a:ext cx="8082360" cy="53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Médecin référent  de la circonscription :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conseil technique auprès de l’IEN, pôle ressources, cvre, crise sanitaire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70000"/>
              </a:lnSpc>
              <a:spcBef>
                <a:spcPts val="998"/>
              </a:spcBef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  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Dr  r  APPERT Laurence</a:t>
            </a:r>
            <a:endParaRPr b="0" lang="fr-FR" sz="16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</a:t>
            </a:r>
            <a:r>
              <a:rPr b="1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Mail: </a:t>
            </a:r>
            <a:r>
              <a:rPr b="1" lang="fr-FR" sz="1200" spc="-1" strike="noStrike" u="sng">
                <a:solidFill>
                  <a:srgbClr val="000000"/>
                </a:solidFill>
                <a:uFillTx/>
                <a:latin typeface="Verdana"/>
                <a:ea typeface="Verdana"/>
              </a:rPr>
              <a:t>ia31medecin-04@ac-toulouse.fr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Secrétariat: CENTRE MEDICO SCOLAIRE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4 Avenue du Maréchal FOCH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31800 ST-GAUDENS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Tel: </a:t>
            </a:r>
            <a:r>
              <a:rPr b="1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05 61 95 56 15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et 05 67 52 40 97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                                </a:t>
            </a:r>
            <a:r>
              <a:rPr b="0" lang="fr-FR" sz="1200" spc="-1" strike="noStrike">
                <a:solidFill>
                  <a:srgbClr val="000000"/>
                </a:solidFill>
                <a:latin typeface="Verdana"/>
                <a:ea typeface="Verdana"/>
              </a:rPr>
              <a:t>Mail:  </a:t>
            </a:r>
            <a:r>
              <a:rPr b="1" lang="fr-FR" sz="1200" spc="-1" strike="noStrike" u="sng">
                <a:solidFill>
                  <a:srgbClr val="000000"/>
                </a:solidFill>
                <a:uFillTx/>
                <a:latin typeface="Verdana"/>
                <a:ea typeface="Verdana"/>
              </a:rPr>
              <a:t>sante-scolaire.st-gaudens@ac-toulouse.fr</a:t>
            </a:r>
            <a:endParaRPr b="0" lang="fr-FR" sz="12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Collèges et écoles de rattachement :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AURIGNAC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; Alan, Aulon, Aurignac, Cassagnabère Tournas, Francon, Latoue, St André, Terrebasse.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Bagnères de Luchon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; Bagnères de Luchon, Cazeaux de Larboust, Montauban de Luchon, Oô, St-Mamet, 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de Boulogne sur Gesse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; Blajan, Boulogne sur gesse, Cardeilhac, Ciadoux, Larroque, Peguilhan;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de MONTREJEAU;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 Bordes de Rivière, Clarac, Franquevielle, Gourdan Polignan, Huos, Le Cuing, Lecussan, Montrejeau, Pointis de Riviére, Ponlat Taillebourg, St-Plancard, Villeneuve Lecussan.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Collège de St-BEAT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; Cierp Gaud, Fos, Lourde, Marignac, St-Beat, St Pe d’Ardet.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Lieoux, St-Marcet (Collège LECLERC)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ULIS Pilat, Ardiège, Lodes, Sauveterre-de-C (collège Didier DAURAT) Labroquère, St Bertrand de Comminges, Barbazan (collège de LOURES BAROUSSE)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Lycée et LEP de Gourdan Polignan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70000"/>
              </a:lnSpc>
              <a:spcBef>
                <a:spcPts val="998"/>
              </a:spcBef>
            </a:pPr>
            <a:r>
              <a:rPr b="1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Lycée et LEP de Luchon</a:t>
            </a:r>
            <a:endParaRPr b="0" lang="fr-FR" sz="1000" spc="-1" strike="noStrike">
              <a:latin typeface="Arial"/>
            </a:endParaRPr>
          </a:p>
          <a:p>
            <a:pPr marL="228600" indent="-225000">
              <a:lnSpc>
                <a:spcPct val="50000"/>
              </a:lnSpc>
              <a:spcBef>
                <a:spcPts val="998"/>
              </a:spcBef>
            </a:pP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Ecoles privées de Montréjeau              En n’oubliant pas que notre secteur s’étend aussi hors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Verdana"/>
                <a:ea typeface="Verdana"/>
              </a:rPr>
              <a:t>circonscription…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87" name="Image 4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Les missions des médecins de l’EN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827640" y="1772640"/>
            <a:ext cx="7415640" cy="447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Conseil technique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PAI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pour troubles de la santé évoluant sur une longue période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Maladies transmissibles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dans une collectivité d’enfants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Constat de coups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dans le cadre de la protection de l’enfance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Visite médicale des grandes sections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selon les besoins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PAP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Examens à la demande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(handicap, troubles des apprentissages, orientation, primo-arrivants, troubles du comportement, refus scolaire anxieux…)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Gestion des évènements traumatiques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90" name="Image 5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92" name="Image 5" descr=""/>
          <p:cNvPicPr/>
          <p:nvPr/>
        </p:nvPicPr>
        <p:blipFill>
          <a:blip r:embed="rId1"/>
          <a:stretch/>
        </p:blipFill>
        <p:spPr>
          <a:xfrm>
            <a:off x="2141640" y="1340640"/>
            <a:ext cx="4859640" cy="48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(1)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27640" y="1772640"/>
            <a:ext cx="7415640" cy="20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Contacts utiles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Portable et mail à ne pas communiquer aux familles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Coordonnées communicables : secrétariat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Liens internet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95" name="Image 6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(2)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863640" y="1432800"/>
            <a:ext cx="7415640" cy="52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PAI Santé :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Lettre et Protocole de Soins d’Urgence à donner aux familles pour rédiger le PAI (voir courrier explicatif)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    </a:t>
            </a: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Fiches mémo concernant l’allergie alimentaire, les convulsions et l’asthme ( + liens avec démonstration pour stylo adrénaline et chambre d’inhalation)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Rappels :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Un double du PAI validé doit être remis à la famille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En cas de prise médicamenteuse quotidienne au long cours, un PAI n’est pas nécessaire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Les médecins sont disponibles pour venir dans les écoles montrer l’utilisation des différents traitements d’urgence.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Certains PAI peuvent être traités par mail.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98" name="Image 5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(3)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863640" y="1845000"/>
            <a:ext cx="7415640" cy="37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Maladies transmissibles :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Tableau guide sur les conduites à tenir en cas de maladies transmissibles dans une collectivité d’enfants : précise les cas d’éviction scolaire, les certificats médicaux exigibles et les cas d’appel au MEN 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Rappels :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Penser à informer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l’IEN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et le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secrétariat du médecin 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(ou le SAMIS si non joignable)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01" name="Image 5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28560" y="3391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2f5597"/>
                </a:solidFill>
                <a:latin typeface="Verdana"/>
                <a:ea typeface="Verdana"/>
              </a:rPr>
              <a:t>Dossier de rentrée des directeurs (4)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863640" y="1664640"/>
            <a:ext cx="7415640" cy="39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Bilan de santé des GSM :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Dans le cadre de la nouvelle loi « Pour une école de la confiance », la visite obligatoire s’adresse désormais aux enfants de </a:t>
            </a:r>
            <a:r>
              <a:rPr b="0" lang="fr-FR" sz="1600" spc="-1" strike="noStrike" u="sng">
                <a:solidFill>
                  <a:srgbClr val="000000"/>
                </a:solidFill>
                <a:uFillTx/>
                <a:latin typeface="Verdana"/>
                <a:ea typeface="Verdana"/>
              </a:rPr>
              <a:t>3-4 ans</a:t>
            </a: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, et sera réalisée par la pmi.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Un travail de coordination doit être mené entre les services de pmi et de santé scolaire, afin d’organiser le suivi médical des enfants de GS.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Nous vous tiendrons informés de la nouvelle organisation.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Mais dès le début de l’année, </a:t>
            </a:r>
            <a:r>
              <a:rPr b="1" lang="fr-FR" sz="1600" spc="-1" strike="noStrike">
                <a:solidFill>
                  <a:srgbClr val="000000"/>
                </a:solidFill>
                <a:latin typeface="Verdana"/>
                <a:ea typeface="Verdana"/>
              </a:rPr>
              <a:t>vous pouvez  nous solliciter  si vous repérez des élèves en grandes difficultés (fiche de saisine)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04" name="Image 3" descr=""/>
          <p:cNvPicPr/>
          <p:nvPr/>
        </p:nvPicPr>
        <p:blipFill>
          <a:blip r:embed="rId1"/>
          <a:stretch/>
        </p:blipFill>
        <p:spPr>
          <a:xfrm>
            <a:off x="7553520" y="5913000"/>
            <a:ext cx="1380960" cy="66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</TotalTime>
  <Application>LibreOffice/6.0.6.2$Windows_X86_64 LibreOffice_project/0c292870b25a325b5ed35f6b45599d2ea4458e77</Application>
  <Words>762</Words>
  <Paragraphs>168</Paragraphs>
  <Company>MEN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2011-10-28T07:12:19Z</dcterms:created>
  <dc:creator>STSI</dc:creator>
  <dc:description/>
  <dc:language>fr-FR</dc:language>
  <cp:lastModifiedBy/>
  <cp:lastPrinted>2011-10-28T07:48:52Z</cp:lastPrinted>
  <dcterms:modified xsi:type="dcterms:W3CDTF">2020-09-03T14:16:31Z</dcterms:modified>
  <cp:revision>259</cp:revision>
  <dc:subject> </dc:subject>
  <dc:title>Titre de la présentation sur deux lignes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MEN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 </vt:lpwstr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15</vt:i4>
  </property>
</Properties>
</file>