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1" r:id="rId1"/>
  </p:sldMasterIdLst>
  <p:notesMasterIdLst>
    <p:notesMasterId r:id="rId13"/>
  </p:notesMasterIdLst>
  <p:sldIdLst>
    <p:sldId id="326" r:id="rId2"/>
    <p:sldId id="331" r:id="rId3"/>
    <p:sldId id="362" r:id="rId4"/>
    <p:sldId id="320" r:id="rId5"/>
    <p:sldId id="395" r:id="rId6"/>
    <p:sldId id="396" r:id="rId7"/>
    <p:sldId id="397" r:id="rId8"/>
    <p:sldId id="260" r:id="rId9"/>
    <p:sldId id="368" r:id="rId10"/>
    <p:sldId id="400" r:id="rId11"/>
    <p:sldId id="367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Style foncé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063" autoAdjust="0"/>
    <p:restoredTop sz="94660" autoAdjust="0"/>
  </p:normalViewPr>
  <p:slideViewPr>
    <p:cSldViewPr snapToGrid="0">
      <p:cViewPr varScale="1">
        <p:scale>
          <a:sx n="72" d="100"/>
          <a:sy n="72" d="100"/>
        </p:scale>
        <p:origin x="414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0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68044-0312-4C0E-8750-285AD2B50EAC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044C9-7CD4-4B52-BC92-421AF4A2EC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131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ce réservé de l'image des diapositives 1">
            <a:extLst>
              <a:ext uri="{FF2B5EF4-FFF2-40B4-BE49-F238E27FC236}">
                <a16:creationId xmlns:a16="http://schemas.microsoft.com/office/drawing/2014/main" id="{DE678391-7824-4916-AAC0-02C8E4868C0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Espace réservé des commentaires 2">
            <a:extLst>
              <a:ext uri="{FF2B5EF4-FFF2-40B4-BE49-F238E27FC236}">
                <a16:creationId xmlns:a16="http://schemas.microsoft.com/office/drawing/2014/main" id="{B9B42183-E00E-4FBC-A423-758B879223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46084" name="Espace réservé du numéro de diapositive 3">
            <a:extLst>
              <a:ext uri="{FF2B5EF4-FFF2-40B4-BE49-F238E27FC236}">
                <a16:creationId xmlns:a16="http://schemas.microsoft.com/office/drawing/2014/main" id="{25E5CCFD-EE51-425D-B9A2-00B9B6470E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572F00-71E5-4432-BDCB-D19C470B896E}" type="slidenum">
              <a:rPr lang="fr-FR" altLang="fr-FR">
                <a:latin typeface="Calibri" panose="020F0502020204030204" pitchFamily="34" charset="0"/>
              </a:rPr>
              <a:pPr/>
              <a:t>10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311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2021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</p:spPr>
        <p:txBody>
          <a:bodyPr anchor="b" anchorCtr="0"/>
          <a:lstStyle>
            <a:lvl1pPr>
              <a:defRPr sz="1533"/>
            </a:lvl1pPr>
          </a:lstStyle>
          <a:p>
            <a:r>
              <a:rPr lang="fr-FR"/>
              <a:t>Service Social en Faveur des Elèves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710E8E67-2CC2-4CD1-A907-45ACDC77F35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3B4CCCA7-CBB3-1643-B1F1-CBFD77A482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381" y="226927"/>
            <a:ext cx="10800523" cy="3682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353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r>
              <a:rPr lang="fr-FR"/>
              <a:t>2021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Service Social en Faveur des Elèves 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10E8E67-2CC2-4CD1-A907-45ACDC77F35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/>
          <p:nvPr/>
        </p:nvCxnSpPr>
        <p:spPr bwMode="gray">
          <a:xfrm>
            <a:off x="480000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age 12">
            <a:extLst>
              <a:ext uri="{FF2B5EF4-FFF2-40B4-BE49-F238E27FC236}">
                <a16:creationId xmlns:a16="http://schemas.microsoft.com/office/drawing/2014/main" id="{6C7F51A3-95D3-C84A-9E37-3078B67CA8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527" y="121594"/>
            <a:ext cx="5903979" cy="2012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480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r>
              <a:rPr lang="fr-FR"/>
              <a:t>2021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Service Social en Faveur des Elèves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10E8E67-2CC2-4CD1-A907-45ACDC77F35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492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r>
              <a:rPr lang="fr-FR"/>
              <a:t>2021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Service Social en Faveur des Elèves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10E8E67-2CC2-4CD1-A907-45ACDC77F35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3758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r>
              <a:rPr lang="fr-FR"/>
              <a:t>2021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Service Social en Faveur des Elèves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10E8E67-2CC2-4CD1-A907-45ACDC77F35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36617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/>
          <a:p>
            <a:r>
              <a:rPr lang="fr-FR" noProof="0" dirty="0"/>
              <a:t>Titre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r>
              <a:rPr lang="fr-FR"/>
              <a:t>2021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Service Social en Faveur des Elèves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10E8E67-2CC2-4CD1-A907-45ACDC77F35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479997" y="2448000"/>
            <a:ext cx="11232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067795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Service Social en Faveur des Elèves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E8E67-2CC2-4CD1-A907-45ACDC77F35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56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Service Social en Faveur des Elèves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E8E67-2CC2-4CD1-A907-45ACDC77F35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169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Service Social en Faveur des Elèves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0E8E67-2CC2-4CD1-A907-45ACDC77F35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798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/>
              <a:t>2021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480000" y="6378000"/>
            <a:ext cx="7872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/>
              <a:t>Service Social en Faveur des Elèves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352000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10E8E67-2CC2-4CD1-A907-45ACDC77F351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Connecteur droit 9"/>
          <p:cNvCxnSpPr/>
          <p:nvPr/>
        </p:nvCxnSpPr>
        <p:spPr bwMode="gray">
          <a:xfrm>
            <a:off x="480000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>
            <a:extLst>
              <a:ext uri="{FF2B5EF4-FFF2-40B4-BE49-F238E27FC236}">
                <a16:creationId xmlns:a16="http://schemas.microsoft.com/office/drawing/2014/main" id="{E3084641-731B-E245-88DC-1CB2ADE76A9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35360" y="170014"/>
            <a:ext cx="2373731" cy="809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193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9" r:id="rId7"/>
    <p:sldLayoutId id="2147483711" r:id="rId8"/>
    <p:sldLayoutId id="2147483712" r:id="rId9"/>
  </p:sldLayoutIdLst>
  <p:hf hdr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2" indent="-95998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Font typeface="Arial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575986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80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72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servicesocialeleves-upp@ac-toulouse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4296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A5D94F-1116-437C-B38A-A874E6732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01" y="1604798"/>
            <a:ext cx="11232000" cy="3492271"/>
          </a:xfrm>
        </p:spPr>
        <p:txBody>
          <a:bodyPr>
            <a:noAutofit/>
          </a:bodyPr>
          <a:lstStyle/>
          <a:p>
            <a:pPr>
              <a:lnSpc>
                <a:spcPct val="60000"/>
              </a:lnSpc>
              <a:spcAft>
                <a:spcPts val="0"/>
              </a:spcAft>
              <a:buFont typeface="Wingdings 3" panose="05040102010807070707" pitchFamily="18" charset="2"/>
              <a:buChar char=""/>
            </a:pPr>
            <a:endParaRPr lang="fr-FR" altLang="fr-FR" sz="1800" b="1" u="sng" dirty="0"/>
          </a:p>
          <a:p>
            <a:r>
              <a:rPr lang="fr-FR" sz="1867" b="1" dirty="0"/>
              <a:t>ASS Unité de Prévention Primaire</a:t>
            </a:r>
          </a:p>
          <a:p>
            <a:r>
              <a:rPr lang="en-US" sz="1600" dirty="0"/>
              <a:t>Pour tout conseil technique, joindre:</a:t>
            </a:r>
            <a:endParaRPr lang="fr-FR" sz="1600" dirty="0"/>
          </a:p>
          <a:p>
            <a:pPr lvl="3" indent="0">
              <a:buNone/>
            </a:pPr>
            <a:r>
              <a:rPr lang="en-US" sz="1600" dirty="0"/>
              <a:t>Mme ROMANET : 05 36 25 89 30</a:t>
            </a:r>
            <a:endParaRPr lang="fr-FR" sz="1600" dirty="0"/>
          </a:p>
          <a:p>
            <a:pPr lvl="3" indent="0">
              <a:buNone/>
            </a:pPr>
            <a:r>
              <a:rPr lang="en-US" sz="1600" dirty="0"/>
              <a:t>Mme DAYDE : 05 36 25 89 34</a:t>
            </a:r>
            <a:endParaRPr lang="fr-FR" sz="1600" dirty="0"/>
          </a:p>
          <a:p>
            <a:pPr lvl="3" indent="0">
              <a:spcAft>
                <a:spcPts val="800"/>
              </a:spcAft>
              <a:buNone/>
            </a:pPr>
            <a:r>
              <a:rPr lang="en-US" sz="1600" dirty="0"/>
              <a:t>Mme VIZCAY : 05 61 89 76 77</a:t>
            </a:r>
          </a:p>
          <a:p>
            <a:r>
              <a:rPr lang="fr-FR" sz="1600" dirty="0"/>
              <a:t>Fiche de Recueil pour motif social: 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  <a:hlinkClick r:id="rId3"/>
              </a:rPr>
              <a:t>servicesocialeleves-upp@ac-toulouse.fr</a:t>
            </a:r>
            <a:endParaRPr lang="en-US" sz="1600" dirty="0">
              <a:solidFill>
                <a:schemeClr val="tx2">
                  <a:lumMod val="75000"/>
                </a:schemeClr>
              </a:solidFill>
            </a:endParaRPr>
          </a:p>
          <a:p>
            <a:endParaRPr lang="fr-FR" sz="16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fr-FR" sz="1867" b="1" dirty="0"/>
              <a:t>Médecin scolaire référent</a:t>
            </a:r>
          </a:p>
          <a:p>
            <a:pPr lvl="3" indent="0">
              <a:buNone/>
            </a:pPr>
            <a:r>
              <a:rPr lang="fr-FR" sz="1600" dirty="0"/>
              <a:t>Par téléphone au secrétariat du CMS </a:t>
            </a:r>
          </a:p>
          <a:p>
            <a:pPr lvl="3" indent="0">
              <a:buNone/>
            </a:pPr>
            <a:r>
              <a:rPr lang="fr-FR" sz="1600" dirty="0"/>
              <a:t>ou à défaut au SAMIS : 05 36 25 83 19</a:t>
            </a:r>
          </a:p>
          <a:p>
            <a:pPr marL="530339" lvl="1" indent="0">
              <a:lnSpc>
                <a:spcPct val="60000"/>
              </a:lnSpc>
              <a:spcAft>
                <a:spcPts val="600"/>
              </a:spcAft>
              <a:buNone/>
            </a:pPr>
            <a:endParaRPr lang="fr-FR" altLang="fr-FR" sz="1600" b="1" dirty="0"/>
          </a:p>
          <a:p>
            <a:pPr>
              <a:lnSpc>
                <a:spcPct val="60000"/>
              </a:lnSpc>
              <a:spcAft>
                <a:spcPts val="600"/>
              </a:spcAft>
            </a:pPr>
            <a:r>
              <a:rPr lang="fr-FR" altLang="fr-FR" sz="1600" b="1" dirty="0"/>
              <a:t>      </a:t>
            </a:r>
            <a:endParaRPr lang="fr-FR" altLang="fr-FR" sz="1500" b="1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446B330-D1CA-4617-BEFA-2275BE4FFA1E}"/>
              </a:ext>
            </a:extLst>
          </p:cNvPr>
          <p:cNvSpPr txBox="1"/>
          <p:nvPr/>
        </p:nvSpPr>
        <p:spPr>
          <a:xfrm>
            <a:off x="2735627" y="0"/>
            <a:ext cx="9456373" cy="1392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fr-FR" sz="3600" b="1" dirty="0">
                <a:solidFill>
                  <a:schemeClr val="bg1"/>
                </a:solidFill>
              </a:rPr>
              <a:t>PERSONNES RESSOURCES</a:t>
            </a:r>
          </a:p>
          <a:p>
            <a:endParaRPr lang="fr-FR" dirty="0"/>
          </a:p>
          <a:p>
            <a:pPr algn="ctr"/>
            <a:r>
              <a:rPr lang="fr-FR" sz="2000" dirty="0">
                <a:solidFill>
                  <a:schemeClr val="bg1"/>
                </a:solidFill>
              </a:rPr>
              <a:t>Pour un conseil, une aide à la rédaction… à qui s’adresser?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DDF117-FB0B-4454-8C16-51365B391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2021/2022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CE8B6F-E74B-41E8-8E59-AFD63C776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Service Social en Faveur des Elèves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628ED4-AE69-482E-A08D-12FADB510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E8E67-2CC2-4CD1-A907-45ACDC77F351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7D053F3-6D8D-408A-A114-1AEE4941E578}"/>
              </a:ext>
            </a:extLst>
          </p:cNvPr>
          <p:cNvSpPr txBox="1"/>
          <p:nvPr/>
        </p:nvSpPr>
        <p:spPr>
          <a:xfrm>
            <a:off x="421571" y="5097069"/>
            <a:ext cx="11232000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Conseillères techniques sociale et médicale</a:t>
            </a:r>
          </a:p>
          <a:p>
            <a:r>
              <a:rPr lang="fr-FR" sz="1050" b="1" dirty="0">
                <a:solidFill>
                  <a:schemeClr val="bg1">
                    <a:lumMod val="50000"/>
                  </a:schemeClr>
                </a:solidFill>
              </a:rPr>
              <a:t>Isabelle LOPEZ</a:t>
            </a:r>
            <a:r>
              <a:rPr lang="fr-FR" sz="1050" dirty="0">
                <a:solidFill>
                  <a:schemeClr val="bg1">
                    <a:lumMod val="50000"/>
                  </a:schemeClr>
                </a:solidFill>
              </a:rPr>
              <a:t>			</a:t>
            </a:r>
            <a:r>
              <a:rPr lang="fr-FR" sz="1050" b="1" dirty="0">
                <a:solidFill>
                  <a:schemeClr val="bg1">
                    <a:lumMod val="50000"/>
                  </a:schemeClr>
                </a:solidFill>
              </a:rPr>
              <a:t>Fabienne BURGALIERES	</a:t>
            </a:r>
            <a:r>
              <a:rPr lang="fr-FR" sz="1050" dirty="0">
                <a:solidFill>
                  <a:schemeClr val="bg1">
                    <a:lumMod val="50000"/>
                  </a:schemeClr>
                </a:solidFill>
              </a:rPr>
              <a:t>		</a:t>
            </a:r>
            <a:r>
              <a:rPr lang="fr-FR" sz="1050" b="1" dirty="0">
                <a:solidFill>
                  <a:schemeClr val="bg1">
                    <a:lumMod val="50000"/>
                  </a:schemeClr>
                </a:solidFill>
              </a:rPr>
              <a:t>Céline RESPAUD</a:t>
            </a:r>
          </a:p>
          <a:p>
            <a:r>
              <a:rPr lang="fr-FR" sz="1050" dirty="0">
                <a:solidFill>
                  <a:schemeClr val="bg1">
                    <a:lumMod val="50000"/>
                  </a:schemeClr>
                </a:solidFill>
              </a:rPr>
              <a:t>Conseillère technique responsable		Médecin Conseiller technique			Adjointe à la Conseillère technique </a:t>
            </a:r>
          </a:p>
          <a:p>
            <a:r>
              <a:rPr lang="fr-FR" sz="1050" dirty="0">
                <a:solidFill>
                  <a:schemeClr val="bg1">
                    <a:lumMod val="50000"/>
                  </a:schemeClr>
                </a:solidFill>
              </a:rPr>
              <a:t>départementale du service social		Responsable départemental du service		départementale du service social des élèves,</a:t>
            </a:r>
          </a:p>
          <a:p>
            <a:r>
              <a:rPr lang="fr-FR" sz="1050" dirty="0">
                <a:solidFill>
                  <a:schemeClr val="bg1">
                    <a:lumMod val="50000"/>
                  </a:schemeClr>
                </a:solidFill>
              </a:rPr>
              <a:t>en faveur des élèves			médical en faveur des élèves			en charge du premier degré</a:t>
            </a:r>
          </a:p>
          <a:p>
            <a:r>
              <a:rPr lang="fr-FR" sz="1050" dirty="0">
                <a:solidFill>
                  <a:schemeClr val="bg1">
                    <a:lumMod val="50000"/>
                  </a:schemeClr>
                </a:solidFill>
              </a:rPr>
              <a:t>isabelle.lopez1@ac-toulouse.fr		ia31medecin-01@ac-toulouse.fr		celine.respaud@ac-toulouse.fr</a:t>
            </a:r>
          </a:p>
          <a:p>
            <a:pPr algn="ctr"/>
            <a:endParaRPr lang="fr-FR" sz="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128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E6DC12-C5EB-42B1-96E4-2FAD9D509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6000" dirty="0">
                <a:solidFill>
                  <a:schemeClr val="bg1"/>
                </a:solidFill>
              </a:rPr>
              <a:t>Merci de votre attention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AA23F69-E18C-4827-A7C5-E951DFA2C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>
                <a:solidFill>
                  <a:schemeClr val="bg1"/>
                </a:solidFill>
              </a:rPr>
              <a:t>2021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479A95A-9483-497C-8F10-068280207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schemeClr val="bg1"/>
                </a:solidFill>
              </a:rPr>
              <a:t>Service Social en Faveur des Elèves 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85AF8B3-0133-4FCB-9604-5021B26AC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E8E67-2CC2-4CD1-A907-45ACDC77F351}" type="slidenum">
              <a:rPr lang="fr-FR" smtClean="0">
                <a:solidFill>
                  <a:schemeClr val="bg1"/>
                </a:solidFill>
              </a:rPr>
              <a:pPr/>
              <a:t>11</a:t>
            </a:fld>
            <a:endParaRPr lang="fr-FR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285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480000" y="3184332"/>
            <a:ext cx="11232000" cy="628014"/>
          </a:xfrm>
        </p:spPr>
        <p:txBody>
          <a:bodyPr/>
          <a:lstStyle/>
          <a:p>
            <a:r>
              <a:rPr lang="fr-FR" dirty="0"/>
              <a:t>PROTECTION DE L’ENFANCE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/>
              <a:t>2021</a:t>
            </a:r>
            <a:endParaRPr lang="fr-FR" cap="all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Service Social en Faveur des Elèves 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01FCF0E-E66A-4F87-A784-7695803018D9}"/>
              </a:ext>
            </a:extLst>
          </p:cNvPr>
          <p:cNvSpPr txBox="1"/>
          <p:nvPr/>
        </p:nvSpPr>
        <p:spPr>
          <a:xfrm>
            <a:off x="5247861" y="5217076"/>
            <a:ext cx="6464139" cy="69243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indent="0" defTabSz="121917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sz="4333" b="1" cap="all" baseline="0"/>
            </a:lvl1pPr>
            <a:lvl2pPr marL="0" indent="0" defTabSz="1219170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Font typeface="Arial" pitchFamily="34" charset="0"/>
              <a:buNone/>
              <a:defRPr sz="2467"/>
            </a:lvl2pPr>
            <a:lvl3pPr marL="575986" indent="-95998" defTabSz="1219170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Arial" pitchFamily="34" charset="0"/>
              <a:buChar char="•"/>
              <a:defRPr sz="1133"/>
            </a:lvl3pPr>
            <a:lvl4pPr marL="815980" indent="-95998" defTabSz="1219170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Arial" pitchFamily="34" charset="0"/>
              <a:buChar char="•"/>
              <a:defRPr sz="1000"/>
            </a:lvl4pPr>
            <a:lvl5pPr marL="1103972" indent="-95998" defTabSz="1219170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Arial" pitchFamily="34" charset="0"/>
              <a:buChar char="•"/>
              <a:defRPr sz="933"/>
            </a:lvl5pPr>
            <a:lvl6pPr marL="3352716" indent="-304792" defTabSz="1219170">
              <a:spcBef>
                <a:spcPct val="20000"/>
              </a:spcBef>
              <a:buFont typeface="Arial" pitchFamily="34" charset="0"/>
              <a:buChar char="•"/>
              <a:defRPr sz="2667"/>
            </a:lvl6pPr>
            <a:lvl7pPr marL="3962301" indent="-304792" defTabSz="1219170">
              <a:spcBef>
                <a:spcPct val="20000"/>
              </a:spcBef>
              <a:buFont typeface="Arial" pitchFamily="34" charset="0"/>
              <a:buChar char="•"/>
              <a:defRPr sz="2667"/>
            </a:lvl7pPr>
            <a:lvl8pPr marL="4571886" indent="-304792" defTabSz="1219170">
              <a:spcBef>
                <a:spcPct val="20000"/>
              </a:spcBef>
              <a:buFont typeface="Arial" pitchFamily="34" charset="0"/>
              <a:buChar char="•"/>
              <a:defRPr sz="2667"/>
            </a:lvl8pPr>
            <a:lvl9pPr marL="5181470" indent="-304792" defTabSz="1219170">
              <a:spcBef>
                <a:spcPct val="20000"/>
              </a:spcBef>
              <a:buFont typeface="Arial" pitchFamily="34" charset="0"/>
              <a:buChar char="•"/>
              <a:defRPr sz="2667"/>
            </a:lvl9pPr>
          </a:lstStyle>
          <a:p>
            <a:pPr algn="r"/>
            <a:r>
              <a:rPr lang="fr-FR" dirty="0"/>
              <a:t>-PRE-RENTREE 2021-</a:t>
            </a:r>
          </a:p>
        </p:txBody>
      </p:sp>
    </p:spTree>
    <p:extLst>
      <p:ext uri="{BB962C8B-B14F-4D97-AF65-F5344CB8AC3E}">
        <p14:creationId xmlns:p14="http://schemas.microsoft.com/office/powerpoint/2010/main" val="4181515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35E778A9-E90E-4181-9823-1B6C9A2AFCDC}"/>
              </a:ext>
            </a:extLst>
          </p:cNvPr>
          <p:cNvSpPr txBox="1"/>
          <p:nvPr/>
        </p:nvSpPr>
        <p:spPr>
          <a:xfrm>
            <a:off x="590958" y="506057"/>
            <a:ext cx="1140196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3200" b="1" dirty="0"/>
              <a:t>La Protection de l’Enfance:</a:t>
            </a:r>
          </a:p>
          <a:p>
            <a:pPr algn="ctr"/>
            <a:r>
              <a:rPr lang="fr-FR" sz="3200" dirty="0"/>
              <a:t>un axe fort pour la politique départementale à la rentrée 2021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1580100-BFC0-4AB0-9F30-305328A7FFB9}"/>
              </a:ext>
            </a:extLst>
          </p:cNvPr>
          <p:cNvSpPr txBox="1"/>
          <p:nvPr/>
        </p:nvSpPr>
        <p:spPr>
          <a:xfrm>
            <a:off x="480000" y="2389847"/>
            <a:ext cx="11232000" cy="2145268"/>
          </a:xfrm>
          <a:prstGeom prst="round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>
                <a:solidFill>
                  <a:schemeClr val="accent1">
                    <a:lumMod val="75000"/>
                    <a:lumOff val="25000"/>
                  </a:schemeClr>
                </a:solidFill>
              </a:rPr>
              <a:t>« La Protection de l’Enfance, c’est l’affaire de tous. »</a:t>
            </a:r>
            <a:endParaRPr lang="fr-FR" sz="4400" dirty="0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C72B291-6CDA-448B-96DA-F3E1566753E9}"/>
              </a:ext>
            </a:extLst>
          </p:cNvPr>
          <p:cNvSpPr txBox="1"/>
          <p:nvPr/>
        </p:nvSpPr>
        <p:spPr>
          <a:xfrm>
            <a:off x="1796091" y="5247855"/>
            <a:ext cx="8991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/>
              <a:t>De sa place, chacun a un rôle à jouer.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54E68C6-81A3-495C-B8BE-323FC389F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2021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F4B168F-1745-4EC7-8297-168CAB7BD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Service Social en Faveur des Elèves 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FFB4B6F-A363-447E-A4F1-3B25D80AC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E8E67-2CC2-4CD1-A907-45ACDC77F351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308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5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0E266628-0BE3-42AD-8B89-639A4F13A166}"/>
              </a:ext>
            </a:extLst>
          </p:cNvPr>
          <p:cNvSpPr/>
          <p:nvPr/>
        </p:nvSpPr>
        <p:spPr>
          <a:xfrm>
            <a:off x="480000" y="1636769"/>
            <a:ext cx="11224733" cy="3371136"/>
          </a:xfrm>
          <a:prstGeom prst="roundRect">
            <a:avLst/>
          </a:prstGeom>
          <a:solidFill>
            <a:schemeClr val="accent1">
              <a:lumMod val="10000"/>
              <a:lumOff val="9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fr-FR" sz="3200" dirty="0">
                <a:solidFill>
                  <a:schemeClr val="accent2">
                    <a:lumMod val="50000"/>
                  </a:schemeClr>
                </a:solidFill>
              </a:rPr>
              <a:t>L’Ecole est un lieu d’</a:t>
            </a:r>
            <a:r>
              <a:rPr lang="fr-FR" sz="3200" b="1" dirty="0">
                <a:solidFill>
                  <a:schemeClr val="accent2">
                    <a:lumMod val="50000"/>
                  </a:schemeClr>
                </a:solidFill>
              </a:rPr>
              <a:t>observation</a:t>
            </a:r>
            <a:r>
              <a:rPr lang="fr-FR" sz="3200" dirty="0">
                <a:solidFill>
                  <a:schemeClr val="accent2">
                    <a:lumMod val="50000"/>
                  </a:schemeClr>
                </a:solidFill>
              </a:rPr>
              <a:t>, de </a:t>
            </a:r>
            <a:r>
              <a:rPr lang="fr-FR" sz="3200" b="1" dirty="0">
                <a:solidFill>
                  <a:schemeClr val="accent2">
                    <a:lumMod val="50000"/>
                  </a:schemeClr>
                </a:solidFill>
              </a:rPr>
              <a:t>repérage</a:t>
            </a:r>
            <a:r>
              <a:rPr lang="fr-FR" sz="3200" dirty="0">
                <a:solidFill>
                  <a:schemeClr val="accent2">
                    <a:lumMod val="50000"/>
                  </a:schemeClr>
                </a:solidFill>
              </a:rPr>
              <a:t>, d’</a:t>
            </a:r>
            <a:r>
              <a:rPr lang="fr-FR" sz="3200" b="1" dirty="0">
                <a:solidFill>
                  <a:schemeClr val="accent2">
                    <a:lumMod val="50000"/>
                  </a:schemeClr>
                </a:solidFill>
              </a:rPr>
              <a:t>évaluation</a:t>
            </a:r>
            <a:r>
              <a:rPr lang="fr-FR" sz="3200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fr-FR" sz="3200" dirty="0">
                <a:solidFill>
                  <a:schemeClr val="accent2">
                    <a:lumMod val="50000"/>
                  </a:schemeClr>
                </a:solidFill>
              </a:rPr>
              <a:t>des difficultés des élèves, notamment </a:t>
            </a:r>
          </a:p>
          <a:p>
            <a:pPr algn="ctr"/>
            <a:r>
              <a:rPr lang="fr-FR" sz="3200" dirty="0">
                <a:solidFill>
                  <a:schemeClr val="accent2">
                    <a:lumMod val="50000"/>
                  </a:schemeClr>
                </a:solidFill>
              </a:rPr>
              <a:t>des situations d’enfants </a:t>
            </a:r>
            <a:r>
              <a:rPr lang="fr-FR" sz="3200" b="1" dirty="0">
                <a:solidFill>
                  <a:srgbClr val="FF0000"/>
                </a:solidFill>
              </a:rPr>
              <a:t>en danger </a:t>
            </a:r>
            <a:r>
              <a:rPr lang="fr-FR" sz="3200" dirty="0">
                <a:solidFill>
                  <a:schemeClr val="accent2">
                    <a:lumMod val="50000"/>
                  </a:schemeClr>
                </a:solidFill>
              </a:rPr>
              <a:t>ou </a:t>
            </a:r>
            <a:r>
              <a:rPr lang="fr-FR" sz="3200" b="1" dirty="0">
                <a:solidFill>
                  <a:srgbClr val="FF6600"/>
                </a:solidFill>
              </a:rPr>
              <a:t>en risque </a:t>
            </a:r>
            <a:r>
              <a:rPr lang="fr-FR" sz="3200" dirty="0">
                <a:solidFill>
                  <a:schemeClr val="accent2">
                    <a:lumMod val="50000"/>
                  </a:schemeClr>
                </a:solidFill>
              </a:rPr>
              <a:t>de l’être:</a:t>
            </a:r>
          </a:p>
          <a:p>
            <a:pPr algn="ctr"/>
            <a:r>
              <a:rPr lang="fr-FR" sz="3200" b="1" dirty="0">
                <a:solidFill>
                  <a:schemeClr val="accent2">
                    <a:lumMod val="50000"/>
                  </a:schemeClr>
                </a:solidFill>
              </a:rPr>
              <a:t>chaque personnel au contact quotidien des élèves est concerné</a:t>
            </a:r>
            <a:r>
              <a:rPr lang="fr-FR" sz="2400" dirty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99F9551-7EF4-45BF-8803-A8A90AC63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2021/2022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B2AAEBA-CD1D-4986-ACA0-0240CAC9F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Service Social en Faveur des Elèves 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7691AEE-27A5-4F6F-86BC-862D6842A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E8E67-2CC2-4CD1-A907-45ACDC77F351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7401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A98468-FA01-4428-AF9A-C834BCB01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5628" y="1"/>
            <a:ext cx="9456373" cy="1392000"/>
          </a:xfrm>
          <a:solidFill>
            <a:schemeClr val="bg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</a:rPr>
              <a:t>Les personnels de l’Education Nationale </a:t>
            </a:r>
            <a:br>
              <a:rPr lang="fr-FR" sz="3200" dirty="0">
                <a:solidFill>
                  <a:schemeClr val="bg1"/>
                </a:solidFill>
              </a:rPr>
            </a:br>
            <a:r>
              <a:rPr lang="fr-FR" sz="3200" dirty="0">
                <a:solidFill>
                  <a:schemeClr val="bg1"/>
                </a:solidFill>
              </a:rPr>
              <a:t>et l’article 40 du Code Procédure Pénale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B8A924-DF95-4610-933F-2B3E15210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235" y="2153862"/>
            <a:ext cx="11232000" cy="2550279"/>
          </a:xfrm>
        </p:spPr>
        <p:txBody>
          <a:bodyPr>
            <a:normAutofit lnSpcReduction="10000"/>
          </a:bodyPr>
          <a:lstStyle/>
          <a:p>
            <a:pPr marL="285744" indent="-285744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800" dirty="0"/>
              <a:t>L’article 40 dicte une obligation à toute autorité constituée, tout officier public ou fonctionnaire de signaler sans délai les </a:t>
            </a:r>
            <a:r>
              <a:rPr lang="fr-FR" sz="1800" b="1" dirty="0"/>
              <a:t>crimes ou délits </a:t>
            </a:r>
            <a:r>
              <a:rPr lang="fr-FR" sz="1800" dirty="0"/>
              <a:t>dont il a connaissance dans l'exercice de ses fonctions, aux autorités compétentes.  </a:t>
            </a:r>
          </a:p>
          <a:p>
            <a:pPr marL="285744" indent="-285744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800" dirty="0"/>
              <a:t>En lien avec ces autorités (Justice, Police/ Gendarmerie et Conseil Départemental), et dans le cadre d’une convention, la DSDEN 31 met en œuvre un </a:t>
            </a:r>
            <a:r>
              <a:rPr lang="fr-FR" sz="1800" b="1" dirty="0">
                <a:solidFill>
                  <a:srgbClr val="FF0000"/>
                </a:solidFill>
              </a:rPr>
              <a:t>Protocole interne de gestion des situations de protection de l’enfance</a:t>
            </a:r>
            <a:r>
              <a:rPr lang="fr-FR" sz="1800" dirty="0">
                <a:solidFill>
                  <a:srgbClr val="FF0000"/>
                </a:solidFill>
              </a:rPr>
              <a:t>, </a:t>
            </a:r>
            <a:r>
              <a:rPr lang="fr-FR" sz="1800" dirty="0"/>
              <a:t>qui</a:t>
            </a:r>
            <a:r>
              <a:rPr lang="fr-FR" sz="1800" dirty="0">
                <a:solidFill>
                  <a:srgbClr val="FF0000"/>
                </a:solidFill>
              </a:rPr>
              <a:t> </a:t>
            </a:r>
            <a:r>
              <a:rPr lang="fr-FR" sz="1800" dirty="0"/>
              <a:t>clarifie le fonctionnement et encadre la transmission des écrits professionnels.</a:t>
            </a:r>
          </a:p>
          <a:p>
            <a:pPr marL="285744" indent="-285744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800" dirty="0"/>
              <a:t>Les Conseillères Techniques Départementales Sociale et Médicale sont chargées par délégation de l’IA-DASEN, de toute transmission aux autorités compétentes.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F96CA9A-5415-4903-8402-2FD1A8E5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2021/2022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0B9B5A-F575-494A-80B9-5405C195A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Service Social en Faveur des Elèves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450643-63CD-4003-9C6C-11967A6B1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E8E67-2CC2-4CD1-A907-45ACDC77F351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BB6A9C02-ABA4-4359-ACE6-6B7691E20259}"/>
              </a:ext>
            </a:extLst>
          </p:cNvPr>
          <p:cNvSpPr/>
          <p:nvPr/>
        </p:nvSpPr>
        <p:spPr>
          <a:xfrm>
            <a:off x="2141235" y="4736977"/>
            <a:ext cx="7872000" cy="1413385"/>
          </a:xfrm>
          <a:prstGeom prst="roundRect">
            <a:avLst/>
          </a:prstGeom>
          <a:solidFill>
            <a:schemeClr val="accent1">
              <a:lumMod val="10000"/>
              <a:lumOff val="90000"/>
            </a:schemeClr>
          </a:solidFill>
          <a:ln w="19050">
            <a:solidFill>
              <a:schemeClr val="accent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2133" b="1" dirty="0">
                <a:solidFill>
                  <a:schemeClr val="tx1"/>
                </a:solidFill>
              </a:rPr>
              <a:t>Evolution à la rentrée 2021 : </a:t>
            </a:r>
          </a:p>
          <a:p>
            <a:pPr algn="ctr">
              <a:spcAft>
                <a:spcPts val="1200"/>
              </a:spcAft>
            </a:pPr>
            <a:r>
              <a:rPr lang="fr-FR" sz="1867" dirty="0">
                <a:solidFill>
                  <a:schemeClr val="tx1"/>
                </a:solidFill>
              </a:rPr>
              <a:t>Tous les personnels dépositaires de la parole de l’enfant sont accompagnés pour consigner par écrit, sur un document dédié, toute révélation de </a:t>
            </a:r>
            <a:r>
              <a:rPr lang="fr-FR" sz="1867" b="1" dirty="0">
                <a:solidFill>
                  <a:schemeClr val="tx1"/>
                </a:solidFill>
              </a:rPr>
              <a:t>faits pénalement qualifiables. </a:t>
            </a:r>
          </a:p>
        </p:txBody>
      </p:sp>
    </p:spTree>
    <p:extLst>
      <p:ext uri="{BB962C8B-B14F-4D97-AF65-F5344CB8AC3E}">
        <p14:creationId xmlns:p14="http://schemas.microsoft.com/office/powerpoint/2010/main" val="3526162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35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  <p:bldP spid="7" grpId="0" animBg="1"/>
      <p:bldP spid="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973C10-9B8B-4899-8162-07A7077BA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8372" y="0"/>
            <a:ext cx="9298898" cy="960000"/>
          </a:xfrm>
          <a:solidFill>
            <a:schemeClr val="bg1">
              <a:lumMod val="75000"/>
            </a:schemeClr>
          </a:solidFill>
        </p:spPr>
        <p:txBody>
          <a:bodyPr anchor="ctr"/>
          <a:lstStyle/>
          <a:p>
            <a:pPr algn="r"/>
            <a:r>
              <a:rPr lang="fr-FR" sz="3600" dirty="0">
                <a:solidFill>
                  <a:schemeClr val="bg1"/>
                </a:solidFill>
              </a:rPr>
              <a:t>Nouveau support Rentrée 2021</a:t>
            </a:r>
            <a:br>
              <a:rPr lang="fr-FR" dirty="0">
                <a:solidFill>
                  <a:schemeClr val="bg1"/>
                </a:solidFill>
              </a:rPr>
            </a:br>
            <a:endParaRPr lang="fr-FR" sz="1000" dirty="0">
              <a:solidFill>
                <a:schemeClr val="bg1"/>
              </a:solidFill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ECCA1B2C-DC18-48ED-88D2-5C7E9DCA7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373" y="3117718"/>
            <a:ext cx="3599999" cy="1690931"/>
          </a:xfrm>
          <a:prstGeom prst="roundRect">
            <a:avLst/>
          </a:prstGeom>
          <a:solidFill>
            <a:schemeClr val="bg1">
              <a:lumMod val="95000"/>
              <a:alpha val="75000"/>
            </a:schemeClr>
          </a:solidFill>
          <a:ln w="2857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fr-FR" altLang="fr-FR" sz="2000" dirty="0"/>
              <a:t>Déclenche une évaluation sociale de la situation par une assistante sociale de l’Unité de Prévention Primaire (UPP).</a:t>
            </a:r>
            <a:endParaRPr lang="fr-FR" sz="2000" i="1" dirty="0">
              <a:sym typeface="Wingdings" panose="05000000000000000000" pitchFamily="2" charset="2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25C8F199-222F-42B6-9BBB-D81DDB3BC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3627" y="3117718"/>
            <a:ext cx="3599999" cy="1477264"/>
          </a:xfrm>
          <a:prstGeom prst="roundRect">
            <a:avLst/>
          </a:prstGeom>
          <a:solidFill>
            <a:schemeClr val="bg1">
              <a:lumMod val="95000"/>
              <a:alpha val="75000"/>
            </a:schemeClr>
          </a:solidFill>
          <a:ln w="2857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/>
          <a:p>
            <a:pPr algn="ctr"/>
            <a:r>
              <a:rPr lang="fr-FR" altLang="fr-FR" sz="2000" dirty="0"/>
              <a:t>Déclenche une évaluation médicale de la situation par le médecin scolaire référent.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27B6B7E-E195-4E5E-A69A-8A342C7E8BA8}"/>
              </a:ext>
            </a:extLst>
          </p:cNvPr>
          <p:cNvSpPr txBox="1"/>
          <p:nvPr/>
        </p:nvSpPr>
        <p:spPr>
          <a:xfrm>
            <a:off x="1128373" y="4966239"/>
            <a:ext cx="9935253" cy="1077032"/>
          </a:xfrm>
          <a:prstGeom prst="roundRect">
            <a:avLst/>
          </a:prstGeom>
          <a:solidFill>
            <a:schemeClr val="bg1">
              <a:lumMod val="95000"/>
              <a:alpha val="75000"/>
            </a:schemeClr>
          </a:solidFill>
          <a:ln w="28575">
            <a:solidFill>
              <a:schemeClr val="bg1">
                <a:lumMod val="75000"/>
              </a:schemeClr>
            </a:solidFill>
          </a:ln>
        </p:spPr>
        <p:txBody>
          <a:bodyPr wrap="square">
            <a:noAutofit/>
          </a:bodyPr>
          <a:lstStyle/>
          <a:p>
            <a:pPr marL="0" indent="0" algn="ctr">
              <a:buNone/>
            </a:pPr>
            <a:r>
              <a:rPr lang="fr-FR" sz="2400" dirty="0">
                <a:solidFill>
                  <a:srgbClr val="FF0000"/>
                </a:solidFill>
              </a:rPr>
              <a:t>En cas de qualification au titre de la protection de l’enfance, ces fiches </a:t>
            </a:r>
            <a:r>
              <a:rPr lang="fr-FR" sz="2400" b="1" dirty="0">
                <a:solidFill>
                  <a:srgbClr val="FF0000"/>
                </a:solidFill>
              </a:rPr>
              <a:t>seront transmises </a:t>
            </a:r>
            <a:r>
              <a:rPr lang="fr-FR" sz="2400" dirty="0">
                <a:solidFill>
                  <a:srgbClr val="FF0000"/>
                </a:solidFill>
              </a:rPr>
              <a:t>aux autorités administrative et/ou judiciaire.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8C3C9B92-3562-46F1-9F5D-8EFFDE6A059F}"/>
              </a:ext>
            </a:extLst>
          </p:cNvPr>
          <p:cNvSpPr/>
          <p:nvPr/>
        </p:nvSpPr>
        <p:spPr>
          <a:xfrm>
            <a:off x="1128373" y="1545724"/>
            <a:ext cx="9935253" cy="40393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Fiche de Recueil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BC878FDE-5257-4CE1-BA0B-8C73E811F614}"/>
              </a:ext>
            </a:extLst>
          </p:cNvPr>
          <p:cNvSpPr/>
          <p:nvPr/>
        </p:nvSpPr>
        <p:spPr>
          <a:xfrm>
            <a:off x="1128373" y="2517504"/>
            <a:ext cx="3600000" cy="3773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</a:rPr>
              <a:t>Saisine pour motif Social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1777AD91-451E-49C6-8C60-339B9543DFA6}"/>
              </a:ext>
            </a:extLst>
          </p:cNvPr>
          <p:cNvSpPr/>
          <p:nvPr/>
        </p:nvSpPr>
        <p:spPr>
          <a:xfrm>
            <a:off x="7463627" y="2502023"/>
            <a:ext cx="3600000" cy="3773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</a:rPr>
              <a:t>Saisine pour motif Médical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5699163-9A50-4FA8-B757-27BE0FB47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2021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0C9D9D9-2579-4367-BAA0-B654CDC61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Service Social en Faveur des Elèves 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01309EB-6CE5-426B-B202-9D7926C8D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E8E67-2CC2-4CD1-A907-45ACDC77F351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015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973C10-9B8B-4899-8162-07A7077BA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3102" y="17880"/>
            <a:ext cx="9298898" cy="960000"/>
          </a:xfrm>
          <a:solidFill>
            <a:schemeClr val="bg1">
              <a:lumMod val="75000"/>
            </a:schemeClr>
          </a:solidFill>
        </p:spPr>
        <p:txBody>
          <a:bodyPr anchor="ctr"/>
          <a:lstStyle/>
          <a:p>
            <a:pPr algn="r"/>
            <a:r>
              <a:rPr lang="fr-FR" dirty="0">
                <a:solidFill>
                  <a:schemeClr val="bg1"/>
                </a:solidFill>
              </a:rPr>
              <a:t>Nouveau support Rentrée 2021</a:t>
            </a:r>
            <a:br>
              <a:rPr lang="fr-FR" dirty="0">
                <a:solidFill>
                  <a:schemeClr val="bg1"/>
                </a:solidFill>
              </a:rPr>
            </a:br>
            <a:endParaRPr lang="fr-FR" sz="1000" dirty="0">
              <a:solidFill>
                <a:schemeClr val="bg1"/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5699163-9A50-4FA8-B757-27BE0FB47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2021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0C9D9D9-2579-4367-BAA0-B654CDC61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Service Social en Faveur des Elèves 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01309EB-6CE5-426B-B202-9D7926C8D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E8E67-2CC2-4CD1-A907-45ACDC77F351}" type="slidenum">
              <a:rPr lang="fr-FR" smtClean="0"/>
              <a:pPr/>
              <a:t>7</a:t>
            </a:fld>
            <a:endParaRPr lang="fr-FR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E27A65F-8D7C-4119-965D-5A964CA53C77}"/>
              </a:ext>
            </a:extLst>
          </p:cNvPr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41899" y="1157940"/>
            <a:ext cx="3600000" cy="504000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EE90BBF9-107E-4979-B5F6-85E1E073ACF1}"/>
              </a:ext>
            </a:extLst>
          </p:cNvPr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4242615" y="983303"/>
            <a:ext cx="3600000" cy="5040000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CD0040D5-DF33-4EA7-A707-3C409CC90FAF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4"/>
          <a:srcRect/>
          <a:stretch/>
        </p:blipFill>
        <p:spPr>
          <a:xfrm>
            <a:off x="8043332" y="977880"/>
            <a:ext cx="3600000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925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BADC061-9662-4546-ACA4-906967B1A3FA}"/>
              </a:ext>
            </a:extLst>
          </p:cNvPr>
          <p:cNvSpPr txBox="1"/>
          <p:nvPr/>
        </p:nvSpPr>
        <p:spPr>
          <a:xfrm>
            <a:off x="921970" y="529361"/>
            <a:ext cx="443317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4D2FD720-7FB0-4E08-BB7F-653FE9FBDBAF}"/>
              </a:ext>
            </a:extLst>
          </p:cNvPr>
          <p:cNvSpPr txBox="1"/>
          <p:nvPr/>
        </p:nvSpPr>
        <p:spPr>
          <a:xfrm>
            <a:off x="921970" y="3462636"/>
            <a:ext cx="3782552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fr-FR" sz="2400" b="1" baseline="30000" dirty="0">
                <a:solidFill>
                  <a:schemeClr val="accent1">
                    <a:lumMod val="75000"/>
                  </a:schemeClr>
                </a:solidFill>
              </a:rPr>
              <a:t>er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 degré:</a:t>
            </a:r>
          </a:p>
          <a:p>
            <a:pPr>
              <a:spcAft>
                <a:spcPts val="600"/>
              </a:spcAft>
            </a:pPr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Année scolaire 2021/2022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Formation continue  des directeurs  intervention en binôme assistante sociale/ médecin scolaire</a:t>
            </a:r>
          </a:p>
          <a:p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11" name="Rectangle : avec coins arrondis en diagonale 10">
            <a:extLst>
              <a:ext uri="{FF2B5EF4-FFF2-40B4-BE49-F238E27FC236}">
                <a16:creationId xmlns:a16="http://schemas.microsoft.com/office/drawing/2014/main" id="{051EE88A-D02A-46A4-8808-175869DEAD1F}"/>
              </a:ext>
            </a:extLst>
          </p:cNvPr>
          <p:cNvSpPr/>
          <p:nvPr/>
        </p:nvSpPr>
        <p:spPr>
          <a:xfrm>
            <a:off x="675399" y="1256317"/>
            <a:ext cx="5580000" cy="1872000"/>
          </a:xfrm>
          <a:prstGeom prst="round2DiagRect">
            <a:avLst>
              <a:gd name="adj1" fmla="val 16667"/>
              <a:gd name="adj2" fmla="val 0"/>
            </a:avLst>
          </a:prstGeom>
          <a:noFill/>
          <a:ln>
            <a:solidFill>
              <a:schemeClr val="accent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kern="12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Séance de sensibilisation</a:t>
            </a:r>
          </a:p>
          <a:p>
            <a:pPr algn="ctr"/>
            <a:r>
              <a:rPr lang="fr-FR" sz="3200" kern="12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à la Protection de l’Enfance </a:t>
            </a:r>
            <a:endParaRPr lang="fr-FR" sz="320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4" name="Rectangle : carré corné 3">
            <a:extLst>
              <a:ext uri="{FF2B5EF4-FFF2-40B4-BE49-F238E27FC236}">
                <a16:creationId xmlns:a16="http://schemas.microsoft.com/office/drawing/2014/main" id="{0437DA25-44B3-4DFE-9500-CFA489FA070C}"/>
              </a:ext>
            </a:extLst>
          </p:cNvPr>
          <p:cNvSpPr/>
          <p:nvPr/>
        </p:nvSpPr>
        <p:spPr>
          <a:xfrm>
            <a:off x="8511999" y="421594"/>
            <a:ext cx="3280002" cy="2743926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kern="1200" dirty="0">
                <a:solidFill>
                  <a:schemeClr val="accent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Tout au long de l</a:t>
            </a:r>
            <a:r>
              <a:rPr lang="fr-FR" sz="2000" kern="1200" dirty="0">
                <a:solidFill>
                  <a:schemeClr val="accent1">
                    <a:lumMod val="90000"/>
                    <a:lumOff val="10000"/>
                  </a:schemeClr>
                </a:solidFill>
                <a:effectLst/>
                <a:latin typeface="Franklin Gothic Book" panose="020B0503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fr-FR" sz="2000" kern="1200" dirty="0">
                <a:solidFill>
                  <a:schemeClr val="accent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ann</a:t>
            </a:r>
            <a:r>
              <a:rPr lang="fr-FR" sz="2000" kern="1200" dirty="0">
                <a:solidFill>
                  <a:schemeClr val="accent1">
                    <a:lumMod val="90000"/>
                    <a:lumOff val="10000"/>
                  </a:schemeClr>
                </a:solidFill>
                <a:effectLst/>
                <a:latin typeface="Franklin Gothic Book" panose="020B0503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fr-FR" sz="2000" kern="1200" dirty="0">
                <a:solidFill>
                  <a:schemeClr val="accent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et ann</a:t>
            </a:r>
            <a:r>
              <a:rPr lang="fr-FR" sz="2000" kern="1200" dirty="0">
                <a:solidFill>
                  <a:schemeClr val="accent1">
                    <a:lumMod val="90000"/>
                    <a:lumOff val="10000"/>
                  </a:schemeClr>
                </a:solidFill>
                <a:effectLst/>
                <a:latin typeface="Franklin Gothic Book" panose="020B0503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fr-FR" sz="2000" kern="1200" dirty="0">
                <a:solidFill>
                  <a:schemeClr val="accent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 suivantes:</a:t>
            </a:r>
            <a:endParaRPr lang="fr-FR" sz="2000" dirty="0">
              <a:solidFill>
                <a:schemeClr val="accent1">
                  <a:lumMod val="90000"/>
                  <a:lumOff val="1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kern="1200" dirty="0">
                <a:solidFill>
                  <a:schemeClr val="accent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 de formation</a:t>
            </a:r>
            <a:endParaRPr lang="fr-FR" sz="2000" dirty="0">
              <a:solidFill>
                <a:schemeClr val="accent1">
                  <a:lumMod val="90000"/>
                  <a:lumOff val="1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2000" kern="1200" dirty="0">
                <a:solidFill>
                  <a:schemeClr val="accent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 cibl</a:t>
            </a:r>
            <a:r>
              <a:rPr lang="fr-FR" sz="2000" kern="1200" dirty="0">
                <a:solidFill>
                  <a:schemeClr val="accent1">
                    <a:lumMod val="90000"/>
                    <a:lumOff val="10000"/>
                  </a:schemeClr>
                </a:solidFill>
                <a:effectLst/>
                <a:latin typeface="Franklin Gothic Book" panose="020B0503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fr-FR" sz="2000" kern="1200" dirty="0">
                <a:solidFill>
                  <a:schemeClr val="accent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2000" kern="1200" dirty="0">
                <a:solidFill>
                  <a:schemeClr val="accent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</a:t>
            </a:r>
            <a:endParaRPr lang="fr-FR" sz="2000" dirty="0">
              <a:solidFill>
                <a:schemeClr val="accent1">
                  <a:lumMod val="90000"/>
                  <a:lumOff val="1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2000" kern="1200" dirty="0">
                <a:solidFill>
                  <a:schemeClr val="accent1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Tout public</a:t>
            </a:r>
            <a:endParaRPr lang="fr-FR" sz="2000" dirty="0">
              <a:solidFill>
                <a:schemeClr val="accent1">
                  <a:lumMod val="90000"/>
                  <a:lumOff val="1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AA613E7F-324F-4BC3-9AB0-FA36743B2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2021</a:t>
            </a: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A53317E0-BA35-4A7B-BC32-36A07723F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Service Social en Faveur des Elèves 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06445032-FF6D-48D0-A4A5-155072475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E8E67-2CC2-4CD1-A907-45ACDC77F351}" type="slidenum">
              <a:rPr lang="fr-FR" smtClean="0"/>
              <a:pPr/>
              <a:t>8</a:t>
            </a:fld>
            <a:endParaRPr lang="fr-FR"/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C6D23387-505D-4EE9-970E-6F192DC78FDC}"/>
              </a:ext>
            </a:extLst>
          </p:cNvPr>
          <p:cNvGrpSpPr/>
          <p:nvPr/>
        </p:nvGrpSpPr>
        <p:grpSpPr>
          <a:xfrm>
            <a:off x="6935852" y="3429000"/>
            <a:ext cx="3482771" cy="2659742"/>
            <a:chOff x="8041296" y="4674728"/>
            <a:chExt cx="2781098" cy="2118300"/>
          </a:xfrm>
        </p:grpSpPr>
        <p:sp>
          <p:nvSpPr>
            <p:cNvPr id="15" name="Flèche : en arc 14">
              <a:extLst>
                <a:ext uri="{FF2B5EF4-FFF2-40B4-BE49-F238E27FC236}">
                  <a16:creationId xmlns:a16="http://schemas.microsoft.com/office/drawing/2014/main" id="{F4BA556E-9ACD-4A2A-A331-E331A061B76B}"/>
                </a:ext>
              </a:extLst>
            </p:cNvPr>
            <p:cNvSpPr/>
            <p:nvPr/>
          </p:nvSpPr>
          <p:spPr>
            <a:xfrm>
              <a:off x="8421712" y="4674728"/>
              <a:ext cx="2118300" cy="2118300"/>
            </a:xfrm>
            <a:prstGeom prst="circularArrow">
              <a:avLst>
                <a:gd name="adj1" fmla="val 5689"/>
                <a:gd name="adj2" fmla="val 340510"/>
                <a:gd name="adj3" fmla="val 13835380"/>
                <a:gd name="adj4" fmla="val 17343941"/>
                <a:gd name="adj5" fmla="val 5908"/>
              </a:avLst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1">
              <a:schemeClr val="dk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16" name="Forme libre : forme 15">
              <a:extLst>
                <a:ext uri="{FF2B5EF4-FFF2-40B4-BE49-F238E27FC236}">
                  <a16:creationId xmlns:a16="http://schemas.microsoft.com/office/drawing/2014/main" id="{58883F71-BA43-4BD9-A0C4-587412CF09CF}"/>
                </a:ext>
              </a:extLst>
            </p:cNvPr>
            <p:cNvSpPr/>
            <p:nvPr/>
          </p:nvSpPr>
          <p:spPr>
            <a:xfrm>
              <a:off x="8999200" y="4741079"/>
              <a:ext cx="1336784" cy="392323"/>
            </a:xfrm>
            <a:custGeom>
              <a:avLst/>
              <a:gdLst>
                <a:gd name="connsiteX0" fmla="*/ 0 w 958904"/>
                <a:gd name="connsiteY0" fmla="*/ 69256 h 415527"/>
                <a:gd name="connsiteX1" fmla="*/ 69256 w 958904"/>
                <a:gd name="connsiteY1" fmla="*/ 0 h 415527"/>
                <a:gd name="connsiteX2" fmla="*/ 889648 w 958904"/>
                <a:gd name="connsiteY2" fmla="*/ 0 h 415527"/>
                <a:gd name="connsiteX3" fmla="*/ 958904 w 958904"/>
                <a:gd name="connsiteY3" fmla="*/ 69256 h 415527"/>
                <a:gd name="connsiteX4" fmla="*/ 958904 w 958904"/>
                <a:gd name="connsiteY4" fmla="*/ 346271 h 415527"/>
                <a:gd name="connsiteX5" fmla="*/ 889648 w 958904"/>
                <a:gd name="connsiteY5" fmla="*/ 415527 h 415527"/>
                <a:gd name="connsiteX6" fmla="*/ 69256 w 958904"/>
                <a:gd name="connsiteY6" fmla="*/ 415527 h 415527"/>
                <a:gd name="connsiteX7" fmla="*/ 0 w 958904"/>
                <a:gd name="connsiteY7" fmla="*/ 346271 h 415527"/>
                <a:gd name="connsiteX8" fmla="*/ 0 w 958904"/>
                <a:gd name="connsiteY8" fmla="*/ 69256 h 415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58904" h="415527">
                  <a:moveTo>
                    <a:pt x="0" y="69256"/>
                  </a:moveTo>
                  <a:cubicBezTo>
                    <a:pt x="0" y="31007"/>
                    <a:pt x="31007" y="0"/>
                    <a:pt x="69256" y="0"/>
                  </a:cubicBezTo>
                  <a:lnTo>
                    <a:pt x="889648" y="0"/>
                  </a:lnTo>
                  <a:cubicBezTo>
                    <a:pt x="927897" y="0"/>
                    <a:pt x="958904" y="31007"/>
                    <a:pt x="958904" y="69256"/>
                  </a:cubicBezTo>
                  <a:lnTo>
                    <a:pt x="958904" y="346271"/>
                  </a:lnTo>
                  <a:cubicBezTo>
                    <a:pt x="958904" y="384520"/>
                    <a:pt x="927897" y="415527"/>
                    <a:pt x="889648" y="415527"/>
                  </a:cubicBezTo>
                  <a:lnTo>
                    <a:pt x="69256" y="415527"/>
                  </a:lnTo>
                  <a:cubicBezTo>
                    <a:pt x="31007" y="415527"/>
                    <a:pt x="0" y="384520"/>
                    <a:pt x="0" y="346271"/>
                  </a:cubicBezTo>
                  <a:lnTo>
                    <a:pt x="0" y="69256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5054" tIns="85054" rIns="85054" bIns="85054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2400" kern="1200" dirty="0">
                  <a:solidFill>
                    <a:schemeClr val="bg1"/>
                  </a:solidFill>
                </a:rPr>
                <a:t>Prévenir</a:t>
              </a:r>
            </a:p>
          </p:txBody>
        </p:sp>
        <p:sp>
          <p:nvSpPr>
            <p:cNvPr id="17" name="Forme libre : forme 16">
              <a:extLst>
                <a:ext uri="{FF2B5EF4-FFF2-40B4-BE49-F238E27FC236}">
                  <a16:creationId xmlns:a16="http://schemas.microsoft.com/office/drawing/2014/main" id="{3D472A33-3372-4E18-9655-F9622B805D1A}"/>
                </a:ext>
              </a:extLst>
            </p:cNvPr>
            <p:cNvSpPr/>
            <p:nvPr/>
          </p:nvSpPr>
          <p:spPr>
            <a:xfrm>
              <a:off x="9695154" y="6204538"/>
              <a:ext cx="1127240" cy="525593"/>
            </a:xfrm>
            <a:custGeom>
              <a:avLst/>
              <a:gdLst>
                <a:gd name="connsiteX0" fmla="*/ 0 w 958904"/>
                <a:gd name="connsiteY0" fmla="*/ 69256 h 415527"/>
                <a:gd name="connsiteX1" fmla="*/ 69256 w 958904"/>
                <a:gd name="connsiteY1" fmla="*/ 0 h 415527"/>
                <a:gd name="connsiteX2" fmla="*/ 889648 w 958904"/>
                <a:gd name="connsiteY2" fmla="*/ 0 h 415527"/>
                <a:gd name="connsiteX3" fmla="*/ 958904 w 958904"/>
                <a:gd name="connsiteY3" fmla="*/ 69256 h 415527"/>
                <a:gd name="connsiteX4" fmla="*/ 958904 w 958904"/>
                <a:gd name="connsiteY4" fmla="*/ 346271 h 415527"/>
                <a:gd name="connsiteX5" fmla="*/ 889648 w 958904"/>
                <a:gd name="connsiteY5" fmla="*/ 415527 h 415527"/>
                <a:gd name="connsiteX6" fmla="*/ 69256 w 958904"/>
                <a:gd name="connsiteY6" fmla="*/ 415527 h 415527"/>
                <a:gd name="connsiteX7" fmla="*/ 0 w 958904"/>
                <a:gd name="connsiteY7" fmla="*/ 346271 h 415527"/>
                <a:gd name="connsiteX8" fmla="*/ 0 w 958904"/>
                <a:gd name="connsiteY8" fmla="*/ 69256 h 415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58904" h="415527">
                  <a:moveTo>
                    <a:pt x="0" y="69256"/>
                  </a:moveTo>
                  <a:cubicBezTo>
                    <a:pt x="0" y="31007"/>
                    <a:pt x="31007" y="0"/>
                    <a:pt x="69256" y="0"/>
                  </a:cubicBezTo>
                  <a:lnTo>
                    <a:pt x="889648" y="0"/>
                  </a:lnTo>
                  <a:cubicBezTo>
                    <a:pt x="927897" y="0"/>
                    <a:pt x="958904" y="31007"/>
                    <a:pt x="958904" y="69256"/>
                  </a:cubicBezTo>
                  <a:lnTo>
                    <a:pt x="958904" y="346271"/>
                  </a:lnTo>
                  <a:cubicBezTo>
                    <a:pt x="958904" y="384520"/>
                    <a:pt x="927897" y="415527"/>
                    <a:pt x="889648" y="415527"/>
                  </a:cubicBezTo>
                  <a:lnTo>
                    <a:pt x="69256" y="415527"/>
                  </a:lnTo>
                  <a:cubicBezTo>
                    <a:pt x="31007" y="415527"/>
                    <a:pt x="0" y="384520"/>
                    <a:pt x="0" y="346271"/>
                  </a:cubicBezTo>
                  <a:lnTo>
                    <a:pt x="0" y="69256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5054" tIns="85054" rIns="85054" bIns="85054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2400" kern="1200" dirty="0">
                  <a:solidFill>
                    <a:schemeClr val="bg1"/>
                  </a:solidFill>
                </a:rPr>
                <a:t>Repérer</a:t>
              </a:r>
              <a:endParaRPr lang="fr-FR" sz="1700" kern="1200" dirty="0">
                <a:solidFill>
                  <a:schemeClr val="bg1"/>
                </a:solidFill>
              </a:endParaRPr>
            </a:p>
          </p:txBody>
        </p:sp>
        <p:sp>
          <p:nvSpPr>
            <p:cNvPr id="18" name="Forme libre : forme 17">
              <a:extLst>
                <a:ext uri="{FF2B5EF4-FFF2-40B4-BE49-F238E27FC236}">
                  <a16:creationId xmlns:a16="http://schemas.microsoft.com/office/drawing/2014/main" id="{8DFD4396-0593-4F90-A138-DA0725D00DFA}"/>
                </a:ext>
              </a:extLst>
            </p:cNvPr>
            <p:cNvSpPr/>
            <p:nvPr/>
          </p:nvSpPr>
          <p:spPr>
            <a:xfrm>
              <a:off x="8041296" y="5692661"/>
              <a:ext cx="1127239" cy="409418"/>
            </a:xfrm>
            <a:custGeom>
              <a:avLst/>
              <a:gdLst>
                <a:gd name="connsiteX0" fmla="*/ 0 w 958904"/>
                <a:gd name="connsiteY0" fmla="*/ 69256 h 415527"/>
                <a:gd name="connsiteX1" fmla="*/ 69256 w 958904"/>
                <a:gd name="connsiteY1" fmla="*/ 0 h 415527"/>
                <a:gd name="connsiteX2" fmla="*/ 889648 w 958904"/>
                <a:gd name="connsiteY2" fmla="*/ 0 h 415527"/>
                <a:gd name="connsiteX3" fmla="*/ 958904 w 958904"/>
                <a:gd name="connsiteY3" fmla="*/ 69256 h 415527"/>
                <a:gd name="connsiteX4" fmla="*/ 958904 w 958904"/>
                <a:gd name="connsiteY4" fmla="*/ 346271 h 415527"/>
                <a:gd name="connsiteX5" fmla="*/ 889648 w 958904"/>
                <a:gd name="connsiteY5" fmla="*/ 415527 h 415527"/>
                <a:gd name="connsiteX6" fmla="*/ 69256 w 958904"/>
                <a:gd name="connsiteY6" fmla="*/ 415527 h 415527"/>
                <a:gd name="connsiteX7" fmla="*/ 0 w 958904"/>
                <a:gd name="connsiteY7" fmla="*/ 346271 h 415527"/>
                <a:gd name="connsiteX8" fmla="*/ 0 w 958904"/>
                <a:gd name="connsiteY8" fmla="*/ 69256 h 415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58904" h="415527">
                  <a:moveTo>
                    <a:pt x="0" y="69256"/>
                  </a:moveTo>
                  <a:cubicBezTo>
                    <a:pt x="0" y="31007"/>
                    <a:pt x="31007" y="0"/>
                    <a:pt x="69256" y="0"/>
                  </a:cubicBezTo>
                  <a:lnTo>
                    <a:pt x="889648" y="0"/>
                  </a:lnTo>
                  <a:cubicBezTo>
                    <a:pt x="927897" y="0"/>
                    <a:pt x="958904" y="31007"/>
                    <a:pt x="958904" y="69256"/>
                  </a:cubicBezTo>
                  <a:lnTo>
                    <a:pt x="958904" y="346271"/>
                  </a:lnTo>
                  <a:cubicBezTo>
                    <a:pt x="958904" y="384520"/>
                    <a:pt x="927897" y="415527"/>
                    <a:pt x="889648" y="415527"/>
                  </a:cubicBezTo>
                  <a:lnTo>
                    <a:pt x="69256" y="415527"/>
                  </a:lnTo>
                  <a:cubicBezTo>
                    <a:pt x="31007" y="415527"/>
                    <a:pt x="0" y="384520"/>
                    <a:pt x="0" y="346271"/>
                  </a:cubicBezTo>
                  <a:lnTo>
                    <a:pt x="0" y="69256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5054" tIns="85054" rIns="85054" bIns="85054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2400" kern="1200" dirty="0">
                  <a:solidFill>
                    <a:schemeClr val="bg1"/>
                  </a:solidFill>
                </a:rPr>
                <a:t>Agir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51438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35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uiExpand="1" build="p"/>
      <p:bldP spid="11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200000"/>
            <a:ext cx="12192000" cy="12960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fr-FR" sz="2667" dirty="0"/>
              <a:t>La loi impose à chacun d’agir quand il a connaissance d’une situation d’enfant en danger ou en risque de l’être…</a:t>
            </a:r>
            <a:br>
              <a:rPr lang="fr-FR" dirty="0">
                <a:solidFill>
                  <a:schemeClr val="tx1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96000" y="2721000"/>
            <a:ext cx="9600000" cy="34320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fr-FR" sz="3600" dirty="0"/>
              <a:t>Chaque école peut solliciter l’UPP ou le médecin scolaire pour conseil technique et renseigner, au besoin, une « Fiche de recueil ».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D2599D-15D1-4C05-8F60-A803B3197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FF30EF-48A3-485B-A5C2-FC51ED3EA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Service Social en Faveur des Elèves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0BDA52-DF27-4CFC-93A3-7ACAC4270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E8E67-2CC2-4CD1-A907-45ACDC77F351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</p:bldLst>
  </p:timing>
</p:sld>
</file>

<file path=ppt/theme/theme1.xml><?xml version="1.0" encoding="utf-8"?>
<a:theme xmlns:a="http://schemas.openxmlformats.org/drawingml/2006/main" name="THEME DSDEN31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DSDEN31" id="{70B207EB-F0BA-41E2-8B71-C4AD041DB6CD}" vid="{E5DC2146-D838-41B5-9220-FD16F0226C9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DSDEN31</Template>
  <TotalTime>1833</TotalTime>
  <Words>673</Words>
  <Application>Microsoft Office PowerPoint</Application>
  <PresentationFormat>Grand écran</PresentationFormat>
  <Paragraphs>94</Paragraphs>
  <Slides>11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Calibri</vt:lpstr>
      <vt:lpstr>Franklin Gothic Book</vt:lpstr>
      <vt:lpstr>Wingdings 3</vt:lpstr>
      <vt:lpstr>THEME DSDEN31</vt:lpstr>
      <vt:lpstr>Présentation PowerPoint</vt:lpstr>
      <vt:lpstr>Présentation PowerPoint</vt:lpstr>
      <vt:lpstr>Présentation PowerPoint</vt:lpstr>
      <vt:lpstr>Présentation PowerPoint</vt:lpstr>
      <vt:lpstr>Les personnels de l’Education Nationale  et l’article 40 du Code Procédure Pénale</vt:lpstr>
      <vt:lpstr>Nouveau support Rentrée 2021 </vt:lpstr>
      <vt:lpstr>Nouveau support Rentrée 2021 </vt:lpstr>
      <vt:lpstr>Présentation PowerPoint</vt:lpstr>
      <vt:lpstr>La loi impose à chacun d’agir quand il a connaissance d’une situation d’enfant en danger ou en risque de l’être… </vt:lpstr>
      <vt:lpstr>Présentation PowerPoint</vt:lpstr>
      <vt:lpstr>Merci de votre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PROTECTION DE L’ENFANCE -synthèse-</dc:title>
  <dc:creator>Céline Respaud</dc:creator>
  <cp:lastModifiedBy>Céline Respaud</cp:lastModifiedBy>
  <cp:revision>112</cp:revision>
  <dcterms:created xsi:type="dcterms:W3CDTF">2021-03-21T15:41:09Z</dcterms:created>
  <dcterms:modified xsi:type="dcterms:W3CDTF">2021-07-12T13:16:06Z</dcterms:modified>
</cp:coreProperties>
</file>