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71" r:id="rId7"/>
    <p:sldId id="272" r:id="rId8"/>
    <p:sldId id="273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4" r:id="rId19"/>
    <p:sldId id="270" r:id="rId20"/>
    <p:sldId id="275" r:id="rId21"/>
    <p:sldId id="277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Formation Autisme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BEB3C9-E7AE-4FFB-8A4E-751A968038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66561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Formation Autisme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BC52-367F-4081-A659-52F60C1FCD5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6721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336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809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071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5647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655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478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738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413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041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2584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3092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FD28B-B3CB-4252-9595-CEEE7CCAFE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921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Formation TSA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000" dirty="0" smtClean="0"/>
              <a:t>Partie théorique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54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Critères de l’autisme dans le DSM-V</a:t>
            </a:r>
            <a:endParaRPr lang="fr-FR" dirty="0"/>
          </a:p>
        </p:txBody>
      </p:sp>
      <p:pic>
        <p:nvPicPr>
          <p:cNvPr id="1026" name="Picture 2" descr="https://comprendrelautisme.com/wp-content/uploads/2017/07/Dyade-1-1024x595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248" y="1491282"/>
            <a:ext cx="8502869" cy="494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154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Difficultés de décodage de la communication non-verbale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Difficulté de contact oculaire (ex: parcours du regard)</a:t>
            </a:r>
          </a:p>
          <a:p>
            <a:r>
              <a:rPr lang="fr-FR" dirty="0" smtClean="0"/>
              <a:t>Difficulté à interpréter les mimiques faciales, les postures et les gestes</a:t>
            </a:r>
          </a:p>
          <a:p>
            <a:r>
              <a:rPr lang="fr-FR" dirty="0" smtClean="0"/>
              <a:t>Difficultés à prêter à l’autre des états mentaux (problèmes avec la théorie de l’esprit)</a:t>
            </a:r>
          </a:p>
          <a:p>
            <a:r>
              <a:rPr lang="fr-FR" dirty="0" smtClean="0"/>
              <a:t>Difficultés à partager ses intérêts avec autrui (problème d’attention conjointe)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069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Altération qualitative de la communication verbale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Retard ou absence de langage: stimulation précoce indispensable (classeur PECS)</a:t>
            </a:r>
          </a:p>
          <a:p>
            <a:r>
              <a:rPr lang="fr-FR" dirty="0" smtClean="0"/>
              <a:t>Chez ceux qui possèdent le langage: difficultés à soutenir une conversation (codes sociaux)</a:t>
            </a:r>
          </a:p>
          <a:p>
            <a:r>
              <a:rPr lang="fr-FR" dirty="0" smtClean="0"/>
              <a:t>Usage stéréotypé et répétitif du langage (écholalies)</a:t>
            </a:r>
          </a:p>
          <a:p>
            <a:r>
              <a:rPr lang="fr-FR" dirty="0" smtClean="0"/>
              <a:t>Langage idiosyncratique (sens usuel des mots)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662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Comportements répétitifs et stéréotypés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Focalisation sur des centres d’intérêt restreints et stéréotypés</a:t>
            </a:r>
          </a:p>
          <a:p>
            <a:r>
              <a:rPr lang="fr-FR" dirty="0" smtClean="0"/>
              <a:t>Adhésion à des habitudes et des rituels</a:t>
            </a:r>
          </a:p>
          <a:p>
            <a:r>
              <a:rPr lang="fr-FR" dirty="0" smtClean="0"/>
              <a:t>Stéréotypies (balancement du corps, des mains…)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32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aspects sensoriels et perceptifs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Ne perçoivent pas le monde comme nous le percevons et ne traitent pas les informations de la même façon</a:t>
            </a:r>
          </a:p>
          <a:p>
            <a:r>
              <a:rPr lang="fr-FR" dirty="0" smtClean="0"/>
              <a:t>Ont des expériences sensorielles et perceptives particulières</a:t>
            </a:r>
          </a:p>
          <a:p>
            <a:r>
              <a:rPr lang="fr-FR" dirty="0" smtClean="0"/>
              <a:t>Ces expériences impliquent soit </a:t>
            </a:r>
            <a:r>
              <a:rPr lang="fr-FR" b="1" dirty="0" smtClean="0"/>
              <a:t>une hyper</a:t>
            </a:r>
            <a:r>
              <a:rPr lang="fr-FR" dirty="0" smtClean="0"/>
              <a:t> soit </a:t>
            </a:r>
            <a:r>
              <a:rPr lang="fr-FR" b="1" dirty="0" smtClean="0"/>
              <a:t>une hypo</a:t>
            </a:r>
            <a:r>
              <a:rPr lang="fr-FR" dirty="0" smtClean="0"/>
              <a:t> sensorialité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smtClean="0"/>
              <a:t>Hyper: le canal est trop ouvert, trop de stimulations arrivent au cerveau pour être traitées (ex: </a:t>
            </a:r>
            <a:r>
              <a:rPr lang="fr-FR" dirty="0" err="1" smtClean="0"/>
              <a:t>hypervision</a:t>
            </a:r>
            <a:r>
              <a:rPr lang="fr-FR" dirty="0" smtClean="0"/>
              <a:t>: particules de l’air, </a:t>
            </a:r>
            <a:r>
              <a:rPr lang="fr-FR" dirty="0" err="1" smtClean="0"/>
              <a:t>hyperaudition</a:t>
            </a:r>
            <a:r>
              <a:rPr lang="fr-FR" dirty="0" smtClean="0"/>
              <a:t>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smtClean="0"/>
              <a:t>Hypo: le canal n’est pas assez ouvert, trop peu de stimulations arrivent au cerveau 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937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Incidences sur les apprentissages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S’il est sous-stimulé (hypo-sensorialité): il peut se montrer sans entrain, somnolent, distrait, a du mal à se concentrer…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smtClean="0"/>
              <a:t>Il peut avoir besoin d’être stimulé (plus de mouvements, plus de sons, plus de sensations tactiles).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fr-FR" dirty="0"/>
          </a:p>
          <a:p>
            <a:r>
              <a:rPr lang="fr-FR" dirty="0" smtClean="0"/>
              <a:t>S’il est sur-stimulé (hyper-sensorialité): il peut se montrer hyperactif, surexcité, colérique, impossible à maîtriser…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smtClean="0"/>
              <a:t>Il faut réduire les stimuli sensoriels (moins de mouvements, moins de sons,…)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893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Incidences sur les apprentissages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Tenir compte de ces caractéristiques pour ne pas confronter l’élève à des gênes trop importantes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Echanger avec les parents et observer l’enfant pour établir son « portrait sensoriel » et comprendre ce qui le gêne ou peut le mettre à mal (lumière, bruits, mouvements…)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658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comportements autistiques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Ce sont des réponses à l’hyper ou l’hypo sensorialité</a:t>
            </a:r>
          </a:p>
          <a:p>
            <a:r>
              <a:rPr lang="fr-FR" dirty="0" smtClean="0"/>
              <a:t>Ils s’adonnent à ces comportements bizarres pour se calmer eux-mêmes, pour se réguler (hyper) ou pour réveiller leur système nerveux et capter les stimulations extérieures (hypo).</a:t>
            </a:r>
          </a:p>
          <a:p>
            <a:r>
              <a:rPr lang="fr-FR" dirty="0" smtClean="0"/>
              <a:t>Très imprudent de vouloir stopper ces comportements sans avoir compris leur fonction</a:t>
            </a:r>
          </a:p>
          <a:p>
            <a:r>
              <a:rPr lang="fr-FR" b="1" dirty="0" smtClean="0"/>
              <a:t>Attention:</a:t>
            </a:r>
            <a:r>
              <a:rPr lang="fr-FR" dirty="0" smtClean="0"/>
              <a:t> ne pas les interpréter comme des troubles du comportement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405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profil cognitif de l’enfant avec TSA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traitement sensoriel des informations (voir plus haut)</a:t>
            </a:r>
          </a:p>
          <a:p>
            <a:r>
              <a:rPr lang="fr-FR" dirty="0" smtClean="0"/>
              <a:t>Les fonctions exécutives: capacités d’adaptation par rapport à une situation nouvelle en sélectionnant une action dans un ensemble d’actions possibles (planifier, inhiber…)</a:t>
            </a:r>
            <a:endParaRPr lang="fr-FR" dirty="0"/>
          </a:p>
          <a:p>
            <a:r>
              <a:rPr lang="fr-FR" dirty="0" smtClean="0"/>
              <a:t>La cohérence centrale: focalisation sur les détails sans les relier de façon cohérente (difficulté à généraliser un apprentissage, à accéder au sens)</a:t>
            </a:r>
          </a:p>
          <a:p>
            <a:r>
              <a:rPr lang="fr-FR" dirty="0" smtClean="0"/>
              <a:t>La théorie de l’esprit</a:t>
            </a:r>
          </a:p>
          <a:p>
            <a:r>
              <a:rPr lang="fr-FR" dirty="0" smtClean="0"/>
              <a:t>La cécité contextuelle (indices de l’environnement et du non-verbal)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592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autre façon d’être au monde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r>
              <a:rPr lang="fr-FR" dirty="0" smtClean="0"/>
              <a:t>D’une façon générale, ils ont une hyper ou une hypo sensibilité, ils ont du mal à traiter l’afflux de sensations qui les assaillent, ce qui peut en partie expliquer leurs difficultés de communication</a:t>
            </a:r>
          </a:p>
          <a:p>
            <a:endParaRPr lang="fr-FR" dirty="0"/>
          </a:p>
          <a:p>
            <a:r>
              <a:rPr lang="fr-FR" dirty="0" smtClean="0"/>
              <a:t>Et si l’autisme était avant tout </a:t>
            </a:r>
            <a:r>
              <a:rPr lang="fr-FR" b="1" dirty="0" smtClean="0"/>
              <a:t>un problème de sensation et de perception</a:t>
            </a:r>
            <a:r>
              <a:rPr lang="fr-FR" dirty="0" smtClean="0"/>
              <a:t> avant d’être un problème de communication avec les autres?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905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Définition de l’autisme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Vient du grec « autos » qui signifie « soi-même » et qui renvoie au fameux « retrait sur soi ».</a:t>
            </a:r>
          </a:p>
          <a:p>
            <a:r>
              <a:rPr lang="fr-FR" dirty="0" smtClean="0"/>
              <a:t>Conception restrictive de l’autisme.</a:t>
            </a:r>
          </a:p>
          <a:p>
            <a:r>
              <a:rPr lang="fr-FR" dirty="0" smtClean="0"/>
              <a:t>Toutes les personnes avec TSA ne manifestent pas ce fameux « retrait ».</a:t>
            </a:r>
          </a:p>
          <a:p>
            <a:r>
              <a:rPr lang="fr-FR" dirty="0" smtClean="0"/>
              <a:t>Lorna WING distingue 3 niveaux de développement: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Les « repliés sur eux-mêmes »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Les « passifs »</a:t>
            </a:r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Les « actifs mais bizarres »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8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autre façon d’être au monde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Avant d’être un handicap, l’autisme est une différence qu’il nous faut comprendre</a:t>
            </a:r>
          </a:p>
          <a:p>
            <a:endParaRPr lang="fr-FR" dirty="0" smtClean="0"/>
          </a:p>
          <a:p>
            <a:r>
              <a:rPr lang="fr-FR" dirty="0" smtClean="0"/>
              <a:t>Il nous faut comprendre leur fonctionnement si on veut les aider à entrer dans les apprentissages</a:t>
            </a:r>
          </a:p>
          <a:p>
            <a:endParaRPr lang="fr-FR" dirty="0" smtClean="0"/>
          </a:p>
          <a:p>
            <a:r>
              <a:rPr lang="fr-FR" dirty="0" smtClean="0"/>
              <a:t>C’est avant tout un fonctionnement différent du nôtre qui implique que nous résistions à la tentation de nous référer à nous-mêmes pour les comprendre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022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4</a:t>
            </a:r>
            <a:r>
              <a:rPr lang="fr-FR" baseline="30000" dirty="0" smtClean="0"/>
              <a:t>ème</a:t>
            </a:r>
            <a:r>
              <a:rPr lang="fr-FR" dirty="0" smtClean="0"/>
              <a:t> plan autisme 2018-2022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Engagement n°3: Garantir la scolarisation effective des enfants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b="1" dirty="0"/>
              <a:t>Rattraper le retard en matière de scolarisation</a:t>
            </a:r>
            <a:r>
              <a:rPr lang="fr-FR" dirty="0"/>
              <a:t> et garantir la scolarisation des enfants autistes dans une école inclusive</a:t>
            </a:r>
            <a:r>
              <a:rPr lang="fr-FR" dirty="0" smtClean="0"/>
              <a:t>.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Quatre mesures sont mises en </a:t>
            </a:r>
            <a:r>
              <a:rPr lang="fr-FR" dirty="0" smtClean="0"/>
              <a:t>place pour </a:t>
            </a:r>
            <a:r>
              <a:rPr lang="fr-FR" dirty="0"/>
              <a:t>y répondre 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Scolariser en maternelle tous les enfants </a:t>
            </a:r>
            <a:r>
              <a:rPr lang="fr-FR" dirty="0" smtClean="0"/>
              <a:t>autistes</a:t>
            </a: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Garantir un parcours scolaire fluide et adapté du primaire au </a:t>
            </a:r>
            <a:r>
              <a:rPr lang="fr-FR" dirty="0" smtClean="0"/>
              <a:t>lycée</a:t>
            </a:r>
            <a:endParaRPr lang="fr-FR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Former et accompagner les </a:t>
            </a:r>
            <a:r>
              <a:rPr lang="fr-FR" dirty="0" smtClean="0"/>
              <a:t>enseignants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 smtClean="0"/>
              <a:t>Garantir l’accès à l’enseignement supérieur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230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Définition de l’autisme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Trouble neuro-développemental: développement différent du cerveau du fœtus pendant la grossesse.</a:t>
            </a:r>
          </a:p>
          <a:p>
            <a:r>
              <a:rPr lang="fr-FR" dirty="0" smtClean="0"/>
              <a:t>Pas une maladie.</a:t>
            </a:r>
          </a:p>
          <a:p>
            <a:r>
              <a:rPr lang="fr-FR" dirty="0" smtClean="0"/>
              <a:t>Pas causé par un problème psychologique, ni par l’éducation des parents.</a:t>
            </a:r>
          </a:p>
          <a:p>
            <a:r>
              <a:rPr lang="fr-FR" dirty="0" smtClean="0"/>
              <a:t>Diversité de profils dans le spectre autistique: des autismes sévères jusqu’à l’autisme dit « de haut niveau » avec le syndrome d’Asperger.</a:t>
            </a:r>
          </a:p>
          <a:p>
            <a:r>
              <a:rPr lang="fr-FR" dirty="0" smtClean="0"/>
              <a:t>Idée de continuum autistique avec possibilité d’évolution dans le spectre autistique.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17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signes d’alerte chez le jeune enfant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/>
              <a:t>Troubles des interactions sociales:</a:t>
            </a:r>
          </a:p>
          <a:p>
            <a:pPr lvl="1"/>
            <a:r>
              <a:rPr lang="fr-FR" dirty="0" smtClean="0"/>
              <a:t>Absence d’intérêt pour les autres enfants ou semble être craintif et/ou maladroit pour entrer en contact avec eux.</a:t>
            </a:r>
          </a:p>
          <a:p>
            <a:pPr lvl="1"/>
            <a:r>
              <a:rPr lang="fr-FR" dirty="0" smtClean="0"/>
              <a:t>Absence ou pauvreté des jeux (faire-semblant, imagination)</a:t>
            </a:r>
          </a:p>
          <a:p>
            <a:pPr marL="457200" lvl="1" indent="0">
              <a:buNone/>
            </a:pPr>
            <a:endParaRPr lang="fr-FR" dirty="0" smtClean="0"/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Troubles de la communication verbale et non verbale:</a:t>
            </a:r>
          </a:p>
          <a:p>
            <a:pPr lvl="1"/>
            <a:r>
              <a:rPr lang="fr-FR" dirty="0" smtClean="0"/>
              <a:t>Langage dont l’objet n’est pas de communiquer ou d’échanger</a:t>
            </a:r>
          </a:p>
          <a:p>
            <a:pPr lvl="1"/>
            <a:r>
              <a:rPr lang="fr-FR" dirty="0" smtClean="0"/>
              <a:t>Tendance à répéter ce qu’on lui dit</a:t>
            </a:r>
          </a:p>
          <a:p>
            <a:pPr lvl="1"/>
            <a:r>
              <a:rPr lang="fr-FR" dirty="0" smtClean="0"/>
              <a:t>Façon inhabituelle de parler (ton monocorde)</a:t>
            </a:r>
          </a:p>
          <a:p>
            <a:pPr lvl="1"/>
            <a:r>
              <a:rPr lang="fr-FR" dirty="0" smtClean="0"/>
              <a:t>Inversion pronominale (« tu » au lieu du « je »)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684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signes d’alerte chez le jeune enfant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fr-FR" dirty="0" smtClean="0"/>
              <a:t>Comportements stéréotypés et répétitifs</a:t>
            </a:r>
          </a:p>
          <a:p>
            <a:pPr lvl="1"/>
            <a:r>
              <a:rPr lang="fr-FR" dirty="0" smtClean="0"/>
              <a:t>Préoccupations persistantes pour certaines parties d’objets</a:t>
            </a:r>
          </a:p>
          <a:p>
            <a:pPr lvl="1"/>
            <a:r>
              <a:rPr lang="fr-FR" dirty="0" smtClean="0"/>
              <a:t>attachement inhabituel à des objets</a:t>
            </a:r>
          </a:p>
          <a:p>
            <a:pPr lvl="1"/>
            <a:r>
              <a:rPr lang="fr-FR" dirty="0" smtClean="0"/>
              <a:t>Insistance à poursuivre les actes routiniers strictement et dans le détail</a:t>
            </a:r>
          </a:p>
          <a:p>
            <a:pPr lvl="1"/>
            <a:r>
              <a:rPr lang="fr-FR" dirty="0" smtClean="0"/>
              <a:t>Inconsolable face au changement même minime dans l’environnement</a:t>
            </a:r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361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dépistage: qui diagnostique?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Seul un médecin peut poser un diagnostic d’autisme</a:t>
            </a:r>
          </a:p>
          <a:p>
            <a:r>
              <a:rPr lang="fr-FR" dirty="0" smtClean="0"/>
              <a:t>Relève du champ de la psychiatrie</a:t>
            </a:r>
          </a:p>
          <a:p>
            <a:r>
              <a:rPr lang="fr-FR" dirty="0" smtClean="0"/>
              <a:t>Professionnels de la petite enfance sont les premiers interlocuteurs dans le cadre d’un dépistage précoce (crèche, PMI, école,…)</a:t>
            </a:r>
          </a:p>
          <a:p>
            <a:r>
              <a:rPr lang="fr-FR" dirty="0" smtClean="0"/>
              <a:t>Trois étapes sont nécessaires: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dirty="0" smtClean="0"/>
              <a:t>Diagnostic nosologique (CIM 10, DSM V)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dirty="0" smtClean="0"/>
              <a:t>Evaluation fonctionnelle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dirty="0" smtClean="0"/>
              <a:t>Recherche de pathologies associées (comorbidités)</a:t>
            </a:r>
          </a:p>
          <a:p>
            <a:r>
              <a:rPr lang="fr-FR" dirty="0" smtClean="0"/>
              <a:t>Outil principal de communication avec la MDPH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68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enjeux et les acteurs du diagnostic: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Recommandations de la HAS (Haute autorité de santé)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Plusieurs démarches possibles: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FR" dirty="0" smtClean="0"/>
              <a:t>Les équipes de psychiatrie de proximité (CMP, CMPP, CAMSP)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FR" dirty="0" smtClean="0"/>
              <a:t>Un médecin en libéral (psychiatres, neurologues, neuropsychologues spécialisés)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FR" dirty="0" smtClean="0"/>
              <a:t>Le Centre Ressource </a:t>
            </a:r>
            <a:r>
              <a:rPr lang="fr-FR" dirty="0"/>
              <a:t>A</a:t>
            </a:r>
            <a:r>
              <a:rPr lang="fr-FR" dirty="0" smtClean="0"/>
              <a:t>utisme (CRA): centre public de diagnostic qui mobilise une équipe pluridisciplinaire.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723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interlocuteurs dans l’école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RASED</a:t>
            </a:r>
          </a:p>
          <a:p>
            <a:endParaRPr lang="fr-FR" dirty="0" smtClean="0"/>
          </a:p>
          <a:p>
            <a:r>
              <a:rPr lang="fr-FR" dirty="0" smtClean="0"/>
              <a:t>Le pôle ressource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Le pôle ASH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551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L’autisme dans les classifications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Trois classifications existent: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FR" dirty="0" smtClean="0"/>
              <a:t>Internationale: la CIM 10 publié par l’OMS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FR" dirty="0" smtClean="0"/>
              <a:t>Américaine: le DSM IV (2000) puis le DSM V (2013)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FR" dirty="0" smtClean="0"/>
              <a:t>Française: la CFTMEA</a:t>
            </a:r>
          </a:p>
          <a:p>
            <a:r>
              <a:rPr lang="fr-FR" dirty="0" smtClean="0"/>
              <a:t>La version 5 du DSM abandonne les anciennes catégories au profit d’un unique spectre avec une qualification de l’intensité des troubles</a:t>
            </a:r>
          </a:p>
          <a:p>
            <a:r>
              <a:rPr lang="fr-FR" dirty="0" smtClean="0"/>
              <a:t>On passe de la dénomination de TED à celle de TSA</a:t>
            </a:r>
          </a:p>
          <a:p>
            <a:r>
              <a:rPr lang="fr-FR" dirty="0" smtClean="0"/>
              <a:t>On ne parle plus de triade autistique mais de dyade autistique</a:t>
            </a:r>
          </a:p>
          <a:p>
            <a:r>
              <a:rPr lang="fr-FR" dirty="0" smtClean="0"/>
              <a:t>Reconnaissance des spécificités sensorielles comme critère de diagnostic</a:t>
            </a:r>
          </a:p>
          <a:p>
            <a:pPr marL="457200" lvl="1" indent="0">
              <a:buNone/>
            </a:pPr>
            <a:endParaRPr lang="fr-FR" dirty="0" smtClean="0"/>
          </a:p>
          <a:p>
            <a:pPr marL="971550" lvl="1" indent="-514350">
              <a:buFont typeface="+mj-lt"/>
              <a:buAutoNum type="arabicPeriod"/>
            </a:pP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26/11/2019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Maryline Chauvet et Pauline Bargelé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FD28B-B3CB-4252-9595-CEEE7CCAFED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2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4825</TotalTime>
  <Words>1194</Words>
  <Application>Microsoft Office PowerPoint</Application>
  <PresentationFormat>Grand écran</PresentationFormat>
  <Paragraphs>194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Office Theme</vt:lpstr>
      <vt:lpstr>Formation TSA</vt:lpstr>
      <vt:lpstr>Définition de l’autisme</vt:lpstr>
      <vt:lpstr>Définition de l’autisme</vt:lpstr>
      <vt:lpstr>Les signes d’alerte chez le jeune enfant</vt:lpstr>
      <vt:lpstr>Les signes d’alerte chez le jeune enfant</vt:lpstr>
      <vt:lpstr>Le dépistage: qui diagnostique?</vt:lpstr>
      <vt:lpstr>Les enjeux et les acteurs du diagnostic:</vt:lpstr>
      <vt:lpstr>Les interlocuteurs dans l’école</vt:lpstr>
      <vt:lpstr>L’autisme dans les classifications</vt:lpstr>
      <vt:lpstr>Critères de l’autisme dans le DSM-V</vt:lpstr>
      <vt:lpstr>Difficultés de décodage de la communication non-verbale</vt:lpstr>
      <vt:lpstr>Altération qualitative de la communication verbale</vt:lpstr>
      <vt:lpstr>Comportements répétitifs et stéréotypés</vt:lpstr>
      <vt:lpstr>Les aspects sensoriels et perceptifs</vt:lpstr>
      <vt:lpstr>Incidences sur les apprentissages</vt:lpstr>
      <vt:lpstr>Incidences sur les apprentissages</vt:lpstr>
      <vt:lpstr>Les comportements autistiques</vt:lpstr>
      <vt:lpstr>Le profil cognitif de l’enfant avec TSA</vt:lpstr>
      <vt:lpstr>Une autre façon d’être au monde</vt:lpstr>
      <vt:lpstr>Une autre façon d’être au monde</vt:lpstr>
      <vt:lpstr>4ème plan autisme 2018-2022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Formation TSA</dc:title>
  <dc:creator>Bargele Pauline</dc:creator>
  <cp:lastModifiedBy>LAPORTE ANAIS</cp:lastModifiedBy>
  <cp:revision>47</cp:revision>
  <dcterms:created xsi:type="dcterms:W3CDTF">2019-11-24T18:33:48Z</dcterms:created>
  <dcterms:modified xsi:type="dcterms:W3CDTF">2019-12-12T08:51:53Z</dcterms:modified>
</cp:coreProperties>
</file>