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80" r:id="rId3"/>
    <p:sldId id="258" r:id="rId4"/>
    <p:sldId id="291" r:id="rId5"/>
    <p:sldId id="279" r:id="rId6"/>
    <p:sldId id="278" r:id="rId7"/>
    <p:sldId id="293" r:id="rId8"/>
    <p:sldId id="260" r:id="rId9"/>
    <p:sldId id="292" r:id="rId10"/>
    <p:sldId id="259" r:id="rId11"/>
    <p:sldId id="257" r:id="rId12"/>
    <p:sldId id="274" r:id="rId13"/>
    <p:sldId id="261" r:id="rId14"/>
    <p:sldId id="262" r:id="rId15"/>
    <p:sldId id="281" r:id="rId16"/>
    <p:sldId id="282" r:id="rId17"/>
    <p:sldId id="283" r:id="rId18"/>
    <p:sldId id="284" r:id="rId19"/>
    <p:sldId id="263" r:id="rId20"/>
    <p:sldId id="264" r:id="rId21"/>
    <p:sldId id="285" r:id="rId22"/>
    <p:sldId id="286" r:id="rId23"/>
    <p:sldId id="265" r:id="rId24"/>
    <p:sldId id="287" r:id="rId25"/>
    <p:sldId id="288" r:id="rId26"/>
    <p:sldId id="271" r:id="rId27"/>
    <p:sldId id="289" r:id="rId28"/>
    <p:sldId id="295" r:id="rId29"/>
    <p:sldId id="275" r:id="rId30"/>
    <p:sldId id="296" r:id="rId31"/>
    <p:sldId id="290" r:id="rId32"/>
    <p:sldId id="297" r:id="rId33"/>
    <p:sldId id="294" r:id="rId34"/>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tilisateur Windows" initials="UW" lastIdx="9" clrIdx="0">
    <p:extLst>
      <p:ext uri="{19B8F6BF-5375-455C-9EA6-DF929625EA0E}">
        <p15:presenceInfo xmlns:p15="http://schemas.microsoft.com/office/powerpoint/2012/main" userId="Utilisateur Windows" providerId="None"/>
      </p:ext>
    </p:extLst>
  </p:cmAuthor>
  <p:cmAuthor id="2" name="DSI-31" initials="D" lastIdx="2" clrIdx="1">
    <p:extLst>
      <p:ext uri="{19B8F6BF-5375-455C-9EA6-DF929625EA0E}">
        <p15:presenceInfo xmlns:p15="http://schemas.microsoft.com/office/powerpoint/2012/main" userId="DSI-31"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p:scale>
          <a:sx n="50" d="100"/>
          <a:sy n="50" d="100"/>
        </p:scale>
        <p:origin x="636" y="8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oleObject" Target="file:///C:\Users\ELasserre1\Desktop\pr&#233;pa%20anim%20du%2017%20janvier\Copie%20de%20V1_Eval%20CP%202017_avec%20Analyse%20circo.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ELasserre1\Desktop\pr&#233;pa%20anim%20du%2017%20janvier\Copie%20de%20V1_Eval%20CP%202017_avec%20Analyse%20circo.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Evaluation</a:t>
            </a:r>
            <a:r>
              <a:rPr lang="en-US" baseline="0" dirty="0"/>
              <a:t> CP Français</a:t>
            </a:r>
            <a:endParaRPr lang="en-US" dirty="0"/>
          </a:p>
        </c:rich>
      </c:tx>
      <c:layout>
        <c:manualLayout>
          <c:xMode val="edge"/>
          <c:yMode val="edge"/>
          <c:x val="0.41923082099944609"/>
          <c:y val="2.0408163265306121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manualLayout>
          <c:layoutTarget val="inner"/>
          <c:xMode val="edge"/>
          <c:yMode val="edge"/>
          <c:x val="0.29781766526496017"/>
          <c:y val="0.2263514676103939"/>
          <c:w val="0.47127028476279176"/>
          <c:h val="0.69111375195453528"/>
        </c:manualLayout>
      </c:layout>
      <c:radarChart>
        <c:radarStyle val="marker"/>
        <c:varyColors val="0"/>
        <c:ser>
          <c:idx val="0"/>
          <c:order val="0"/>
          <c:tx>
            <c:strRef>
              <c:f>'Analyse Circo'!$M$4</c:f>
              <c:strCache>
                <c:ptCount val="1"/>
                <c:pt idx="0">
                  <c:v>Domaine</c:v>
                </c:pt>
              </c:strCache>
            </c:strRef>
          </c:tx>
          <c:spPr>
            <a:ln w="28575" cap="rnd">
              <a:solidFill>
                <a:schemeClr val="accent2"/>
              </a:solidFill>
              <a:round/>
            </a:ln>
            <a:effectLst/>
          </c:spPr>
          <c:marker>
            <c:symbol val="none"/>
          </c:marker>
          <c:cat>
            <c:strRef>
              <c:f>'Analyse Circo'!$L$5:$L$18</c:f>
              <c:strCache>
                <c:ptCount val="8"/>
                <c:pt idx="0">
                  <c:v>A</c:v>
                </c:pt>
                <c:pt idx="1">
                  <c:v>B</c:v>
                </c:pt>
                <c:pt idx="2">
                  <c:v>C</c:v>
                </c:pt>
                <c:pt idx="3">
                  <c:v>D</c:v>
                </c:pt>
                <c:pt idx="4">
                  <c:v>E</c:v>
                </c:pt>
                <c:pt idx="5">
                  <c:v>F</c:v>
                </c:pt>
                <c:pt idx="6">
                  <c:v>G</c:v>
                </c:pt>
                <c:pt idx="7">
                  <c:v>H</c:v>
                </c:pt>
              </c:strCache>
            </c:strRef>
          </c:cat>
          <c:val>
            <c:numRef>
              <c:f>'Analyse Circo'!$M$5:$M$18</c:f>
              <c:numCache>
                <c:formatCode>0.00%</c:formatCode>
                <c:ptCount val="8"/>
                <c:pt idx="0">
                  <c:v>0.65523400313293356</c:v>
                </c:pt>
                <c:pt idx="1">
                  <c:v>0.59030853184248921</c:v>
                </c:pt>
                <c:pt idx="2">
                  <c:v>0.62484156164326443</c:v>
                </c:pt>
                <c:pt idx="3">
                  <c:v>0.72424790712500753</c:v>
                </c:pt>
                <c:pt idx="4">
                  <c:v>0.5637563876877415</c:v>
                </c:pt>
                <c:pt idx="5">
                  <c:v>0.57243707003897693</c:v>
                </c:pt>
                <c:pt idx="6">
                  <c:v>0.36863206487901823</c:v>
                </c:pt>
                <c:pt idx="7">
                  <c:v>0.45721949981094373</c:v>
                </c:pt>
              </c:numCache>
            </c:numRef>
          </c:val>
          <c:extLst xmlns:c16r2="http://schemas.microsoft.com/office/drawing/2015/06/chart">
            <c:ext xmlns:c16="http://schemas.microsoft.com/office/drawing/2014/chart" uri="{C3380CC4-5D6E-409C-BE32-E72D297353CC}">
              <c16:uniqueId val="{00000000-F399-467D-94A5-60963FEE87DB}"/>
            </c:ext>
          </c:extLst>
        </c:ser>
        <c:dLbls>
          <c:showLegendKey val="0"/>
          <c:showVal val="0"/>
          <c:showCatName val="0"/>
          <c:showSerName val="0"/>
          <c:showPercent val="0"/>
          <c:showBubbleSize val="0"/>
        </c:dLbls>
        <c:axId val="80238560"/>
        <c:axId val="80239120"/>
      </c:radarChart>
      <c:catAx>
        <c:axId val="80238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80239120"/>
        <c:crosses val="autoZero"/>
        <c:auto val="1"/>
        <c:lblAlgn val="ctr"/>
        <c:lblOffset val="100"/>
        <c:noMultiLvlLbl val="0"/>
      </c:catAx>
      <c:valAx>
        <c:axId val="80239120"/>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8023856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Evaluation CP Français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radarChart>
        <c:radarStyle val="marker"/>
        <c:varyColors val="0"/>
        <c:ser>
          <c:idx val="0"/>
          <c:order val="0"/>
          <c:tx>
            <c:strRef>
              <c:f>'Analyse Circo'!$J$4</c:f>
              <c:strCache>
                <c:ptCount val="1"/>
                <c:pt idx="0">
                  <c:v>Compétences</c:v>
                </c:pt>
              </c:strCache>
            </c:strRef>
          </c:tx>
          <c:spPr>
            <a:ln w="28575" cap="rnd">
              <a:solidFill>
                <a:schemeClr val="accent1"/>
              </a:solidFill>
              <a:round/>
            </a:ln>
            <a:effectLst/>
          </c:spPr>
          <c:marker>
            <c:symbol val="none"/>
          </c:marker>
          <c:val>
            <c:numRef>
              <c:f>'Analyse Circo'!$J$5:$J$18</c:f>
              <c:numCache>
                <c:formatCode>0.00%</c:formatCode>
                <c:ptCount val="14"/>
                <c:pt idx="0">
                  <c:v>0.65523400313293356</c:v>
                </c:pt>
                <c:pt idx="1">
                  <c:v>0.47197379679144391</c:v>
                </c:pt>
                <c:pt idx="2">
                  <c:v>0.70864326689353441</c:v>
                </c:pt>
                <c:pt idx="3">
                  <c:v>0.73844662427824526</c:v>
                </c:pt>
                <c:pt idx="4">
                  <c:v>0.7300950592329144</c:v>
                </c:pt>
                <c:pt idx="5">
                  <c:v>0.55334621510631232</c:v>
                </c:pt>
                <c:pt idx="6">
                  <c:v>0.64721583695099039</c:v>
                </c:pt>
                <c:pt idx="7">
                  <c:v>0.72424790712500753</c:v>
                </c:pt>
                <c:pt idx="8">
                  <c:v>0.66275493991419976</c:v>
                </c:pt>
                <c:pt idx="9">
                  <c:v>0.46475783546128324</c:v>
                </c:pt>
                <c:pt idx="10">
                  <c:v>0.57243707003897693</c:v>
                </c:pt>
                <c:pt idx="11">
                  <c:v>0.36863206487901823</c:v>
                </c:pt>
                <c:pt idx="12">
                  <c:v>0.67346975368659878</c:v>
                </c:pt>
                <c:pt idx="13">
                  <c:v>0.16888582797673704</c:v>
                </c:pt>
              </c:numCache>
            </c:numRef>
          </c:val>
          <c:extLst xmlns:c16r2="http://schemas.microsoft.com/office/drawing/2015/06/chart">
            <c:ext xmlns:c16="http://schemas.microsoft.com/office/drawing/2014/chart" uri="{C3380CC4-5D6E-409C-BE32-E72D297353CC}">
              <c16:uniqueId val="{00000000-235A-43CA-95F0-10BB8EE43E80}"/>
            </c:ext>
          </c:extLst>
        </c:ser>
        <c:dLbls>
          <c:showLegendKey val="0"/>
          <c:showVal val="0"/>
          <c:showCatName val="0"/>
          <c:showSerName val="0"/>
          <c:showPercent val="0"/>
          <c:showBubbleSize val="0"/>
        </c:dLbls>
        <c:axId val="124118544"/>
        <c:axId val="124119104"/>
      </c:radarChart>
      <c:catAx>
        <c:axId val="124118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24119104"/>
        <c:crosses val="autoZero"/>
        <c:auto val="1"/>
        <c:lblAlgn val="ctr"/>
        <c:lblOffset val="100"/>
        <c:noMultiLvlLbl val="0"/>
      </c:catAx>
      <c:valAx>
        <c:axId val="124119104"/>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24118544"/>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18-01-15T16:12:49.811" idx="9">
    <p:pos x="1112" y="1981"/>
    <p:text>références : rapport lire et écrire de R Goigoux, ressources éduscol maternelle et CP 100% réussiter</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8-01-15T13:23:33.962" idx="5">
    <p:pos x="4427" y="2592"/>
    <p:text>risuqes de primariser la GS, résultats moyens et du coup, ne reflète pas la réalité d'un groupe scolaire. Mais la tendance est que l'on n'est pas sur 100%en connaissance de l'alphabet - il y a en effet des lettres que l'on n'a pas besoin de connaitre le y par exemple, les plus connus le A n'y est pas..., le O non plus ; 59% connaissance de l'alphabet, 62,5% phonologie,  compréhension 56,3% et encodage 36,8...</p:text>
    <p:extLst>
      <p:ext uri="{C676402C-5697-4E1C-873F-D02D1690AC5C}">
        <p15:threadingInfo xmlns:p15="http://schemas.microsoft.com/office/powerpoint/2012/main" timeZoneBias="-6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8-01-09T11:22:11.859" idx="1">
    <p:pos x="10" y="10"/>
    <p:text>On sait donc aujourd’hui que ces 4  composante sont toutes utiles pour aider un élève a devenir lecteur ; il n’y en a pas une qui prédomine par rapport à l’autre/
ce n’a pas toujours été le cas : Bref rappel historique 
Clair aujourd'hui sur la nécessité de travailler de façon équilibrés dans ces 4 champs : Mais dans leur mise en œuvre, dans leur traduction en principe pédagogique en revanche il y a des choses à préciser et la recherche nous éclaire et nous alerte aussi.
La recherche + la conférence de consensus nous donne aujourd’hui des pistes intéressantes de travail et de réflexion, des recommandations  des points d’alerte 
pour nous aider à faire réussir tous les élèves et notamment ceux qui ont le plus besoin de l’école pour y parvenir.
Rappel de faire attention sur le fait d’étiqueter un élève en « difficulté de lecture »</p:text>
    <p:extLst>
      <p:ext uri="{C676402C-5697-4E1C-873F-D02D1690AC5C}">
        <p15:threadingInfo xmlns:p15="http://schemas.microsoft.com/office/powerpoint/2012/main" timeZoneBias="-6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8-01-15T14:12:23.432" idx="6">
    <p:pos x="738" y="3608"/>
    <p:text/>
    <p:extLst>
      <p:ext uri="{C676402C-5697-4E1C-873F-D02D1690AC5C}">
        <p15:threadingInfo xmlns:p15="http://schemas.microsoft.com/office/powerpoint/2012/main" timeZoneBias="-60"/>
      </p:ext>
    </p:extLst>
  </p:cm>
  <p:cm authorId="2" dt="2018-01-17T11:01:53.804" idx="1">
    <p:pos x="10" y="10"/>
    <p:text>phonème : la plus petite unité distinctive de la langue parlée, d'abord conscience syllabique puis phonologique</p:text>
    <p:extLst>
      <p:ext uri="{C676402C-5697-4E1C-873F-D02D1690AC5C}">
        <p15:threadingInfo xmlns:p15="http://schemas.microsoft.com/office/powerpoint/2012/main" timeZoneBias="-6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8-01-15T14:40:08.151" idx="7">
    <p:pos x="6851" y="3355"/>
    <p:text>ds la ressource éduscol, il y a un paragraphe sur "reconnaitre, nommer, utiliser les lettres de l'alphabet</p:text>
    <p:extLst>
      <p:ext uri="{C676402C-5697-4E1C-873F-D02D1690AC5C}">
        <p15:threadingInfo xmlns:p15="http://schemas.microsoft.com/office/powerpoint/2012/main" timeZoneBias="-60"/>
      </p:ext>
    </p:extLst>
  </p:cm>
  <p:cm authorId="2" dt="2018-01-17T11:03:39.506" idx="2">
    <p:pos x="10" y="10"/>
    <p:text/>
    <p:extLst>
      <p:ext uri="{C676402C-5697-4E1C-873F-D02D1690AC5C}">
        <p15:threadingInfo xmlns:p15="http://schemas.microsoft.com/office/powerpoint/2012/main" timeZoneBias="-6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18-01-09T11:31:52.483" idx="3">
    <p:pos x="5308" y="1409"/>
    <p:text>Importance de connaitre le nom des lettres c’est-à-dire leur nom leurs tracés et leur sonorité conventionnelle 
c'est-à-dire chaque lettre a un son par exemple le A c’est d’abord le son [a] mais dire aussi qu’on n’est pas ds une lague transparente le a peut faire d’autres sons</p:text>
    <p:extLst>
      <p:ext uri="{C676402C-5697-4E1C-873F-D02D1690AC5C}">
        <p15:threadingInfo xmlns:p15="http://schemas.microsoft.com/office/powerpoint/2012/main" timeZoneBias="-6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18-01-15T14:56:52.952" idx="8">
    <p:pos x="1354" y="3365"/>
    <p:text>cf ressource éduscol 100% réussite CP : la copie</p:text>
    <p:extLst>
      <p:ext uri="{C676402C-5697-4E1C-873F-D02D1690AC5C}">
        <p15:threadingInfo xmlns:p15="http://schemas.microsoft.com/office/powerpoint/2012/main" timeZoneBias="-6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233AE326-AA42-4167-A09F-ED9809E7B26C}" type="datetimeFigureOut">
              <a:rPr lang="fr-FR" smtClean="0"/>
              <a:t>17/01/2018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FF9B0F98-5F46-4475-8A55-8038D0D1B4D1}" type="slidenum">
              <a:rPr lang="fr-FR" smtClean="0"/>
              <a:t>‹N°›</a:t>
            </a:fld>
            <a:endParaRPr lang="fr-FR" dirty="0"/>
          </a:p>
        </p:txBody>
      </p:sp>
    </p:spTree>
    <p:extLst>
      <p:ext uri="{BB962C8B-B14F-4D97-AF65-F5344CB8AC3E}">
        <p14:creationId xmlns:p14="http://schemas.microsoft.com/office/powerpoint/2010/main" val="3396502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33AE326-AA42-4167-A09F-ED9809E7B26C}" type="datetimeFigureOut">
              <a:rPr lang="fr-FR" smtClean="0"/>
              <a:t>17/01/2018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FF9B0F98-5F46-4475-8A55-8038D0D1B4D1}" type="slidenum">
              <a:rPr lang="fr-FR" smtClean="0"/>
              <a:t>‹N°›</a:t>
            </a:fld>
            <a:endParaRPr lang="fr-FR" dirty="0"/>
          </a:p>
        </p:txBody>
      </p:sp>
    </p:spTree>
    <p:extLst>
      <p:ext uri="{BB962C8B-B14F-4D97-AF65-F5344CB8AC3E}">
        <p14:creationId xmlns:p14="http://schemas.microsoft.com/office/powerpoint/2010/main" val="939782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33AE326-AA42-4167-A09F-ED9809E7B26C}" type="datetimeFigureOut">
              <a:rPr lang="fr-FR" smtClean="0"/>
              <a:t>17/01/2018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FF9B0F98-5F46-4475-8A55-8038D0D1B4D1}" type="slidenum">
              <a:rPr lang="fr-FR" smtClean="0"/>
              <a:t>‹N°›</a:t>
            </a:fld>
            <a:endParaRPr lang="fr-FR" dirty="0"/>
          </a:p>
        </p:txBody>
      </p:sp>
    </p:spTree>
    <p:extLst>
      <p:ext uri="{BB962C8B-B14F-4D97-AF65-F5344CB8AC3E}">
        <p14:creationId xmlns:p14="http://schemas.microsoft.com/office/powerpoint/2010/main" val="4258141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33AE326-AA42-4167-A09F-ED9809E7B26C}" type="datetimeFigureOut">
              <a:rPr lang="fr-FR" smtClean="0"/>
              <a:t>17/01/2018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FF9B0F98-5F46-4475-8A55-8038D0D1B4D1}" type="slidenum">
              <a:rPr lang="fr-FR" smtClean="0"/>
              <a:t>‹N°›</a:t>
            </a:fld>
            <a:endParaRPr lang="fr-FR" dirty="0"/>
          </a:p>
        </p:txBody>
      </p:sp>
    </p:spTree>
    <p:extLst>
      <p:ext uri="{BB962C8B-B14F-4D97-AF65-F5344CB8AC3E}">
        <p14:creationId xmlns:p14="http://schemas.microsoft.com/office/powerpoint/2010/main" val="4003587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233AE326-AA42-4167-A09F-ED9809E7B26C}" type="datetimeFigureOut">
              <a:rPr lang="fr-FR" smtClean="0"/>
              <a:t>17/01/2018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FF9B0F98-5F46-4475-8A55-8038D0D1B4D1}" type="slidenum">
              <a:rPr lang="fr-FR" smtClean="0"/>
              <a:t>‹N°›</a:t>
            </a:fld>
            <a:endParaRPr lang="fr-FR" dirty="0"/>
          </a:p>
        </p:txBody>
      </p:sp>
    </p:spTree>
    <p:extLst>
      <p:ext uri="{BB962C8B-B14F-4D97-AF65-F5344CB8AC3E}">
        <p14:creationId xmlns:p14="http://schemas.microsoft.com/office/powerpoint/2010/main" val="350042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33AE326-AA42-4167-A09F-ED9809E7B26C}" type="datetimeFigureOut">
              <a:rPr lang="fr-FR" smtClean="0"/>
              <a:t>17/01/2018</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FF9B0F98-5F46-4475-8A55-8038D0D1B4D1}" type="slidenum">
              <a:rPr lang="fr-FR" smtClean="0"/>
              <a:t>‹N°›</a:t>
            </a:fld>
            <a:endParaRPr lang="fr-FR" dirty="0"/>
          </a:p>
        </p:txBody>
      </p:sp>
    </p:spTree>
    <p:extLst>
      <p:ext uri="{BB962C8B-B14F-4D97-AF65-F5344CB8AC3E}">
        <p14:creationId xmlns:p14="http://schemas.microsoft.com/office/powerpoint/2010/main" val="903253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33AE326-AA42-4167-A09F-ED9809E7B26C}" type="datetimeFigureOut">
              <a:rPr lang="fr-FR" smtClean="0"/>
              <a:t>17/01/2018</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FF9B0F98-5F46-4475-8A55-8038D0D1B4D1}" type="slidenum">
              <a:rPr lang="fr-FR" smtClean="0"/>
              <a:t>‹N°›</a:t>
            </a:fld>
            <a:endParaRPr lang="fr-FR" dirty="0"/>
          </a:p>
        </p:txBody>
      </p:sp>
    </p:spTree>
    <p:extLst>
      <p:ext uri="{BB962C8B-B14F-4D97-AF65-F5344CB8AC3E}">
        <p14:creationId xmlns:p14="http://schemas.microsoft.com/office/powerpoint/2010/main" val="2075996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233AE326-AA42-4167-A09F-ED9809E7B26C}" type="datetimeFigureOut">
              <a:rPr lang="fr-FR" smtClean="0"/>
              <a:t>17/01/2018</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FF9B0F98-5F46-4475-8A55-8038D0D1B4D1}" type="slidenum">
              <a:rPr lang="fr-FR" smtClean="0"/>
              <a:t>‹N°›</a:t>
            </a:fld>
            <a:endParaRPr lang="fr-FR" dirty="0"/>
          </a:p>
        </p:txBody>
      </p:sp>
    </p:spTree>
    <p:extLst>
      <p:ext uri="{BB962C8B-B14F-4D97-AF65-F5344CB8AC3E}">
        <p14:creationId xmlns:p14="http://schemas.microsoft.com/office/powerpoint/2010/main" val="2709919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33AE326-AA42-4167-A09F-ED9809E7B26C}" type="datetimeFigureOut">
              <a:rPr lang="fr-FR" smtClean="0"/>
              <a:t>17/01/2018</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FF9B0F98-5F46-4475-8A55-8038D0D1B4D1}" type="slidenum">
              <a:rPr lang="fr-FR" smtClean="0"/>
              <a:t>‹N°›</a:t>
            </a:fld>
            <a:endParaRPr lang="fr-FR" dirty="0"/>
          </a:p>
        </p:txBody>
      </p:sp>
    </p:spTree>
    <p:extLst>
      <p:ext uri="{BB962C8B-B14F-4D97-AF65-F5344CB8AC3E}">
        <p14:creationId xmlns:p14="http://schemas.microsoft.com/office/powerpoint/2010/main" val="3856552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233AE326-AA42-4167-A09F-ED9809E7B26C}" type="datetimeFigureOut">
              <a:rPr lang="fr-FR" smtClean="0"/>
              <a:t>17/01/2018</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FF9B0F98-5F46-4475-8A55-8038D0D1B4D1}" type="slidenum">
              <a:rPr lang="fr-FR" smtClean="0"/>
              <a:t>‹N°›</a:t>
            </a:fld>
            <a:endParaRPr lang="fr-FR" dirty="0"/>
          </a:p>
        </p:txBody>
      </p:sp>
    </p:spTree>
    <p:extLst>
      <p:ext uri="{BB962C8B-B14F-4D97-AF65-F5344CB8AC3E}">
        <p14:creationId xmlns:p14="http://schemas.microsoft.com/office/powerpoint/2010/main" val="3735679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233AE326-AA42-4167-A09F-ED9809E7B26C}" type="datetimeFigureOut">
              <a:rPr lang="fr-FR" smtClean="0"/>
              <a:t>17/01/2018</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FF9B0F98-5F46-4475-8A55-8038D0D1B4D1}" type="slidenum">
              <a:rPr lang="fr-FR" smtClean="0"/>
              <a:t>‹N°›</a:t>
            </a:fld>
            <a:endParaRPr lang="fr-FR" dirty="0"/>
          </a:p>
        </p:txBody>
      </p:sp>
    </p:spTree>
    <p:extLst>
      <p:ext uri="{BB962C8B-B14F-4D97-AF65-F5344CB8AC3E}">
        <p14:creationId xmlns:p14="http://schemas.microsoft.com/office/powerpoint/2010/main" val="1797077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3AE326-AA42-4167-A09F-ED9809E7B26C}" type="datetimeFigureOut">
              <a:rPr lang="fr-FR" smtClean="0"/>
              <a:t>17/01/2018</a:t>
            </a:fld>
            <a:endParaRPr lang="fr-FR" dirty="0"/>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9B0F98-5F46-4475-8A55-8038D0D1B4D1}" type="slidenum">
              <a:rPr lang="fr-FR" smtClean="0"/>
              <a:t>‹N°›</a:t>
            </a:fld>
            <a:endParaRPr lang="fr-FR" dirty="0"/>
          </a:p>
        </p:txBody>
      </p:sp>
    </p:spTree>
    <p:extLst>
      <p:ext uri="{BB962C8B-B14F-4D97-AF65-F5344CB8AC3E}">
        <p14:creationId xmlns:p14="http://schemas.microsoft.com/office/powerpoint/2010/main" val="17995895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omments" Target="../comments/comment6.xm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omments" Target="../comments/commen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Continuité des enseignements (Axe 1 du projet d’école)</a:t>
            </a:r>
            <a:endParaRPr lang="fr-FR" dirty="0"/>
          </a:p>
        </p:txBody>
      </p:sp>
      <p:sp>
        <p:nvSpPr>
          <p:cNvPr id="3" name="Espace réservé du contenu 2"/>
          <p:cNvSpPr>
            <a:spLocks noGrp="1"/>
          </p:cNvSpPr>
          <p:nvPr>
            <p:ph idx="1"/>
          </p:nvPr>
        </p:nvSpPr>
        <p:spPr/>
        <p:txBody>
          <a:bodyPr>
            <a:normAutofit/>
          </a:bodyPr>
          <a:lstStyle/>
          <a:p>
            <a:pPr algn="ctr"/>
            <a:r>
              <a:rPr lang="fr-FR" sz="6000" b="1" dirty="0" smtClean="0">
                <a:solidFill>
                  <a:schemeClr val="accent2"/>
                </a:solidFill>
                <a:latin typeface="+mj-lt"/>
                <a:sym typeface="Wingdings" panose="05000000000000000000" pitchFamily="2" charset="2"/>
              </a:rPr>
              <a:t>Consensus </a:t>
            </a:r>
            <a:r>
              <a:rPr lang="fr-FR" sz="6000" b="1" dirty="0" smtClean="0">
                <a:solidFill>
                  <a:schemeClr val="accent2"/>
                </a:solidFill>
                <a:latin typeface="+mj-lt"/>
              </a:rPr>
              <a:t>de </a:t>
            </a:r>
            <a:r>
              <a:rPr lang="fr-FR" sz="6000" b="1" dirty="0">
                <a:solidFill>
                  <a:schemeClr val="accent2"/>
                </a:solidFill>
                <a:latin typeface="+mj-lt"/>
              </a:rPr>
              <a:t>la recherche </a:t>
            </a:r>
            <a:r>
              <a:rPr lang="fr-FR" sz="6000" b="1" dirty="0" smtClean="0">
                <a:solidFill>
                  <a:schemeClr val="accent2"/>
                </a:solidFill>
                <a:latin typeface="+mj-lt"/>
              </a:rPr>
              <a:t>et ses </a:t>
            </a:r>
            <a:r>
              <a:rPr lang="fr-FR" sz="6000" b="1" dirty="0">
                <a:solidFill>
                  <a:schemeClr val="accent2"/>
                </a:solidFill>
                <a:latin typeface="+mj-lt"/>
              </a:rPr>
              <a:t>conséquences sur les pratiques professionnelles </a:t>
            </a:r>
            <a:r>
              <a:rPr lang="fr-FR" sz="6000" b="1" dirty="0" smtClean="0">
                <a:solidFill>
                  <a:schemeClr val="accent2"/>
                </a:solidFill>
                <a:latin typeface="+mj-lt"/>
              </a:rPr>
              <a:t>: points d’appui de </a:t>
            </a:r>
            <a:r>
              <a:rPr lang="fr-FR" sz="6000" b="1" dirty="0" smtClean="0">
                <a:solidFill>
                  <a:schemeClr val="accent2"/>
                </a:solidFill>
                <a:latin typeface="+mj-lt"/>
                <a:sym typeface="Wingdings" panose="05000000000000000000" pitchFamily="2" charset="2"/>
              </a:rPr>
              <a:t>la liaison GS/CP</a:t>
            </a:r>
            <a:endParaRPr lang="fr-FR" sz="6000" b="1" dirty="0">
              <a:solidFill>
                <a:schemeClr val="accent2"/>
              </a:solidFill>
              <a:latin typeface="+mj-lt"/>
            </a:endParaRPr>
          </a:p>
        </p:txBody>
      </p:sp>
    </p:spTree>
    <p:extLst>
      <p:ext uri="{BB962C8B-B14F-4D97-AF65-F5344CB8AC3E}">
        <p14:creationId xmlns:p14="http://schemas.microsoft.com/office/powerpoint/2010/main" val="29855209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76300" y="365125"/>
            <a:ext cx="10477500" cy="1325563"/>
          </a:xfrm>
        </p:spPr>
        <p:txBody>
          <a:bodyPr/>
          <a:lstStyle/>
          <a:p>
            <a:pPr algn="ctr"/>
            <a:r>
              <a:rPr lang="fr-FR" dirty="0" smtClean="0">
                <a:solidFill>
                  <a:schemeClr val="accent2"/>
                </a:solidFill>
              </a:rPr>
              <a:t>Les composantes de la lecture</a:t>
            </a:r>
            <a:endParaRPr lang="fr-FR" dirty="0">
              <a:solidFill>
                <a:schemeClr val="accent2"/>
              </a:solidFill>
            </a:endParaRPr>
          </a:p>
        </p:txBody>
      </p:sp>
      <p:sp>
        <p:nvSpPr>
          <p:cNvPr id="3" name="Espace réservé du contenu 2"/>
          <p:cNvSpPr>
            <a:spLocks noGrp="1"/>
          </p:cNvSpPr>
          <p:nvPr>
            <p:ph idx="1"/>
          </p:nvPr>
        </p:nvSpPr>
        <p:spPr>
          <a:xfrm>
            <a:off x="838200" y="1825625"/>
            <a:ext cx="10515600" cy="3927475"/>
          </a:xfrm>
        </p:spPr>
        <p:txBody>
          <a:bodyPr/>
          <a:lstStyle/>
          <a:p>
            <a:r>
              <a:rPr lang="fr-FR" dirty="0" smtClean="0">
                <a:latin typeface="+mj-lt"/>
              </a:rPr>
              <a:t>Jusque dans les années 60 </a:t>
            </a:r>
            <a:r>
              <a:rPr lang="fr-FR" dirty="0" smtClean="0"/>
              <a:t>			</a:t>
            </a:r>
            <a:r>
              <a:rPr lang="fr-FR" dirty="0" smtClean="0">
                <a:latin typeface="+mj-lt"/>
              </a:rPr>
              <a:t>	dans les années 70</a:t>
            </a:r>
            <a:endParaRPr lang="fr-FR" dirty="0">
              <a:latin typeface="+mj-lt"/>
            </a:endParaRPr>
          </a:p>
        </p:txBody>
      </p:sp>
      <p:pic>
        <p:nvPicPr>
          <p:cNvPr id="4"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7775" y="2708275"/>
            <a:ext cx="3671888" cy="2305050"/>
          </a:xfrm>
          <a:prstGeom prst="rect">
            <a:avLst/>
          </a:prstGeom>
          <a:noFill/>
          <a:ln w="9525">
            <a:solidFill>
              <a:srgbClr val="000000"/>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r="841" b="868"/>
          <a:stretch>
            <a:fillRect/>
          </a:stretch>
        </p:blipFill>
        <p:spPr bwMode="auto">
          <a:xfrm>
            <a:off x="7412038" y="2708275"/>
            <a:ext cx="3744912" cy="2305050"/>
          </a:xfrm>
          <a:prstGeom prst="rect">
            <a:avLst/>
          </a:prstGeom>
          <a:noFill/>
          <a:ln w="9525">
            <a:solidFill>
              <a:srgbClr val="000000"/>
            </a:solidFill>
            <a:round/>
            <a:headEnd/>
            <a:tailEnd/>
          </a:ln>
          <a:effectLst/>
          <a:extLst>
            <a:ext uri="{909E8E84-426E-40DD-AFC4-6F175D3DCCD1}">
              <a14:hiddenFill xmlns:a14="http://schemas.microsoft.com/office/drawing/2010/main">
                <a:blipFill dpi="0" rotWithShape="0">
                  <a:blip/>
                  <a:srcRect r="841" b="868"/>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ZoneTexte 5"/>
          <p:cNvSpPr txBox="1">
            <a:spLocks noChangeArrowheads="1"/>
          </p:cNvSpPr>
          <p:nvPr/>
        </p:nvSpPr>
        <p:spPr bwMode="auto">
          <a:xfrm>
            <a:off x="4119563" y="26035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endParaRPr lang="fr-FR" altLang="fr-FR" sz="1800" dirty="0"/>
          </a:p>
        </p:txBody>
      </p:sp>
    </p:spTree>
    <p:extLst>
      <p:ext uri="{BB962C8B-B14F-4D97-AF65-F5344CB8AC3E}">
        <p14:creationId xmlns:p14="http://schemas.microsoft.com/office/powerpoint/2010/main" val="2881671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508001"/>
            <a:ext cx="10515600" cy="6231466"/>
          </a:xfrm>
        </p:spPr>
        <p:txBody>
          <a:bodyPr/>
          <a:lstStyle/>
          <a:p>
            <a:endParaRPr lang="fr-FR" dirty="0"/>
          </a:p>
        </p:txBody>
      </p:sp>
      <p:sp>
        <p:nvSpPr>
          <p:cNvPr id="7" name="Rectangle 6"/>
          <p:cNvSpPr/>
          <p:nvPr/>
        </p:nvSpPr>
        <p:spPr>
          <a:xfrm>
            <a:off x="5913777" y="6216976"/>
            <a:ext cx="2915770" cy="369332"/>
          </a:xfrm>
          <a:prstGeom prst="rect">
            <a:avLst/>
          </a:prstGeom>
        </p:spPr>
        <p:txBody>
          <a:bodyPr wrap="none">
            <a:spAutoFit/>
          </a:bodyPr>
          <a:lstStyle/>
          <a:p>
            <a:r>
              <a:rPr lang="fr-FR" dirty="0"/>
              <a:t>Cèbe &amp; Goigoux, 2006, p. </a:t>
            </a:r>
            <a:r>
              <a:rPr lang="fr-FR" dirty="0" smtClean="0"/>
              <a:t>17 </a:t>
            </a:r>
            <a:endParaRPr lang="fr-FR" dirty="0"/>
          </a:p>
        </p:txBody>
      </p:sp>
      <p:pic>
        <p:nvPicPr>
          <p:cNvPr id="5"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19726" y="697833"/>
            <a:ext cx="8277727" cy="5893468"/>
          </a:xfrm>
          <a:prstGeom prst="rect">
            <a:avLst/>
          </a:prstGeom>
          <a:noFill/>
          <a:ln w="9525">
            <a:solidFill>
              <a:srgbClr val="000000"/>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061417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60421"/>
            <a:ext cx="10515600" cy="6448926"/>
          </a:xfrm>
        </p:spPr>
        <p:txBody>
          <a:bodyPr/>
          <a:lstStyle/>
          <a:p>
            <a:endParaRPr lang="fr-FR" dirty="0"/>
          </a:p>
        </p:txBody>
      </p:sp>
      <p:sp>
        <p:nvSpPr>
          <p:cNvPr id="4" name="Text Box 7"/>
          <p:cNvSpPr txBox="1">
            <a:spLocks noChangeArrowheads="1"/>
          </p:cNvSpPr>
          <p:nvPr/>
        </p:nvSpPr>
        <p:spPr bwMode="auto">
          <a:xfrm>
            <a:off x="1129965" y="4668775"/>
            <a:ext cx="9051758" cy="1472198"/>
          </a:xfrm>
          <a:prstGeom prst="rect">
            <a:avLst/>
          </a:prstGeom>
          <a:gradFill>
            <a:gsLst>
              <a:gs pos="0">
                <a:srgbClr val="92D050"/>
              </a:gs>
              <a:gs pos="80000">
                <a:schemeClr val="accent3">
                  <a:shade val="93000"/>
                  <a:satMod val="130000"/>
                </a:schemeClr>
              </a:gs>
              <a:gs pos="100000">
                <a:schemeClr val="accent3">
                  <a:shade val="94000"/>
                  <a:satMod val="135000"/>
                </a:schemeClr>
              </a:gs>
            </a:gsLst>
            <a:lin ang="16200000" scaled="0"/>
          </a:gradFill>
          <a:ln>
            <a:solidFill>
              <a:srgbClr val="00B050"/>
            </a:solidFill>
            <a:headEnd/>
            <a:tailEnd/>
          </a:ln>
        </p:spPr>
        <p:style>
          <a:lnRef idx="1">
            <a:schemeClr val="accent3"/>
          </a:lnRef>
          <a:fillRef idx="3">
            <a:schemeClr val="accent3"/>
          </a:fillRef>
          <a:effectRef idx="2">
            <a:schemeClr val="accent3"/>
          </a:effectRef>
          <a:fontRef idx="minor">
            <a:schemeClr val="lt1"/>
          </a:fontRef>
        </p:style>
        <p:txBody>
          <a:bodyPr wrap="square">
            <a:spAutoFit/>
          </a:bodyPr>
          <a:lstStyle/>
          <a:p>
            <a:pPr algn="ctr" eaLnBrk="1" fontAlgn="auto" hangingPunct="1">
              <a:spcBef>
                <a:spcPts val="1400"/>
              </a:spcBef>
              <a:spcAft>
                <a:spcPts val="0"/>
              </a:spcAft>
              <a:defRPr/>
            </a:pPr>
            <a:r>
              <a:rPr lang="fr-FR" sz="2400" b="1" dirty="0">
                <a:solidFill>
                  <a:schemeClr val="tx1"/>
                </a:solidFill>
                <a:latin typeface="Tahoma" pitchFamily="34" charset="0"/>
              </a:rPr>
              <a:t>Connaissance  </a:t>
            </a:r>
          </a:p>
          <a:p>
            <a:pPr algn="ctr" eaLnBrk="1" fontAlgn="auto" hangingPunct="1">
              <a:spcBef>
                <a:spcPts val="1400"/>
              </a:spcBef>
              <a:spcAft>
                <a:spcPts val="0"/>
              </a:spcAft>
              <a:defRPr/>
            </a:pPr>
            <a:r>
              <a:rPr lang="fr-FR" sz="2400" b="1" dirty="0">
                <a:solidFill>
                  <a:schemeClr val="tx1"/>
                </a:solidFill>
                <a:latin typeface="Tahoma" pitchFamily="34" charset="0"/>
              </a:rPr>
              <a:t>du code</a:t>
            </a:r>
          </a:p>
          <a:p>
            <a:pPr algn="ctr" eaLnBrk="1" fontAlgn="auto" hangingPunct="1">
              <a:spcBef>
                <a:spcPct val="50000"/>
              </a:spcBef>
              <a:spcAft>
                <a:spcPts val="0"/>
              </a:spcAft>
              <a:defRPr/>
            </a:pPr>
            <a:r>
              <a:rPr lang="fr-FR" sz="2000" i="1" dirty="0">
                <a:solidFill>
                  <a:schemeClr val="tx1"/>
                </a:solidFill>
                <a:latin typeface="Tahoma" pitchFamily="34" charset="0"/>
              </a:rPr>
              <a:t>Savoir déchiffrer et reconnaître les significations des mots.</a:t>
            </a:r>
          </a:p>
        </p:txBody>
      </p:sp>
      <p:sp>
        <p:nvSpPr>
          <p:cNvPr id="5" name="Text Box 6"/>
          <p:cNvSpPr txBox="1">
            <a:spLocks noChangeArrowheads="1"/>
          </p:cNvSpPr>
          <p:nvPr/>
        </p:nvSpPr>
        <p:spPr bwMode="auto">
          <a:xfrm>
            <a:off x="7387389" y="2492375"/>
            <a:ext cx="3633536" cy="1600438"/>
          </a:xfrm>
          <a:prstGeom prst="rect">
            <a:avLst/>
          </a:prstGeom>
          <a:gradFill>
            <a:gsLst>
              <a:gs pos="0">
                <a:srgbClr val="92D050"/>
              </a:gs>
              <a:gs pos="80000">
                <a:schemeClr val="accent3">
                  <a:shade val="93000"/>
                  <a:satMod val="130000"/>
                </a:schemeClr>
              </a:gs>
              <a:gs pos="100000">
                <a:schemeClr val="accent3">
                  <a:shade val="94000"/>
                  <a:satMod val="135000"/>
                </a:schemeClr>
              </a:gs>
            </a:gsLst>
            <a:lin ang="16200000" scaled="0"/>
          </a:gradFill>
          <a:ln>
            <a:solidFill>
              <a:srgbClr val="00B050"/>
            </a:solidFill>
            <a:headEnd/>
            <a:tailEnd/>
          </a:ln>
        </p:spPr>
        <p:style>
          <a:lnRef idx="1">
            <a:schemeClr val="accent3"/>
          </a:lnRef>
          <a:fillRef idx="3">
            <a:schemeClr val="accent3"/>
          </a:fillRef>
          <a:effectRef idx="2">
            <a:schemeClr val="accent3"/>
          </a:effectRef>
          <a:fontRef idx="minor">
            <a:schemeClr val="lt1"/>
          </a:fontRef>
        </p:style>
        <p:txBody>
          <a:bodyPr wrap="square">
            <a:spAutoFit/>
          </a:bodyPr>
          <a:lstStyle/>
          <a:p>
            <a:pPr algn="ctr" eaLnBrk="1" fontAlgn="auto" hangingPunct="1">
              <a:spcBef>
                <a:spcPts val="1400"/>
              </a:spcBef>
              <a:spcAft>
                <a:spcPts val="0"/>
              </a:spcAft>
              <a:defRPr/>
            </a:pPr>
            <a:r>
              <a:rPr lang="fr-FR" sz="2400" b="1" dirty="0">
                <a:solidFill>
                  <a:schemeClr val="tx1"/>
                </a:solidFill>
                <a:latin typeface="Tahoma" pitchFamily="34" charset="0"/>
              </a:rPr>
              <a:t>Compréhension  des textes </a:t>
            </a:r>
            <a:endParaRPr lang="fr-FR" sz="2400" b="1" dirty="0" smtClean="0">
              <a:solidFill>
                <a:schemeClr val="tx1"/>
              </a:solidFill>
              <a:latin typeface="Tahoma" pitchFamily="34" charset="0"/>
            </a:endParaRPr>
          </a:p>
          <a:p>
            <a:pPr algn="ctr" eaLnBrk="1" fontAlgn="auto" hangingPunct="1">
              <a:spcBef>
                <a:spcPct val="50000"/>
              </a:spcBef>
              <a:spcAft>
                <a:spcPts val="0"/>
              </a:spcAft>
              <a:defRPr/>
            </a:pPr>
            <a:r>
              <a:rPr lang="fr-FR" sz="2000" i="1" dirty="0" smtClean="0">
                <a:solidFill>
                  <a:schemeClr val="tx1"/>
                </a:solidFill>
                <a:latin typeface="Tahoma" pitchFamily="34" charset="0"/>
              </a:rPr>
              <a:t>Savoir comprendre les textes qu’ils sont amenés à lire.</a:t>
            </a:r>
            <a:endParaRPr lang="fr-FR" sz="2000" i="1" dirty="0">
              <a:solidFill>
                <a:schemeClr val="tx1"/>
              </a:solidFill>
              <a:latin typeface="Tahoma" pitchFamily="34" charset="0"/>
            </a:endParaRPr>
          </a:p>
        </p:txBody>
      </p:sp>
      <p:sp>
        <p:nvSpPr>
          <p:cNvPr id="6" name="Text Box 8"/>
          <p:cNvSpPr txBox="1">
            <a:spLocks noChangeArrowheads="1"/>
          </p:cNvSpPr>
          <p:nvPr/>
        </p:nvSpPr>
        <p:spPr bwMode="auto">
          <a:xfrm>
            <a:off x="240631" y="2567583"/>
            <a:ext cx="4290175" cy="1538883"/>
          </a:xfrm>
          <a:prstGeom prst="rect">
            <a:avLst/>
          </a:prstGeom>
          <a:gradFill>
            <a:gsLst>
              <a:gs pos="0">
                <a:srgbClr val="92D050"/>
              </a:gs>
              <a:gs pos="80000">
                <a:schemeClr val="accent3">
                  <a:shade val="93000"/>
                  <a:satMod val="130000"/>
                </a:schemeClr>
              </a:gs>
              <a:gs pos="100000">
                <a:schemeClr val="accent3">
                  <a:shade val="94000"/>
                  <a:satMod val="135000"/>
                </a:schemeClr>
              </a:gs>
            </a:gsLst>
            <a:lin ang="16200000" scaled="0"/>
          </a:gradFill>
          <a:ln>
            <a:solidFill>
              <a:srgbClr val="00B050"/>
            </a:solidFill>
            <a:headEnd/>
            <a:tailEnd/>
          </a:ln>
        </p:spPr>
        <p:style>
          <a:lnRef idx="1">
            <a:schemeClr val="accent3"/>
          </a:lnRef>
          <a:fillRef idx="3">
            <a:schemeClr val="accent3"/>
          </a:fillRef>
          <a:effectRef idx="2">
            <a:schemeClr val="accent3"/>
          </a:effectRef>
          <a:fontRef idx="minor">
            <a:schemeClr val="lt1"/>
          </a:fontRef>
        </p:style>
        <p:txBody>
          <a:bodyPr wrap="square">
            <a:spAutoFit/>
          </a:bodyPr>
          <a:lstStyle/>
          <a:p>
            <a:pPr algn="ctr" eaLnBrk="1" fontAlgn="auto" hangingPunct="1">
              <a:spcBef>
                <a:spcPct val="50000"/>
              </a:spcBef>
              <a:spcAft>
                <a:spcPts val="0"/>
              </a:spcAft>
              <a:defRPr/>
            </a:pPr>
            <a:r>
              <a:rPr lang="fr-FR" sz="2400" b="1" dirty="0">
                <a:solidFill>
                  <a:schemeClr val="tx1"/>
                </a:solidFill>
                <a:latin typeface="Tahoma" pitchFamily="34" charset="0"/>
              </a:rPr>
              <a:t>Production  de textes</a:t>
            </a:r>
          </a:p>
          <a:p>
            <a:pPr algn="ctr" eaLnBrk="1" fontAlgn="auto" hangingPunct="1">
              <a:spcBef>
                <a:spcPct val="50000"/>
              </a:spcBef>
              <a:spcAft>
                <a:spcPts val="0"/>
              </a:spcAft>
              <a:defRPr/>
            </a:pPr>
            <a:r>
              <a:rPr lang="fr-FR" sz="2000" i="1" dirty="0">
                <a:solidFill>
                  <a:schemeClr val="tx1"/>
                </a:solidFill>
                <a:latin typeface="Tahoma" pitchFamily="34" charset="0"/>
              </a:rPr>
              <a:t>Savoir écrire seul des mots déjà connus, apprendre à rédiger de manière autonome un texte court.</a:t>
            </a:r>
          </a:p>
        </p:txBody>
      </p:sp>
      <p:sp>
        <p:nvSpPr>
          <p:cNvPr id="7" name="Text Box 3"/>
          <p:cNvSpPr txBox="1">
            <a:spLocks noChangeArrowheads="1"/>
          </p:cNvSpPr>
          <p:nvPr/>
        </p:nvSpPr>
        <p:spPr bwMode="auto">
          <a:xfrm>
            <a:off x="2189747" y="553453"/>
            <a:ext cx="6978316" cy="1708160"/>
          </a:xfrm>
          <a:prstGeom prst="rect">
            <a:avLst/>
          </a:prstGeom>
          <a:gradFill>
            <a:gsLst>
              <a:gs pos="0">
                <a:srgbClr val="92D050"/>
              </a:gs>
              <a:gs pos="80000">
                <a:schemeClr val="accent3">
                  <a:shade val="93000"/>
                  <a:satMod val="130000"/>
                </a:schemeClr>
              </a:gs>
              <a:gs pos="100000">
                <a:schemeClr val="accent3">
                  <a:shade val="94000"/>
                  <a:satMod val="135000"/>
                </a:schemeClr>
              </a:gs>
            </a:gsLst>
            <a:lin ang="16200000" scaled="0"/>
          </a:gradFill>
          <a:ln>
            <a:solidFill>
              <a:srgbClr val="00B050"/>
            </a:solidFill>
            <a:headEnd/>
            <a:tailEnd/>
          </a:ln>
        </p:spPr>
        <p:style>
          <a:lnRef idx="1">
            <a:schemeClr val="accent3"/>
          </a:lnRef>
          <a:fillRef idx="3">
            <a:schemeClr val="accent3"/>
          </a:fillRef>
          <a:effectRef idx="2">
            <a:schemeClr val="accent3"/>
          </a:effectRef>
          <a:fontRef idx="minor">
            <a:schemeClr val="lt1"/>
          </a:fontRef>
        </p:style>
        <p:txBody>
          <a:bodyPr wrap="square">
            <a:spAutoFit/>
          </a:bodyPr>
          <a:lstStyle/>
          <a:p>
            <a:pPr algn="ctr" eaLnBrk="1" fontAlgn="auto" hangingPunct="1">
              <a:spcBef>
                <a:spcPct val="50000"/>
              </a:spcBef>
              <a:spcAft>
                <a:spcPts val="0"/>
              </a:spcAft>
              <a:defRPr/>
            </a:pPr>
            <a:r>
              <a:rPr lang="fr-FR" sz="2400" b="1" dirty="0">
                <a:solidFill>
                  <a:schemeClr val="tx1"/>
                </a:solidFill>
                <a:latin typeface="Tahoma" pitchFamily="34" charset="0"/>
              </a:rPr>
              <a:t>Acculturation </a:t>
            </a:r>
          </a:p>
          <a:p>
            <a:pPr algn="ctr" eaLnBrk="1" fontAlgn="auto" hangingPunct="1">
              <a:spcBef>
                <a:spcPct val="50000"/>
              </a:spcBef>
              <a:spcAft>
                <a:spcPts val="0"/>
              </a:spcAft>
              <a:defRPr/>
            </a:pPr>
            <a:r>
              <a:rPr lang="fr-FR" b="1" dirty="0">
                <a:solidFill>
                  <a:schemeClr val="tx1"/>
                </a:solidFill>
                <a:latin typeface="Tahoma" pitchFamily="34" charset="0"/>
              </a:rPr>
              <a:t>= </a:t>
            </a:r>
          </a:p>
          <a:p>
            <a:pPr algn="ctr" eaLnBrk="1" fontAlgn="auto" hangingPunct="1">
              <a:spcBef>
                <a:spcPct val="50000"/>
              </a:spcBef>
              <a:spcAft>
                <a:spcPts val="0"/>
              </a:spcAft>
              <a:defRPr/>
            </a:pPr>
            <a:r>
              <a:rPr lang="fr-FR" b="1" dirty="0">
                <a:solidFill>
                  <a:schemeClr val="tx1"/>
                </a:solidFill>
                <a:latin typeface="Tahoma" pitchFamily="34" charset="0"/>
              </a:rPr>
              <a:t>construction d’une culture de l’écrit</a:t>
            </a:r>
            <a:r>
              <a:rPr lang="fr-FR" dirty="0">
                <a:solidFill>
                  <a:schemeClr val="tx1"/>
                </a:solidFill>
              </a:rPr>
              <a:t> </a:t>
            </a:r>
          </a:p>
          <a:p>
            <a:pPr algn="ctr" eaLnBrk="1" fontAlgn="auto" hangingPunct="1">
              <a:spcBef>
                <a:spcPct val="50000"/>
              </a:spcBef>
              <a:spcAft>
                <a:spcPts val="0"/>
              </a:spcAft>
              <a:defRPr/>
            </a:pPr>
            <a:r>
              <a:rPr lang="fr-FR" dirty="0">
                <a:solidFill>
                  <a:schemeClr val="tx1"/>
                </a:solidFill>
              </a:rPr>
              <a:t> l’accès aux objets culturels et aux pratiques culturelles de l’écrit </a:t>
            </a:r>
            <a:endParaRPr lang="fr-FR" b="1" dirty="0">
              <a:solidFill>
                <a:schemeClr val="tx1"/>
              </a:solidFill>
              <a:latin typeface="Tahoma" pitchFamily="34" charset="0"/>
            </a:endParaRPr>
          </a:p>
        </p:txBody>
      </p:sp>
      <p:sp>
        <p:nvSpPr>
          <p:cNvPr id="8" name="Flèche à quatre pointes 7"/>
          <p:cNvSpPr/>
          <p:nvPr/>
        </p:nvSpPr>
        <p:spPr>
          <a:xfrm>
            <a:off x="4863682" y="2268871"/>
            <a:ext cx="1584325" cy="2232025"/>
          </a:xfrm>
          <a:prstGeom prst="quad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dirty="0"/>
          </a:p>
        </p:txBody>
      </p:sp>
    </p:spTree>
    <p:extLst>
      <p:ext uri="{BB962C8B-B14F-4D97-AF65-F5344CB8AC3E}">
        <p14:creationId xmlns:p14="http://schemas.microsoft.com/office/powerpoint/2010/main" val="1719830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solidFill>
                  <a:schemeClr val="accent2"/>
                </a:solidFill>
              </a:rPr>
              <a:t>Quelles préconisations : </a:t>
            </a:r>
            <a:br>
              <a:rPr lang="fr-FR" dirty="0" smtClean="0">
                <a:solidFill>
                  <a:schemeClr val="accent2"/>
                </a:solidFill>
              </a:rPr>
            </a:br>
            <a:r>
              <a:rPr lang="fr-FR" b="1" dirty="0" smtClean="0">
                <a:solidFill>
                  <a:schemeClr val="accent2"/>
                </a:solidFill>
              </a:rPr>
              <a:t>1) </a:t>
            </a:r>
            <a:r>
              <a:rPr lang="fr-FR" altLang="fr-FR" b="1" dirty="0" smtClean="0">
                <a:solidFill>
                  <a:schemeClr val="accent2"/>
                </a:solidFill>
              </a:rPr>
              <a:t>Diversifier </a:t>
            </a:r>
            <a:r>
              <a:rPr lang="fr-FR" altLang="fr-FR" b="1" dirty="0">
                <a:solidFill>
                  <a:schemeClr val="accent2"/>
                </a:solidFill>
              </a:rPr>
              <a:t>les tâches en phonologie</a:t>
            </a:r>
            <a:r>
              <a:rPr lang="fr-FR" altLang="fr-FR" dirty="0">
                <a:solidFill>
                  <a:schemeClr val="accent2"/>
                </a:solidFill>
              </a:rPr>
              <a:t/>
            </a:r>
            <a:br>
              <a:rPr lang="fr-FR" altLang="fr-FR" dirty="0">
                <a:solidFill>
                  <a:schemeClr val="accent2"/>
                </a:solidFill>
              </a:rPr>
            </a:br>
            <a:endParaRPr lang="fr-FR" dirty="0">
              <a:solidFill>
                <a:schemeClr val="accent2"/>
              </a:solidFill>
            </a:endParaRPr>
          </a:p>
        </p:txBody>
      </p:sp>
      <p:sp>
        <p:nvSpPr>
          <p:cNvPr id="3" name="Espace réservé du contenu 2"/>
          <p:cNvSpPr>
            <a:spLocks noGrp="1"/>
          </p:cNvSpPr>
          <p:nvPr>
            <p:ph idx="1"/>
          </p:nvPr>
        </p:nvSpPr>
        <p:spPr>
          <a:xfrm>
            <a:off x="838200" y="1690687"/>
            <a:ext cx="10515600" cy="4486275"/>
          </a:xfrm>
        </p:spPr>
        <p:txBody>
          <a:bodyPr>
            <a:normAutofit fontScale="25000" lnSpcReduction="20000"/>
          </a:bodyPr>
          <a:lstStyle/>
          <a:p>
            <a:endParaRPr lang="fr-FR" altLang="fr-FR" sz="5800" dirty="0" smtClean="0"/>
          </a:p>
          <a:p>
            <a:pPr>
              <a:spcBef>
                <a:spcPct val="0"/>
              </a:spcBef>
              <a:buFont typeface="Arial" charset="0"/>
              <a:buChar char="•"/>
              <a:defRPr/>
            </a:pPr>
            <a:r>
              <a:rPr lang="fr-FR" sz="7200" b="1" dirty="0" smtClean="0">
                <a:latin typeface="+mj-lt"/>
                <a:ea typeface="ＭＳ Ｐゴシック" pitchFamily="-112" charset="-128"/>
                <a:cs typeface="ＭＳ Ｐゴシック" pitchFamily="-112" charset="-128"/>
              </a:rPr>
              <a:t>Définition : Conscience </a:t>
            </a:r>
            <a:r>
              <a:rPr lang="fr-FR" sz="7200" b="1" dirty="0">
                <a:latin typeface="+mj-lt"/>
                <a:ea typeface="ＭＳ Ｐゴシック" pitchFamily="-112" charset="-128"/>
                <a:cs typeface="ＭＳ Ｐゴシック" pitchFamily="-112" charset="-128"/>
              </a:rPr>
              <a:t>phonologique </a:t>
            </a:r>
          </a:p>
          <a:p>
            <a:pPr marL="0" indent="0">
              <a:spcBef>
                <a:spcPct val="0"/>
              </a:spcBef>
              <a:buFontTx/>
              <a:buNone/>
              <a:defRPr/>
            </a:pPr>
            <a:endParaRPr lang="fr-FR" sz="7200" b="1" dirty="0">
              <a:latin typeface="+mj-lt"/>
              <a:ea typeface="ＭＳ Ｐゴシック" pitchFamily="-112" charset="-128"/>
              <a:cs typeface="ＭＳ Ｐゴシック" pitchFamily="-112" charset="-128"/>
            </a:endParaRPr>
          </a:p>
          <a:p>
            <a:pPr marL="0" indent="0">
              <a:spcBef>
                <a:spcPct val="0"/>
              </a:spcBef>
              <a:buFontTx/>
              <a:buNone/>
              <a:defRPr/>
            </a:pPr>
            <a:r>
              <a:rPr lang="fr-FR" sz="7200" b="1" dirty="0">
                <a:solidFill>
                  <a:schemeClr val="accent2"/>
                </a:solidFill>
                <a:latin typeface="+mj-lt"/>
                <a:ea typeface="ＭＳ Ｐゴシック" pitchFamily="-112" charset="-128"/>
                <a:cs typeface="ＭＳ Ｐゴシック" pitchFamily="-112" charset="-128"/>
              </a:rPr>
              <a:t>Capacité à percevoir, à découper et à manipuler les unités sonores du langage : la syllabe, la rime, le phonème</a:t>
            </a:r>
            <a:r>
              <a:rPr lang="fr-FR" sz="7200" b="1" dirty="0">
                <a:solidFill>
                  <a:srgbClr val="FF0000"/>
                </a:solidFill>
                <a:latin typeface="+mj-lt"/>
                <a:ea typeface="ＭＳ Ｐゴシック" pitchFamily="-112" charset="-128"/>
                <a:cs typeface="ＭＳ Ｐゴシック" pitchFamily="-112" charset="-128"/>
              </a:rPr>
              <a:t>. </a:t>
            </a:r>
            <a:endParaRPr lang="fr-FR" sz="7200" b="1" dirty="0" smtClean="0">
              <a:solidFill>
                <a:srgbClr val="FF0000"/>
              </a:solidFill>
              <a:latin typeface="+mj-lt"/>
              <a:ea typeface="ＭＳ Ｐゴシック" pitchFamily="-112" charset="-128"/>
              <a:cs typeface="ＭＳ Ｐゴシック" pitchFamily="-112" charset="-128"/>
            </a:endParaRPr>
          </a:p>
          <a:p>
            <a:pPr marL="0" indent="0">
              <a:spcBef>
                <a:spcPct val="0"/>
              </a:spcBef>
              <a:buFontTx/>
              <a:buNone/>
              <a:defRPr/>
            </a:pPr>
            <a:endParaRPr lang="fr-FR" sz="7200" i="1" dirty="0">
              <a:latin typeface="+mj-lt"/>
              <a:ea typeface="ＭＳ Ｐゴシック" pitchFamily="-112" charset="-128"/>
              <a:cs typeface="ＭＳ Ｐゴシック" pitchFamily="-112" charset="-128"/>
            </a:endParaRPr>
          </a:p>
          <a:p>
            <a:pPr>
              <a:spcBef>
                <a:spcPct val="0"/>
              </a:spcBef>
              <a:buFontTx/>
              <a:buChar char="-"/>
              <a:defRPr/>
            </a:pPr>
            <a:r>
              <a:rPr lang="fr-FR" sz="7200" i="1" dirty="0" smtClean="0">
                <a:latin typeface="+mj-lt"/>
                <a:ea typeface="ＭＳ Ｐゴシック" pitchFamily="-112" charset="-128"/>
                <a:cs typeface="ＭＳ Ｐゴシック" pitchFamily="-112" charset="-128"/>
              </a:rPr>
              <a:t>EXEMPLES :</a:t>
            </a:r>
          </a:p>
          <a:p>
            <a:pPr lvl="1">
              <a:spcBef>
                <a:spcPct val="0"/>
              </a:spcBef>
              <a:buFontTx/>
              <a:buChar char="-"/>
              <a:defRPr/>
            </a:pPr>
            <a:r>
              <a:rPr lang="fr-FR" sz="7200" i="1" dirty="0" smtClean="0">
                <a:latin typeface="+mj-lt"/>
                <a:ea typeface="ＭＳ Ｐゴシック" pitchFamily="-112" charset="-128"/>
                <a:cs typeface="ＭＳ Ｐゴシック" pitchFamily="-112" charset="-128"/>
              </a:rPr>
              <a:t>exercice </a:t>
            </a:r>
            <a:r>
              <a:rPr lang="fr-FR" sz="7200" i="1" dirty="0">
                <a:latin typeface="+mj-lt"/>
                <a:ea typeface="ＭＳ Ｐゴシック" pitchFamily="-112" charset="-128"/>
                <a:cs typeface="ＭＳ Ｐゴシック" pitchFamily="-112" charset="-128"/>
              </a:rPr>
              <a:t>d’omission de syllabes  : </a:t>
            </a:r>
            <a:r>
              <a:rPr lang="fr-FR" sz="7200" i="1" dirty="0" smtClean="0">
                <a:latin typeface="+mj-lt"/>
                <a:ea typeface="ＭＳ Ｐゴシック" pitchFamily="-112" charset="-128"/>
                <a:cs typeface="ＭＳ Ｐゴシック" pitchFamily="-112" charset="-128"/>
              </a:rPr>
              <a:t>première </a:t>
            </a:r>
            <a:r>
              <a:rPr lang="fr-FR" sz="7200" i="1" dirty="0">
                <a:latin typeface="+mj-lt"/>
                <a:ea typeface="ＭＳ Ｐゴシック" pitchFamily="-112" charset="-128"/>
                <a:cs typeface="ＭＳ Ｐゴシック" pitchFamily="-112" charset="-128"/>
              </a:rPr>
              <a:t>ou </a:t>
            </a:r>
            <a:r>
              <a:rPr lang="fr-FR" sz="7200" i="1" dirty="0" smtClean="0">
                <a:latin typeface="+mj-lt"/>
                <a:ea typeface="ＭＳ Ｐゴシック" pitchFamily="-112" charset="-128"/>
                <a:cs typeface="ＭＳ Ｐゴシック" pitchFamily="-112" charset="-128"/>
              </a:rPr>
              <a:t>dernière </a:t>
            </a:r>
            <a:r>
              <a:rPr lang="fr-FR" sz="7200" i="1" dirty="0">
                <a:latin typeface="+mj-lt"/>
                <a:ea typeface="ＭＳ Ｐゴシック" pitchFamily="-112" charset="-128"/>
                <a:cs typeface="ＭＳ Ｐゴシック" pitchFamily="-112" charset="-128"/>
              </a:rPr>
              <a:t>syllabe d’un mot (sa – von</a:t>
            </a:r>
            <a:r>
              <a:rPr lang="fr-FR" sz="7200" i="1" dirty="0" smtClean="0">
                <a:latin typeface="+mj-lt"/>
                <a:ea typeface="ＭＳ Ｐゴシック" pitchFamily="-112" charset="-128"/>
                <a:cs typeface="ＭＳ Ｐゴシック" pitchFamily="-112" charset="-128"/>
              </a:rPr>
              <a:t>)</a:t>
            </a:r>
          </a:p>
          <a:p>
            <a:pPr lvl="1">
              <a:spcBef>
                <a:spcPct val="0"/>
              </a:spcBef>
              <a:buFontTx/>
              <a:buChar char="-"/>
              <a:defRPr/>
            </a:pPr>
            <a:r>
              <a:rPr lang="fr-FR" sz="7200" i="1" dirty="0" smtClean="0">
                <a:latin typeface="+mj-lt"/>
                <a:ea typeface="ＭＳ Ｐゴシック" pitchFamily="-112" charset="-128"/>
                <a:cs typeface="ＭＳ Ｐゴシック" pitchFamily="-112" charset="-128"/>
              </a:rPr>
              <a:t> </a:t>
            </a:r>
            <a:r>
              <a:rPr lang="fr-FR" sz="7200" i="1" dirty="0">
                <a:latin typeface="+mj-lt"/>
                <a:ea typeface="ＭＳ Ｐゴシック" pitchFamily="-112" charset="-128"/>
                <a:cs typeface="ＭＳ Ｐゴシック" pitchFamily="-112" charset="-128"/>
              </a:rPr>
              <a:t>exercice d’omission </a:t>
            </a:r>
            <a:r>
              <a:rPr lang="fr-FR" sz="7200" i="1" dirty="0" smtClean="0">
                <a:latin typeface="+mj-lt"/>
                <a:ea typeface="ＭＳ Ｐゴシック" pitchFamily="-112" charset="-128"/>
                <a:cs typeface="ＭＳ Ｐゴシック" pitchFamily="-112" charset="-128"/>
              </a:rPr>
              <a:t>phonémique</a:t>
            </a:r>
            <a:r>
              <a:rPr lang="fr-FR" sz="7200" i="1" dirty="0">
                <a:latin typeface="+mj-lt"/>
                <a:ea typeface="ＭＳ Ｐゴシック" pitchFamily="-112" charset="-128"/>
                <a:cs typeface="ＭＳ Ｐゴシック" pitchFamily="-112" charset="-128"/>
              </a:rPr>
              <a:t>  : premier </a:t>
            </a:r>
            <a:r>
              <a:rPr lang="fr-FR" sz="7200" i="1" dirty="0" smtClean="0">
                <a:latin typeface="+mj-lt"/>
                <a:ea typeface="ＭＳ Ｐゴシック" pitchFamily="-112" charset="-128"/>
                <a:cs typeface="ＭＳ Ｐゴシック" pitchFamily="-112" charset="-128"/>
              </a:rPr>
              <a:t>phonème </a:t>
            </a:r>
            <a:r>
              <a:rPr lang="fr-FR" sz="7200" i="1" dirty="0">
                <a:latin typeface="+mj-lt"/>
                <a:ea typeface="ＭＳ Ｐゴシック" pitchFamily="-112" charset="-128"/>
                <a:cs typeface="ＭＳ Ｐゴシック" pitchFamily="-112" charset="-128"/>
              </a:rPr>
              <a:t>d’un mot donné </a:t>
            </a:r>
            <a:r>
              <a:rPr lang="fr-FR" sz="7200" i="1" dirty="0" smtClean="0">
                <a:latin typeface="+mj-lt"/>
                <a:ea typeface="ＭＳ Ｐゴシック" pitchFamily="-112" charset="-128"/>
                <a:cs typeface="ＭＳ Ｐゴシック" pitchFamily="-112" charset="-128"/>
              </a:rPr>
              <a:t>(savon)</a:t>
            </a:r>
            <a:endParaRPr lang="fr-FR" sz="7200" i="1" dirty="0">
              <a:latin typeface="+mj-lt"/>
              <a:ea typeface="ＭＳ Ｐゴシック" pitchFamily="-112" charset="-128"/>
              <a:cs typeface="ＭＳ Ｐゴシック" pitchFamily="-112" charset="-128"/>
            </a:endParaRPr>
          </a:p>
          <a:p>
            <a:pPr lvl="1">
              <a:spcBef>
                <a:spcPct val="0"/>
              </a:spcBef>
              <a:buFontTx/>
              <a:buChar char="-"/>
              <a:defRPr/>
            </a:pPr>
            <a:r>
              <a:rPr lang="fr-FR" sz="7200" i="1" dirty="0" smtClean="0">
                <a:latin typeface="+mj-lt"/>
                <a:ea typeface="ＭＳ Ｐゴシック" pitchFamily="-112" charset="-128"/>
                <a:cs typeface="ＭＳ Ｐゴシック" pitchFamily="-112" charset="-128"/>
              </a:rPr>
              <a:t> </a:t>
            </a:r>
            <a:r>
              <a:rPr lang="fr-FR" sz="7200" i="1" dirty="0">
                <a:latin typeface="+mj-lt"/>
                <a:ea typeface="ＭＳ Ｐゴシック" pitchFamily="-112" charset="-128"/>
                <a:cs typeface="ＭＳ Ｐゴシック" pitchFamily="-112" charset="-128"/>
              </a:rPr>
              <a:t>exercice qui consiste à isoler le premier son de deux mots successifs et à les fusionner pour produire la syllabe correspondante (acronyme) cheval/avion = cha</a:t>
            </a:r>
            <a:r>
              <a:rPr lang="fr-FR" sz="7200" i="1" dirty="0" smtClean="0">
                <a:latin typeface="+mj-lt"/>
                <a:ea typeface="ＭＳ Ｐゴシック" pitchFamily="-112" charset="-128"/>
                <a:cs typeface="ＭＳ Ｐゴシック" pitchFamily="-112" charset="-128"/>
              </a:rPr>
              <a:t>.</a:t>
            </a:r>
            <a:endParaRPr lang="fr-FR" sz="7200" i="1" dirty="0">
              <a:latin typeface="+mj-lt"/>
              <a:ea typeface="ＭＳ Ｐゴシック" pitchFamily="-112" charset="-128"/>
              <a:cs typeface="ＭＳ Ｐゴシック" pitchFamily="-112" charset="-128"/>
            </a:endParaRPr>
          </a:p>
          <a:p>
            <a:pPr lvl="1">
              <a:spcBef>
                <a:spcPct val="0"/>
              </a:spcBef>
              <a:buFontTx/>
              <a:buChar char="-"/>
              <a:defRPr/>
            </a:pPr>
            <a:r>
              <a:rPr lang="fr-FR" sz="7200" i="1" dirty="0" smtClean="0">
                <a:latin typeface="+mj-lt"/>
                <a:ea typeface="ＭＳ Ｐゴシック" pitchFamily="-112" charset="-128"/>
                <a:cs typeface="ＭＳ Ｐゴシック" pitchFamily="-112" charset="-128"/>
              </a:rPr>
              <a:t> </a:t>
            </a:r>
            <a:r>
              <a:rPr lang="fr-FR" sz="7200" i="1" dirty="0">
                <a:latin typeface="+mj-lt"/>
                <a:ea typeface="ＭＳ Ｐゴシック" pitchFamily="-112" charset="-128"/>
                <a:cs typeface="ＭＳ Ｐゴシック" pitchFamily="-112" charset="-128"/>
              </a:rPr>
              <a:t>exercice de </a:t>
            </a:r>
            <a:r>
              <a:rPr lang="fr-FR" sz="7200" i="1" dirty="0" smtClean="0">
                <a:latin typeface="+mj-lt"/>
                <a:ea typeface="ＭＳ Ｐゴシック" pitchFamily="-112" charset="-128"/>
                <a:cs typeface="ＭＳ Ｐゴシック" pitchFamily="-112" charset="-128"/>
              </a:rPr>
              <a:t>décomposition </a:t>
            </a:r>
            <a:r>
              <a:rPr lang="fr-FR" sz="7200" i="1" dirty="0">
                <a:latin typeface="+mj-lt"/>
                <a:ea typeface="ＭＳ Ｐゴシック" pitchFamily="-112" charset="-128"/>
                <a:cs typeface="ＭＳ Ｐゴシック" pitchFamily="-112" charset="-128"/>
              </a:rPr>
              <a:t>qui consiste à énoncer l’ensemble des phonèmes d’un mot oral (s- a-v-on). </a:t>
            </a:r>
            <a:endParaRPr lang="fr-FR" sz="7200" i="1" dirty="0" smtClean="0">
              <a:latin typeface="+mj-lt"/>
              <a:ea typeface="ＭＳ Ｐゴシック" pitchFamily="-112" charset="-128"/>
              <a:cs typeface="ＭＳ Ｐゴシック" pitchFamily="-112" charset="-128"/>
            </a:endParaRPr>
          </a:p>
          <a:p>
            <a:pPr marL="457200" lvl="1" indent="0">
              <a:spcBef>
                <a:spcPct val="0"/>
              </a:spcBef>
              <a:buNone/>
              <a:defRPr/>
            </a:pPr>
            <a:endParaRPr lang="fr-FR" sz="7200" i="1" dirty="0" smtClean="0">
              <a:latin typeface="+mj-lt"/>
              <a:ea typeface="ＭＳ Ｐゴシック" pitchFamily="-112" charset="-128"/>
            </a:endParaRPr>
          </a:p>
          <a:p>
            <a:pPr marL="457200" lvl="1" indent="0">
              <a:spcBef>
                <a:spcPct val="0"/>
              </a:spcBef>
              <a:buNone/>
              <a:defRPr/>
            </a:pPr>
            <a:r>
              <a:rPr lang="fr-FR" sz="7200" dirty="0" smtClean="0">
                <a:latin typeface="+mj-lt"/>
                <a:ea typeface="ＭＳ Ｐゴシック" pitchFamily="-112" charset="-128"/>
              </a:rPr>
              <a:t>Pourquoi diversifier ?</a:t>
            </a:r>
            <a:r>
              <a:rPr lang="fr-FR" sz="7200" dirty="0" smtClean="0">
                <a:latin typeface="+mj-lt"/>
              </a:rPr>
              <a:t> </a:t>
            </a:r>
          </a:p>
          <a:p>
            <a:pPr marL="457200" lvl="1" indent="0">
              <a:spcBef>
                <a:spcPct val="0"/>
              </a:spcBef>
              <a:buNone/>
              <a:defRPr/>
            </a:pPr>
            <a:endParaRPr lang="fr-FR" sz="7200" dirty="0">
              <a:latin typeface="+mj-lt"/>
            </a:endParaRPr>
          </a:p>
          <a:p>
            <a:pPr marL="457200" lvl="1" indent="0">
              <a:spcBef>
                <a:spcPct val="0"/>
              </a:spcBef>
              <a:buNone/>
              <a:defRPr/>
            </a:pPr>
            <a:r>
              <a:rPr lang="fr-FR" sz="7200" dirty="0" smtClean="0">
                <a:latin typeface="+mj-lt"/>
              </a:rPr>
              <a:t>Tests proposés dans la recherche : </a:t>
            </a:r>
            <a:r>
              <a:rPr lang="fr-FR" sz="7200" dirty="0">
                <a:latin typeface="+mj-lt"/>
              </a:rPr>
              <a:t>échec massif sur tout ce qui </a:t>
            </a:r>
            <a:r>
              <a:rPr lang="fr-FR" sz="7200" dirty="0" smtClean="0">
                <a:latin typeface="+mj-lt"/>
              </a:rPr>
              <a:t>concerne la </a:t>
            </a:r>
            <a:r>
              <a:rPr lang="fr-FR" sz="7200" dirty="0">
                <a:latin typeface="+mj-lt"/>
              </a:rPr>
              <a:t>suppression de syllabes </a:t>
            </a:r>
            <a:r>
              <a:rPr lang="fr-FR" sz="7200" dirty="0" smtClean="0">
                <a:latin typeface="+mj-lt"/>
              </a:rPr>
              <a:t>(le </a:t>
            </a:r>
            <a:r>
              <a:rPr lang="fr-FR" sz="7200" dirty="0">
                <a:latin typeface="+mj-lt"/>
              </a:rPr>
              <a:t>sémantique entre en jeu </a:t>
            </a:r>
            <a:r>
              <a:rPr lang="fr-FR" sz="7200" dirty="0" smtClean="0">
                <a:latin typeface="+mj-lt"/>
              </a:rPr>
              <a:t>et </a:t>
            </a:r>
            <a:r>
              <a:rPr lang="fr-FR" sz="7200" dirty="0">
                <a:latin typeface="+mj-lt"/>
              </a:rPr>
              <a:t>gêne l’action</a:t>
            </a:r>
            <a:r>
              <a:rPr lang="fr-FR" sz="7200" dirty="0" smtClean="0">
                <a:latin typeface="+mj-lt"/>
              </a:rPr>
              <a:t>) ; c’est un </a:t>
            </a:r>
            <a:r>
              <a:rPr lang="fr-FR" sz="7200" dirty="0">
                <a:latin typeface="+mj-lt"/>
              </a:rPr>
              <a:t>résultats très </a:t>
            </a:r>
            <a:r>
              <a:rPr lang="fr-FR" sz="7200" dirty="0" smtClean="0">
                <a:latin typeface="+mj-lt"/>
              </a:rPr>
              <a:t>surprenant </a:t>
            </a:r>
            <a:r>
              <a:rPr lang="fr-FR" sz="7200" dirty="0">
                <a:latin typeface="+mj-lt"/>
              </a:rPr>
              <a:t>car </a:t>
            </a:r>
            <a:r>
              <a:rPr lang="fr-FR" sz="7200" dirty="0" smtClean="0">
                <a:latin typeface="+mj-lt"/>
              </a:rPr>
              <a:t>la phonologie est </a:t>
            </a:r>
            <a:r>
              <a:rPr lang="fr-FR" sz="7200" dirty="0">
                <a:latin typeface="+mj-lt"/>
              </a:rPr>
              <a:t>très travaillée en </a:t>
            </a:r>
            <a:r>
              <a:rPr lang="fr-FR" sz="7200" dirty="0" smtClean="0">
                <a:latin typeface="+mj-lt"/>
              </a:rPr>
              <a:t>maternelle  </a:t>
            </a:r>
            <a:r>
              <a:rPr lang="fr-FR" sz="7200" dirty="0">
                <a:latin typeface="+mj-lt"/>
              </a:rPr>
              <a:t>=&gt; Goigoux s’est intéressé à ce qui se faisait dans les </a:t>
            </a:r>
            <a:r>
              <a:rPr lang="fr-FR" sz="7200" dirty="0" smtClean="0">
                <a:latin typeface="+mj-lt"/>
              </a:rPr>
              <a:t>classes</a:t>
            </a:r>
          </a:p>
          <a:p>
            <a:pPr marL="457200" lvl="1" indent="0">
              <a:spcBef>
                <a:spcPct val="0"/>
              </a:spcBef>
              <a:buNone/>
              <a:defRPr/>
            </a:pPr>
            <a:endParaRPr lang="fr-FR" sz="7200" dirty="0">
              <a:latin typeface="+mj-lt"/>
            </a:endParaRPr>
          </a:p>
          <a:p>
            <a:pPr marL="457200" lvl="1" indent="0">
              <a:spcBef>
                <a:spcPct val="0"/>
              </a:spcBef>
              <a:buNone/>
              <a:defRPr/>
            </a:pPr>
            <a:r>
              <a:rPr lang="fr-FR" sz="7200" dirty="0" smtClean="0">
                <a:latin typeface="+mj-lt"/>
              </a:rPr>
              <a:t> </a:t>
            </a:r>
            <a:r>
              <a:rPr lang="fr-FR" sz="7200" dirty="0" smtClean="0">
                <a:latin typeface="+mj-lt"/>
                <a:sym typeface="Wingdings" panose="05000000000000000000" pitchFamily="2" charset="2"/>
              </a:rPr>
              <a:t>  </a:t>
            </a:r>
            <a:r>
              <a:rPr lang="fr-FR" sz="7200" dirty="0" smtClean="0">
                <a:latin typeface="+mj-lt"/>
              </a:rPr>
              <a:t>compter</a:t>
            </a:r>
            <a:r>
              <a:rPr lang="fr-FR" sz="7200" dirty="0">
                <a:latin typeface="+mj-lt"/>
              </a:rPr>
              <a:t>, segmenter, </a:t>
            </a:r>
            <a:r>
              <a:rPr lang="fr-FR" sz="7200" dirty="0" smtClean="0">
                <a:latin typeface="+mj-lt"/>
              </a:rPr>
              <a:t>localiser se fait beaucoup </a:t>
            </a:r>
            <a:r>
              <a:rPr lang="fr-FR" sz="7200" dirty="0">
                <a:latin typeface="+mj-lt"/>
              </a:rPr>
              <a:t>fait en maternelle </a:t>
            </a:r>
          </a:p>
          <a:p>
            <a:pPr>
              <a:defRPr/>
            </a:pPr>
            <a:r>
              <a:rPr lang="fr-FR" sz="7200" dirty="0" smtClean="0">
                <a:latin typeface="+mj-lt"/>
                <a:sym typeface="Wingdings" panose="05000000000000000000" pitchFamily="2" charset="2"/>
              </a:rPr>
              <a:t> </a:t>
            </a:r>
            <a:r>
              <a:rPr lang="fr-FR" sz="7200" dirty="0" smtClean="0">
                <a:latin typeface="+mj-lt"/>
              </a:rPr>
              <a:t>Il faut aller </a:t>
            </a:r>
            <a:r>
              <a:rPr lang="fr-FR" sz="7200" dirty="0">
                <a:latin typeface="+mj-lt"/>
              </a:rPr>
              <a:t>jusqu’à </a:t>
            </a:r>
            <a:r>
              <a:rPr lang="fr-FR" sz="7200" dirty="0" smtClean="0">
                <a:latin typeface="+mj-lt"/>
              </a:rPr>
              <a:t>la suppression de syllabes (en début, en fin puis au milieu) , les fusions, l’inversion/permutation, fusion … (avec </a:t>
            </a:r>
            <a:r>
              <a:rPr lang="fr-FR" sz="7200" dirty="0">
                <a:latin typeface="+mj-lt"/>
              </a:rPr>
              <a:t>des pseudos mots : exemple </a:t>
            </a:r>
            <a:r>
              <a:rPr lang="fr-FR" sz="7200" dirty="0" smtClean="0">
                <a:latin typeface="+mj-lt"/>
              </a:rPr>
              <a:t>tatipon)</a:t>
            </a:r>
            <a:endParaRPr lang="fr-FR" sz="7200" dirty="0">
              <a:latin typeface="+mj-lt"/>
            </a:endParaRPr>
          </a:p>
          <a:p>
            <a:pPr>
              <a:defRPr/>
            </a:pPr>
            <a:endParaRPr lang="fr-FR" sz="7200" dirty="0">
              <a:latin typeface="+mj-lt"/>
            </a:endParaRPr>
          </a:p>
          <a:p>
            <a:pPr>
              <a:defRPr/>
            </a:pPr>
            <a:endParaRPr lang="fr-FR" sz="7200" dirty="0">
              <a:latin typeface="+mj-lt"/>
            </a:endParaRPr>
          </a:p>
          <a:p>
            <a:pPr>
              <a:defRPr/>
            </a:pPr>
            <a:endParaRPr lang="fr-FR" dirty="0">
              <a:latin typeface="+mj-lt"/>
            </a:endParaRPr>
          </a:p>
          <a:p>
            <a:endParaRPr lang="fr-FR" dirty="0">
              <a:latin typeface="+mj-lt"/>
            </a:endParaRPr>
          </a:p>
        </p:txBody>
      </p:sp>
    </p:spTree>
    <p:extLst>
      <p:ext uri="{BB962C8B-B14F-4D97-AF65-F5344CB8AC3E}">
        <p14:creationId xmlns:p14="http://schemas.microsoft.com/office/powerpoint/2010/main" val="1063509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744200" cy="837141"/>
          </a:xfrm>
        </p:spPr>
        <p:txBody>
          <a:bodyPr>
            <a:normAutofit fontScale="90000"/>
          </a:bodyPr>
          <a:lstStyle/>
          <a:p>
            <a:pPr algn="ctr"/>
            <a:r>
              <a:rPr lang="fr-FR" sz="2400" dirty="0" smtClean="0"/>
              <a:t>éduscol « lien oral – écrit « activités phonologiques au service de l’entrée dans le code alphabétique » ; « l’apprentissage des correspondances graphèmes / phonèmes 1, 2 et 3 »</a:t>
            </a:r>
            <a:br>
              <a:rPr lang="fr-FR" sz="2400" dirty="0" smtClean="0"/>
            </a:br>
            <a:r>
              <a:rPr lang="fr-FR" sz="2400" dirty="0" smtClean="0"/>
              <a:t>* pour « segmentation et répétition : vidéo « repérer les 1ieres difficultés »</a:t>
            </a:r>
            <a:endParaRPr lang="fr-FR" sz="2400" dirty="0"/>
          </a:p>
        </p:txBody>
      </p:sp>
      <p:pic>
        <p:nvPicPr>
          <p:cNvPr id="4" name="Image 2"/>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202267"/>
            <a:ext cx="10744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001707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497305"/>
            <a:ext cx="10515600" cy="5679658"/>
          </a:xfrm>
        </p:spPr>
        <p:txBody>
          <a:bodyPr>
            <a:normAutofit/>
          </a:bodyPr>
          <a:lstStyle/>
          <a:p>
            <a:r>
              <a:rPr lang="fr-FR" sz="1600" b="1" dirty="0">
                <a:latin typeface="+mj-lt"/>
              </a:rPr>
              <a:t>La chasse à la syllabe </a:t>
            </a:r>
            <a:r>
              <a:rPr lang="fr-FR" sz="1600" dirty="0">
                <a:latin typeface="+mj-lt"/>
              </a:rPr>
              <a:t>:</a:t>
            </a:r>
          </a:p>
          <a:p>
            <a:r>
              <a:rPr lang="fr-FR" sz="1600" dirty="0">
                <a:latin typeface="+mj-lt"/>
              </a:rPr>
              <a:t>Proposer oralement une syllabe (par exemple, TO), puis dire une phrase ou un texte court, les élèves doivent lever la</a:t>
            </a:r>
          </a:p>
          <a:p>
            <a:r>
              <a:rPr lang="fr-FR" sz="1600" dirty="0">
                <a:latin typeface="+mj-lt"/>
              </a:rPr>
              <a:t>main dès qu’ils entendent cette syllabe.</a:t>
            </a:r>
          </a:p>
          <a:p>
            <a:r>
              <a:rPr lang="fr-FR" sz="1600" b="1" dirty="0">
                <a:latin typeface="+mj-lt"/>
              </a:rPr>
              <a:t>Trouver </a:t>
            </a:r>
            <a:r>
              <a:rPr lang="fr-FR" sz="1600" b="1" dirty="0" smtClean="0">
                <a:latin typeface="+mj-lt"/>
              </a:rPr>
              <a:t>l’intrus* </a:t>
            </a:r>
            <a:r>
              <a:rPr lang="fr-FR" sz="1600" b="1" dirty="0">
                <a:latin typeface="+mj-lt"/>
              </a:rPr>
              <a:t>:</a:t>
            </a:r>
          </a:p>
          <a:p>
            <a:r>
              <a:rPr lang="fr-FR" sz="1600" dirty="0">
                <a:latin typeface="+mj-lt"/>
              </a:rPr>
              <a:t>Proposer oralement des mots (avec ou dans support iconographique) avec la même syllabe initiale ou finale + un intrus.</a:t>
            </a:r>
          </a:p>
          <a:p>
            <a:r>
              <a:rPr lang="fr-FR" sz="1600" dirty="0">
                <a:latin typeface="+mj-lt"/>
              </a:rPr>
              <a:t>Ex : </a:t>
            </a:r>
            <a:r>
              <a:rPr lang="fr-FR" sz="1600" i="1" dirty="0">
                <a:latin typeface="+mj-lt"/>
              </a:rPr>
              <a:t>bateau</a:t>
            </a:r>
            <a:r>
              <a:rPr lang="fr-FR" sz="1600" dirty="0">
                <a:latin typeface="+mj-lt"/>
              </a:rPr>
              <a:t>, </a:t>
            </a:r>
            <a:r>
              <a:rPr lang="fr-FR" sz="1600" i="1" dirty="0">
                <a:latin typeface="+mj-lt"/>
              </a:rPr>
              <a:t>banane</a:t>
            </a:r>
            <a:r>
              <a:rPr lang="fr-FR" sz="1600" dirty="0">
                <a:latin typeface="+mj-lt"/>
              </a:rPr>
              <a:t>, </a:t>
            </a:r>
            <a:r>
              <a:rPr lang="fr-FR" sz="1600" i="1" dirty="0">
                <a:latin typeface="+mj-lt"/>
              </a:rPr>
              <a:t>tapis</a:t>
            </a:r>
            <a:r>
              <a:rPr lang="fr-FR" sz="1600" dirty="0">
                <a:latin typeface="+mj-lt"/>
              </a:rPr>
              <a:t>, </a:t>
            </a:r>
            <a:r>
              <a:rPr lang="fr-FR" sz="1600" i="1" dirty="0">
                <a:latin typeface="+mj-lt"/>
              </a:rPr>
              <a:t>ballon</a:t>
            </a:r>
            <a:r>
              <a:rPr lang="fr-FR" sz="1600" dirty="0">
                <a:latin typeface="+mj-lt"/>
              </a:rPr>
              <a:t>.</a:t>
            </a:r>
          </a:p>
          <a:p>
            <a:r>
              <a:rPr lang="fr-FR" sz="1600" b="1" dirty="0">
                <a:latin typeface="+mj-lt"/>
              </a:rPr>
              <a:t>Loto des syllabes :</a:t>
            </a:r>
          </a:p>
          <a:p>
            <a:r>
              <a:rPr lang="fr-FR" sz="1600" dirty="0">
                <a:latin typeface="+mj-lt"/>
              </a:rPr>
              <a:t>Dire une syllabe (ex : TA), mettre un jeton sur le dessin de la grille contenant la syllabe énoncée (ex : tapis).</a:t>
            </a:r>
          </a:p>
          <a:p>
            <a:r>
              <a:rPr lang="fr-FR" sz="1600" b="1" dirty="0">
                <a:latin typeface="+mj-lt"/>
              </a:rPr>
              <a:t>Domino des syllabes :</a:t>
            </a:r>
          </a:p>
          <a:p>
            <a:r>
              <a:rPr lang="fr-FR" sz="1600" dirty="0">
                <a:latin typeface="+mj-lt"/>
              </a:rPr>
              <a:t>Associer des syllabes en rime ou en attaque à un dessin contenant cette syllabe.</a:t>
            </a:r>
          </a:p>
          <a:p>
            <a:r>
              <a:rPr lang="fr-FR" sz="1600" b="1" dirty="0">
                <a:latin typeface="+mj-lt"/>
              </a:rPr>
              <a:t>La syllabe commune </a:t>
            </a:r>
            <a:r>
              <a:rPr lang="fr-FR" sz="1600" dirty="0">
                <a:latin typeface="+mj-lt"/>
              </a:rPr>
              <a:t>:</a:t>
            </a:r>
          </a:p>
          <a:p>
            <a:r>
              <a:rPr lang="fr-FR" sz="1600" dirty="0">
                <a:latin typeface="+mj-lt"/>
              </a:rPr>
              <a:t>• trouver des mots (ou chercher des images d’éléments contenant la même syllabe au début ou à la fin) ;</a:t>
            </a:r>
          </a:p>
          <a:p>
            <a:r>
              <a:rPr lang="fr-FR" sz="1600" dirty="0">
                <a:latin typeface="+mj-lt"/>
              </a:rPr>
              <a:t>• classer des mots contenant une même syllabe suivant sa position dans le mot (début/milieu/fin</a:t>
            </a:r>
            <a:r>
              <a:rPr lang="fr-FR" sz="1600" dirty="0" smtClean="0">
                <a:latin typeface="+mj-lt"/>
              </a:rPr>
              <a:t>).</a:t>
            </a:r>
          </a:p>
          <a:p>
            <a:r>
              <a:rPr lang="fr-FR" sz="1600" b="1" dirty="0" err="1" smtClean="0">
                <a:latin typeface="+mj-lt"/>
              </a:rPr>
              <a:t>Mémory</a:t>
            </a:r>
            <a:r>
              <a:rPr lang="fr-FR" sz="1600" b="1" dirty="0" smtClean="0">
                <a:latin typeface="+mj-lt"/>
              </a:rPr>
              <a:t> des syllabes</a:t>
            </a:r>
          </a:p>
          <a:p>
            <a:endParaRPr lang="fr-FR" sz="1600" dirty="0" smtClean="0">
              <a:latin typeface="+mj-lt"/>
            </a:endParaRPr>
          </a:p>
          <a:p>
            <a:r>
              <a:rPr lang="fr-FR" sz="1600" dirty="0">
                <a:latin typeface="+mj-lt"/>
              </a:rPr>
              <a:t>V</a:t>
            </a:r>
            <a:r>
              <a:rPr lang="fr-FR" sz="1600" dirty="0" smtClean="0">
                <a:latin typeface="+mj-lt"/>
              </a:rPr>
              <a:t>idéo : BSD « les phonèmes en GS et CP : conscience phonologique » ; « les syllabes en GS, attaques et rimes »</a:t>
            </a:r>
            <a:endParaRPr lang="fr-FR" sz="1600" dirty="0">
              <a:latin typeface="+mj-lt"/>
            </a:endParaRPr>
          </a:p>
        </p:txBody>
      </p:sp>
    </p:spTree>
    <p:extLst>
      <p:ext uri="{BB962C8B-B14F-4D97-AF65-F5344CB8AC3E}">
        <p14:creationId xmlns:p14="http://schemas.microsoft.com/office/powerpoint/2010/main" val="39145919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545432"/>
            <a:ext cx="10515600" cy="5631531"/>
          </a:xfrm>
        </p:spPr>
        <p:txBody>
          <a:bodyPr>
            <a:normAutofit fontScale="62500" lnSpcReduction="20000"/>
          </a:bodyPr>
          <a:lstStyle/>
          <a:p>
            <a:r>
              <a:rPr lang="fr-FR" dirty="0">
                <a:latin typeface="+mj-lt"/>
              </a:rPr>
              <a:t>Une fois les syllabes bien repérées</a:t>
            </a:r>
            <a:r>
              <a:rPr lang="fr-FR" b="1" dirty="0">
                <a:latin typeface="+mj-lt"/>
              </a:rPr>
              <a:t>, </a:t>
            </a:r>
            <a:r>
              <a:rPr lang="fr-FR" dirty="0">
                <a:latin typeface="+mj-lt"/>
              </a:rPr>
              <a:t>les manipulations possibles pour accroître l’habileté sont nombreuses</a:t>
            </a:r>
            <a:r>
              <a:rPr lang="fr-FR" dirty="0" smtClean="0">
                <a:latin typeface="+mj-lt"/>
              </a:rPr>
              <a:t>.</a:t>
            </a:r>
          </a:p>
          <a:p>
            <a:endParaRPr lang="fr-FR" dirty="0">
              <a:latin typeface="+mj-lt"/>
            </a:endParaRPr>
          </a:p>
          <a:p>
            <a:r>
              <a:rPr lang="fr-FR" dirty="0">
                <a:latin typeface="+mj-lt"/>
              </a:rPr>
              <a:t>• </a:t>
            </a:r>
            <a:r>
              <a:rPr lang="fr-FR" b="1" dirty="0">
                <a:latin typeface="+mj-lt"/>
              </a:rPr>
              <a:t>Ajouter une syllabe</a:t>
            </a:r>
            <a:r>
              <a:rPr lang="fr-FR" dirty="0">
                <a:latin typeface="+mj-lt"/>
              </a:rPr>
              <a:t>, la même que la dernière (</a:t>
            </a:r>
            <a:r>
              <a:rPr lang="fr-FR" i="1" dirty="0">
                <a:latin typeface="+mj-lt"/>
              </a:rPr>
              <a:t>moutonton</a:t>
            </a:r>
            <a:r>
              <a:rPr lang="fr-FR" dirty="0">
                <a:latin typeface="+mj-lt"/>
              </a:rPr>
              <a:t>, </a:t>
            </a:r>
            <a:r>
              <a:rPr lang="fr-FR" i="1" dirty="0">
                <a:latin typeface="+mj-lt"/>
              </a:rPr>
              <a:t>bateauteau</a:t>
            </a:r>
            <a:r>
              <a:rPr lang="fr-FR" dirty="0">
                <a:latin typeface="+mj-lt"/>
              </a:rPr>
              <a:t>, </a:t>
            </a:r>
            <a:r>
              <a:rPr lang="fr-FR" i="1" dirty="0">
                <a:latin typeface="+mj-lt"/>
              </a:rPr>
              <a:t>citrontron</a:t>
            </a:r>
            <a:r>
              <a:rPr lang="fr-FR" dirty="0">
                <a:latin typeface="+mj-lt"/>
              </a:rPr>
              <a:t>…), ou que la première</a:t>
            </a:r>
          </a:p>
          <a:p>
            <a:pPr marL="0" indent="0">
              <a:buNone/>
            </a:pPr>
            <a:r>
              <a:rPr lang="fr-FR" dirty="0">
                <a:latin typeface="+mj-lt"/>
              </a:rPr>
              <a:t>(</a:t>
            </a:r>
            <a:r>
              <a:rPr lang="fr-FR" i="1" dirty="0">
                <a:latin typeface="+mj-lt"/>
              </a:rPr>
              <a:t>moumouton</a:t>
            </a:r>
            <a:r>
              <a:rPr lang="fr-FR" dirty="0">
                <a:latin typeface="+mj-lt"/>
              </a:rPr>
              <a:t>, </a:t>
            </a:r>
            <a:r>
              <a:rPr lang="fr-FR" i="1" dirty="0">
                <a:latin typeface="+mj-lt"/>
              </a:rPr>
              <a:t>babateau</a:t>
            </a:r>
            <a:r>
              <a:rPr lang="fr-FR" dirty="0">
                <a:latin typeface="+mj-lt"/>
              </a:rPr>
              <a:t>, </a:t>
            </a:r>
            <a:r>
              <a:rPr lang="fr-FR" i="1" dirty="0">
                <a:latin typeface="+mj-lt"/>
              </a:rPr>
              <a:t>cicitron</a:t>
            </a:r>
            <a:r>
              <a:rPr lang="fr-FR" dirty="0">
                <a:latin typeface="+mj-lt"/>
              </a:rPr>
              <a:t>) ou toujours la même (</a:t>
            </a:r>
            <a:r>
              <a:rPr lang="fr-FR" i="1" dirty="0">
                <a:latin typeface="+mj-lt"/>
              </a:rPr>
              <a:t>boutonmi</a:t>
            </a:r>
            <a:r>
              <a:rPr lang="fr-FR" dirty="0">
                <a:latin typeface="+mj-lt"/>
              </a:rPr>
              <a:t>, </a:t>
            </a:r>
            <a:r>
              <a:rPr lang="fr-FR" i="1" dirty="0">
                <a:latin typeface="+mj-lt"/>
              </a:rPr>
              <a:t>bateaumi</a:t>
            </a:r>
            <a:r>
              <a:rPr lang="fr-FR" dirty="0">
                <a:latin typeface="+mj-lt"/>
              </a:rPr>
              <a:t>, </a:t>
            </a:r>
            <a:r>
              <a:rPr lang="fr-FR" i="1" dirty="0">
                <a:latin typeface="+mj-lt"/>
              </a:rPr>
              <a:t>citronmi</a:t>
            </a:r>
            <a:r>
              <a:rPr lang="fr-FR" dirty="0" smtClean="0">
                <a:latin typeface="+mj-lt"/>
              </a:rPr>
              <a:t>).</a:t>
            </a:r>
          </a:p>
          <a:p>
            <a:pPr marL="0" indent="0">
              <a:buNone/>
            </a:pPr>
            <a:endParaRPr lang="fr-FR" dirty="0">
              <a:latin typeface="+mj-lt"/>
            </a:endParaRPr>
          </a:p>
          <a:p>
            <a:r>
              <a:rPr lang="fr-FR" dirty="0">
                <a:latin typeface="+mj-lt"/>
              </a:rPr>
              <a:t>• </a:t>
            </a:r>
            <a:r>
              <a:rPr lang="fr-FR" b="1" dirty="0">
                <a:latin typeface="+mj-lt"/>
              </a:rPr>
              <a:t>Inverser les syllabes </a:t>
            </a:r>
            <a:r>
              <a:rPr lang="fr-FR" dirty="0">
                <a:latin typeface="+mj-lt"/>
              </a:rPr>
              <a:t>de mots bi-syllabiques : </a:t>
            </a:r>
            <a:r>
              <a:rPr lang="fr-FR" i="1" dirty="0">
                <a:latin typeface="+mj-lt"/>
              </a:rPr>
              <a:t>toupie </a:t>
            </a:r>
            <a:r>
              <a:rPr lang="fr-FR" dirty="0">
                <a:latin typeface="+mj-lt"/>
              </a:rPr>
              <a:t>devient </a:t>
            </a:r>
            <a:r>
              <a:rPr lang="fr-FR" i="1" dirty="0">
                <a:latin typeface="+mj-lt"/>
              </a:rPr>
              <a:t>pitou</a:t>
            </a:r>
            <a:r>
              <a:rPr lang="fr-FR" dirty="0">
                <a:latin typeface="+mj-lt"/>
              </a:rPr>
              <a:t>, </a:t>
            </a:r>
            <a:r>
              <a:rPr lang="fr-FR" i="1" dirty="0">
                <a:latin typeface="+mj-lt"/>
              </a:rPr>
              <a:t>bateau </a:t>
            </a:r>
            <a:r>
              <a:rPr lang="fr-FR" dirty="0">
                <a:latin typeface="+mj-lt"/>
              </a:rPr>
              <a:t>devient </a:t>
            </a:r>
            <a:r>
              <a:rPr lang="fr-FR" i="1" dirty="0">
                <a:latin typeface="+mj-lt"/>
              </a:rPr>
              <a:t>teauba</a:t>
            </a:r>
            <a:r>
              <a:rPr lang="fr-FR" dirty="0">
                <a:latin typeface="+mj-lt"/>
              </a:rPr>
              <a:t>, </a:t>
            </a:r>
            <a:r>
              <a:rPr lang="fr-FR" i="1" dirty="0">
                <a:latin typeface="+mj-lt"/>
              </a:rPr>
              <a:t>Martin</a:t>
            </a:r>
            <a:r>
              <a:rPr lang="fr-FR" dirty="0">
                <a:latin typeface="+mj-lt"/>
              </a:rPr>
              <a:t>, </a:t>
            </a:r>
            <a:r>
              <a:rPr lang="fr-FR" i="1" dirty="0">
                <a:latin typeface="+mj-lt"/>
              </a:rPr>
              <a:t>tinmar </a:t>
            </a:r>
            <a:r>
              <a:rPr lang="fr-FR" dirty="0">
                <a:latin typeface="+mj-lt"/>
              </a:rPr>
              <a:t>(ce</a:t>
            </a:r>
          </a:p>
          <a:p>
            <a:pPr marL="0" indent="0">
              <a:buNone/>
            </a:pPr>
            <a:r>
              <a:rPr lang="fr-FR" dirty="0">
                <a:latin typeface="+mj-lt"/>
              </a:rPr>
              <a:t>dernier mot est plus complexe en raison de la formation de la 1ère syllabe CVC</a:t>
            </a:r>
            <a:r>
              <a:rPr lang="fr-FR" dirty="0" smtClean="0">
                <a:latin typeface="+mj-lt"/>
              </a:rPr>
              <a:t>).</a:t>
            </a:r>
          </a:p>
          <a:p>
            <a:pPr marL="0" indent="0">
              <a:buNone/>
            </a:pPr>
            <a:endParaRPr lang="fr-FR" dirty="0">
              <a:latin typeface="+mj-lt"/>
            </a:endParaRPr>
          </a:p>
          <a:p>
            <a:r>
              <a:rPr lang="fr-FR" dirty="0">
                <a:latin typeface="+mj-lt"/>
              </a:rPr>
              <a:t>• Éliminer une syllabe : Jouer au jeu de </a:t>
            </a:r>
            <a:r>
              <a:rPr lang="fr-FR" b="1" dirty="0">
                <a:latin typeface="+mj-lt"/>
              </a:rPr>
              <a:t>la syllabe interdite </a:t>
            </a:r>
            <a:r>
              <a:rPr lang="fr-FR" dirty="0">
                <a:latin typeface="+mj-lt"/>
              </a:rPr>
              <a:t>: répéter des mots existants ou inventés donnés par</a:t>
            </a:r>
          </a:p>
          <a:p>
            <a:pPr marL="0" indent="0">
              <a:buNone/>
            </a:pPr>
            <a:r>
              <a:rPr lang="fr-FR" dirty="0">
                <a:latin typeface="+mj-lt"/>
              </a:rPr>
              <a:t>l’enseignant en supprimant une syllabe. Parfois, c’est toujours la même, tantôt au début ou à la fin d’un mot (</a:t>
            </a:r>
            <a:r>
              <a:rPr lang="fr-FR" dirty="0" smtClean="0">
                <a:latin typeface="+mj-lt"/>
              </a:rPr>
              <a:t>par exemple</a:t>
            </a:r>
            <a:r>
              <a:rPr lang="fr-FR" dirty="0">
                <a:latin typeface="+mj-lt"/>
              </a:rPr>
              <a:t>, MA dans </a:t>
            </a:r>
            <a:r>
              <a:rPr lang="fr-FR" i="1" dirty="0">
                <a:latin typeface="+mj-lt"/>
              </a:rPr>
              <a:t>maman</a:t>
            </a:r>
            <a:r>
              <a:rPr lang="fr-FR" dirty="0">
                <a:latin typeface="+mj-lt"/>
              </a:rPr>
              <a:t>, </a:t>
            </a:r>
            <a:r>
              <a:rPr lang="fr-FR" i="1" dirty="0">
                <a:latin typeface="+mj-lt"/>
              </a:rPr>
              <a:t>marine</a:t>
            </a:r>
            <a:r>
              <a:rPr lang="fr-FR" dirty="0">
                <a:latin typeface="+mj-lt"/>
              </a:rPr>
              <a:t>, </a:t>
            </a:r>
            <a:r>
              <a:rPr lang="fr-FR" i="1" dirty="0">
                <a:latin typeface="+mj-lt"/>
              </a:rPr>
              <a:t>pyjama</a:t>
            </a:r>
            <a:r>
              <a:rPr lang="fr-FR" dirty="0">
                <a:latin typeface="+mj-lt"/>
              </a:rPr>
              <a:t>, </a:t>
            </a:r>
            <a:r>
              <a:rPr lang="fr-FR" i="1" dirty="0">
                <a:latin typeface="+mj-lt"/>
              </a:rPr>
              <a:t>cinéma</a:t>
            </a:r>
            <a:r>
              <a:rPr lang="fr-FR" dirty="0">
                <a:latin typeface="+mj-lt"/>
              </a:rPr>
              <a:t>…) ; parfois, la règle ordonne d’enlever </a:t>
            </a:r>
            <a:r>
              <a:rPr lang="fr-FR" dirty="0" smtClean="0">
                <a:latin typeface="+mj-lt"/>
              </a:rPr>
              <a:t>systématiquement la </a:t>
            </a:r>
            <a:r>
              <a:rPr lang="fr-FR" dirty="0">
                <a:latin typeface="+mj-lt"/>
              </a:rPr>
              <a:t>première (</a:t>
            </a:r>
            <a:r>
              <a:rPr lang="fr-FR" i="1" dirty="0">
                <a:latin typeface="+mj-lt"/>
              </a:rPr>
              <a:t>bateau</a:t>
            </a:r>
            <a:r>
              <a:rPr lang="fr-FR" dirty="0">
                <a:latin typeface="+mj-lt"/>
              </a:rPr>
              <a:t>/ </a:t>
            </a:r>
            <a:r>
              <a:rPr lang="fr-FR" i="1" dirty="0">
                <a:latin typeface="+mj-lt"/>
              </a:rPr>
              <a:t>teau</a:t>
            </a:r>
            <a:r>
              <a:rPr lang="fr-FR" dirty="0">
                <a:latin typeface="+mj-lt"/>
              </a:rPr>
              <a:t>, </a:t>
            </a:r>
            <a:r>
              <a:rPr lang="fr-FR" i="1" dirty="0">
                <a:latin typeface="+mj-lt"/>
              </a:rPr>
              <a:t>Fatima</a:t>
            </a:r>
            <a:r>
              <a:rPr lang="fr-FR" dirty="0">
                <a:latin typeface="+mj-lt"/>
              </a:rPr>
              <a:t>/ </a:t>
            </a:r>
            <a:r>
              <a:rPr lang="fr-FR" i="1" dirty="0">
                <a:latin typeface="+mj-lt"/>
              </a:rPr>
              <a:t>Tima</a:t>
            </a:r>
            <a:r>
              <a:rPr lang="fr-FR" dirty="0">
                <a:latin typeface="+mj-lt"/>
              </a:rPr>
              <a:t>), ou la dernière (</a:t>
            </a:r>
            <a:r>
              <a:rPr lang="fr-FR" i="1" dirty="0">
                <a:latin typeface="+mj-lt"/>
              </a:rPr>
              <a:t>bateau</a:t>
            </a:r>
            <a:r>
              <a:rPr lang="fr-FR" dirty="0">
                <a:latin typeface="+mj-lt"/>
              </a:rPr>
              <a:t>/ </a:t>
            </a:r>
            <a:r>
              <a:rPr lang="fr-FR" i="1" dirty="0">
                <a:latin typeface="+mj-lt"/>
              </a:rPr>
              <a:t>ba </a:t>
            </a:r>
            <a:r>
              <a:rPr lang="fr-FR" dirty="0">
                <a:latin typeface="+mj-lt"/>
              </a:rPr>
              <a:t>; </a:t>
            </a:r>
            <a:r>
              <a:rPr lang="fr-FR" i="1" dirty="0">
                <a:latin typeface="+mj-lt"/>
              </a:rPr>
              <a:t>éléphant/ léphant</a:t>
            </a:r>
            <a:r>
              <a:rPr lang="fr-FR" dirty="0">
                <a:latin typeface="+mj-lt"/>
              </a:rPr>
              <a:t>) ou celle du milieu </a:t>
            </a:r>
            <a:r>
              <a:rPr lang="fr-FR" dirty="0" smtClean="0">
                <a:latin typeface="+mj-lt"/>
              </a:rPr>
              <a:t>– cette dernière </a:t>
            </a:r>
            <a:r>
              <a:rPr lang="fr-FR" dirty="0">
                <a:latin typeface="+mj-lt"/>
              </a:rPr>
              <a:t>option étant beaucoup plus difficile (</a:t>
            </a:r>
            <a:r>
              <a:rPr lang="fr-FR" i="1" dirty="0">
                <a:latin typeface="+mj-lt"/>
              </a:rPr>
              <a:t>éléphant/ éphant </a:t>
            </a:r>
            <a:r>
              <a:rPr lang="fr-FR" dirty="0">
                <a:latin typeface="+mj-lt"/>
              </a:rPr>
              <a:t>; </a:t>
            </a:r>
            <a:r>
              <a:rPr lang="fr-FR" i="1" dirty="0">
                <a:latin typeface="+mj-lt"/>
              </a:rPr>
              <a:t>pantalon</a:t>
            </a:r>
            <a:r>
              <a:rPr lang="fr-FR" dirty="0">
                <a:latin typeface="+mj-lt"/>
              </a:rPr>
              <a:t>/</a:t>
            </a:r>
            <a:r>
              <a:rPr lang="fr-FR" i="1" dirty="0">
                <a:latin typeface="+mj-lt"/>
              </a:rPr>
              <a:t>panlon</a:t>
            </a:r>
            <a:r>
              <a:rPr lang="fr-FR" dirty="0" smtClean="0">
                <a:latin typeface="+mj-lt"/>
              </a:rPr>
              <a:t>).</a:t>
            </a:r>
            <a:endParaRPr lang="fr-FR" dirty="0">
              <a:latin typeface="+mj-lt"/>
            </a:endParaRPr>
          </a:p>
          <a:p>
            <a:r>
              <a:rPr lang="fr-FR" b="1" dirty="0" smtClean="0">
                <a:latin typeface="+mj-lt"/>
              </a:rPr>
              <a:t>Quelle syllabe enlever? </a:t>
            </a:r>
            <a:r>
              <a:rPr lang="fr-FR" dirty="0" smtClean="0">
                <a:latin typeface="+mj-lt"/>
              </a:rPr>
              <a:t>On </a:t>
            </a:r>
            <a:r>
              <a:rPr lang="fr-FR" dirty="0">
                <a:latin typeface="+mj-lt"/>
              </a:rPr>
              <a:t>peut jouer sur ce que l’on obtient, que le mot existe ou pas. Par exemple, demander quelle syllabe il </a:t>
            </a:r>
            <a:r>
              <a:rPr lang="fr-FR" dirty="0" smtClean="0">
                <a:latin typeface="+mj-lt"/>
              </a:rPr>
              <a:t>faut enlever </a:t>
            </a:r>
            <a:r>
              <a:rPr lang="fr-FR" dirty="0">
                <a:latin typeface="+mj-lt"/>
              </a:rPr>
              <a:t>dans étoile, </a:t>
            </a:r>
            <a:r>
              <a:rPr lang="fr-FR" i="1" dirty="0">
                <a:latin typeface="+mj-lt"/>
              </a:rPr>
              <a:t>Vincent</a:t>
            </a:r>
            <a:r>
              <a:rPr lang="fr-FR" dirty="0">
                <a:latin typeface="+mj-lt"/>
              </a:rPr>
              <a:t>, </a:t>
            </a:r>
            <a:r>
              <a:rPr lang="fr-FR" i="1" dirty="0">
                <a:latin typeface="+mj-lt"/>
              </a:rPr>
              <a:t>dimanche, Caroline </a:t>
            </a:r>
            <a:r>
              <a:rPr lang="fr-FR" dirty="0">
                <a:latin typeface="+mj-lt"/>
              </a:rPr>
              <a:t>pour trouver un mot qui existe ?</a:t>
            </a:r>
          </a:p>
          <a:p>
            <a:r>
              <a:rPr lang="fr-FR" dirty="0">
                <a:latin typeface="+mj-lt"/>
              </a:rPr>
              <a:t>• </a:t>
            </a:r>
            <a:r>
              <a:rPr lang="fr-FR" b="1" dirty="0" smtClean="0">
                <a:latin typeface="+mj-lt"/>
              </a:rPr>
              <a:t>Fusionner deux </a:t>
            </a:r>
            <a:r>
              <a:rPr lang="fr-FR" b="1" dirty="0">
                <a:latin typeface="+mj-lt"/>
              </a:rPr>
              <a:t>ou trois </a:t>
            </a:r>
            <a:r>
              <a:rPr lang="fr-FR" b="1" dirty="0" smtClean="0">
                <a:latin typeface="+mj-lt"/>
              </a:rPr>
              <a:t>syllabes </a:t>
            </a:r>
            <a:r>
              <a:rPr lang="fr-FR" dirty="0" smtClean="0">
                <a:latin typeface="+mj-lt"/>
              </a:rPr>
              <a:t>(cf. diapo. précédente)</a:t>
            </a:r>
            <a:endParaRPr lang="fr-FR" b="1" dirty="0" smtClean="0">
              <a:latin typeface="+mj-lt"/>
            </a:endParaRPr>
          </a:p>
          <a:p>
            <a:r>
              <a:rPr lang="fr-FR" dirty="0" smtClean="0">
                <a:latin typeface="+mj-lt"/>
              </a:rPr>
              <a:t>Jouer </a:t>
            </a:r>
            <a:r>
              <a:rPr lang="fr-FR" dirty="0">
                <a:latin typeface="+mj-lt"/>
              </a:rPr>
              <a:t>au jeu des </a:t>
            </a:r>
            <a:r>
              <a:rPr lang="fr-FR" b="1" dirty="0">
                <a:latin typeface="+mj-lt"/>
              </a:rPr>
              <a:t>animaux fantastiques </a:t>
            </a:r>
            <a:r>
              <a:rPr lang="fr-FR" dirty="0">
                <a:latin typeface="+mj-lt"/>
              </a:rPr>
              <a:t>(sans aucune image ni écrit) : inventer des </a:t>
            </a:r>
            <a:r>
              <a:rPr lang="fr-FR" dirty="0" smtClean="0">
                <a:latin typeface="+mj-lt"/>
              </a:rPr>
              <a:t>noms d’animaux</a:t>
            </a:r>
            <a:r>
              <a:rPr lang="fr-FR" dirty="0">
                <a:latin typeface="+mj-lt"/>
              </a:rPr>
              <a:t>, de véhicules en mélangeant les syllabes de deux mots. Exemple : </a:t>
            </a:r>
            <a:r>
              <a:rPr lang="fr-FR" i="1" dirty="0">
                <a:latin typeface="+mj-lt"/>
              </a:rPr>
              <a:t>éléphant + perroquet = éléroquet</a:t>
            </a:r>
            <a:r>
              <a:rPr lang="fr-FR" i="1" dirty="0" smtClean="0">
                <a:latin typeface="+mj-lt"/>
              </a:rPr>
              <a:t>.</a:t>
            </a:r>
            <a:r>
              <a:rPr lang="fr-FR" dirty="0" smtClean="0">
                <a:latin typeface="+mj-lt"/>
              </a:rPr>
              <a:t>(cf. diapo 82 Sophie)</a:t>
            </a:r>
            <a:endParaRPr lang="fr-FR" dirty="0">
              <a:latin typeface="+mj-lt"/>
            </a:endParaRPr>
          </a:p>
        </p:txBody>
      </p:sp>
    </p:spTree>
    <p:extLst>
      <p:ext uri="{BB962C8B-B14F-4D97-AF65-F5344CB8AC3E}">
        <p14:creationId xmlns:p14="http://schemas.microsoft.com/office/powerpoint/2010/main" val="30934918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400" dirty="0" smtClean="0"/>
              <a:t>Pour aller plus loin (l’apprentissage des correspondances phonèmes – graphèmes 1,, (notions essentielles) 2 (guide pour construire ou choisir une progression)</a:t>
            </a:r>
            <a:endParaRPr lang="fr-FR" sz="2400" dirty="0"/>
          </a:p>
        </p:txBody>
      </p:sp>
      <p:sp>
        <p:nvSpPr>
          <p:cNvPr id="3" name="Espace réservé du contenu 2"/>
          <p:cNvSpPr>
            <a:spLocks noGrp="1"/>
          </p:cNvSpPr>
          <p:nvPr>
            <p:ph idx="1"/>
          </p:nvPr>
        </p:nvSpPr>
        <p:spPr/>
        <p:txBody>
          <a:bodyPr/>
          <a:lstStyle/>
          <a:p>
            <a:r>
              <a:rPr lang="fr-FR" dirty="0" smtClean="0">
                <a:latin typeface="+mj-lt"/>
              </a:rPr>
              <a:t>Privilégier la régularité des relations phonèmes/graphèmes et inversement : le V en premier, c’est simple</a:t>
            </a:r>
          </a:p>
          <a:p>
            <a:r>
              <a:rPr lang="fr-FR" dirty="0" smtClean="0">
                <a:latin typeface="+mj-lt"/>
              </a:rPr>
              <a:t>La fréquence d’usage</a:t>
            </a:r>
          </a:p>
          <a:p>
            <a:r>
              <a:rPr lang="fr-FR" dirty="0" smtClean="0">
                <a:latin typeface="+mj-lt"/>
              </a:rPr>
              <a:t>La facilité de prononciation</a:t>
            </a:r>
          </a:p>
          <a:p>
            <a:r>
              <a:rPr lang="fr-FR" dirty="0" smtClean="0">
                <a:latin typeface="+mj-lt"/>
              </a:rPr>
              <a:t>La complexité de la structure syllabique </a:t>
            </a:r>
          </a:p>
          <a:p>
            <a:r>
              <a:rPr lang="fr-FR" dirty="0" smtClean="0">
                <a:latin typeface="+mj-lt"/>
              </a:rPr>
              <a:t>Ne pas retarder l’apprentissage des graphèmes composés de plusieurs lettres les plus fréquents</a:t>
            </a:r>
            <a:r>
              <a:rPr lang="fr-FR" dirty="0" smtClean="0">
                <a:solidFill>
                  <a:srgbClr val="FF0000"/>
                </a:solidFill>
                <a:latin typeface="+mj-lt"/>
              </a:rPr>
              <a:t>, </a:t>
            </a:r>
            <a:r>
              <a:rPr lang="fr-FR" dirty="0" smtClean="0">
                <a:latin typeface="+mj-lt"/>
              </a:rPr>
              <a:t>mémoriser les mots outils</a:t>
            </a:r>
          </a:p>
          <a:p>
            <a:r>
              <a:rPr lang="fr-FR" dirty="0" smtClean="0">
                <a:solidFill>
                  <a:srgbClr val="FF0000"/>
                </a:solidFill>
                <a:latin typeface="+mj-lt"/>
              </a:rPr>
              <a:t>Relier syllabe au mot, mots référents avec un déterminant</a:t>
            </a:r>
            <a:endParaRPr lang="fr-FR" dirty="0">
              <a:solidFill>
                <a:srgbClr val="FF0000"/>
              </a:solidFill>
              <a:latin typeface="+mj-lt"/>
            </a:endParaRPr>
          </a:p>
        </p:txBody>
      </p:sp>
    </p:spTree>
    <p:extLst>
      <p:ext uri="{BB962C8B-B14F-4D97-AF65-F5344CB8AC3E}">
        <p14:creationId xmlns:p14="http://schemas.microsoft.com/office/powerpoint/2010/main" val="20958181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r>
              <a:rPr lang="fr-FR" dirty="0"/>
              <a:t>E</a:t>
            </a:r>
            <a:r>
              <a:rPr lang="fr-FR" dirty="0" smtClean="0"/>
              <a:t>léments de réflexion pour la liaison GS/CP : quelles pratiques, quelles situations communes, quels supports communs possibles (ex : étiquettes des vidéos) à propos de la différenciation des tâches en phonologie?</a:t>
            </a:r>
            <a:endParaRPr lang="fr-FR" dirty="0"/>
          </a:p>
        </p:txBody>
      </p:sp>
    </p:spTree>
    <p:extLst>
      <p:ext uri="{BB962C8B-B14F-4D97-AF65-F5344CB8AC3E}">
        <p14:creationId xmlns:p14="http://schemas.microsoft.com/office/powerpoint/2010/main" val="33024537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altLang="fr-FR" sz="3600" dirty="0" smtClean="0">
                <a:solidFill>
                  <a:schemeClr val="accent2"/>
                </a:solidFill>
              </a:rPr>
              <a:t>Quelles </a:t>
            </a:r>
            <a:r>
              <a:rPr lang="fr-FR" altLang="fr-FR" sz="3600" dirty="0">
                <a:solidFill>
                  <a:schemeClr val="accent2"/>
                </a:solidFill>
              </a:rPr>
              <a:t>préconisations </a:t>
            </a:r>
            <a:r>
              <a:rPr lang="fr-FR" altLang="fr-FR" sz="3600" dirty="0" smtClean="0">
                <a:solidFill>
                  <a:schemeClr val="accent2"/>
                </a:solidFill>
              </a:rPr>
              <a:t>: </a:t>
            </a:r>
            <a:br>
              <a:rPr lang="fr-FR" altLang="fr-FR" sz="3600" dirty="0" smtClean="0">
                <a:solidFill>
                  <a:schemeClr val="accent2"/>
                </a:solidFill>
              </a:rPr>
            </a:br>
            <a:r>
              <a:rPr lang="fr-FR" altLang="fr-FR" sz="3600" dirty="0" smtClean="0">
                <a:solidFill>
                  <a:schemeClr val="accent2"/>
                </a:solidFill>
              </a:rPr>
              <a:t>2) comprendre le principe alphabétique</a:t>
            </a:r>
            <a:br>
              <a:rPr lang="fr-FR" altLang="fr-FR" sz="3600" dirty="0" smtClean="0">
                <a:solidFill>
                  <a:schemeClr val="accent2"/>
                </a:solidFill>
              </a:rPr>
            </a:br>
            <a:r>
              <a:rPr lang="fr-FR" altLang="fr-FR" sz="3600" b="1" dirty="0">
                <a:solidFill>
                  <a:schemeClr val="accent2"/>
                </a:solidFill>
              </a:rPr>
              <a:t>A</a:t>
            </a:r>
            <a:r>
              <a:rPr lang="fr-FR" altLang="fr-FR" sz="3600" b="1" dirty="0" smtClean="0">
                <a:solidFill>
                  <a:schemeClr val="accent2"/>
                </a:solidFill>
              </a:rPr>
              <a:t>) </a:t>
            </a:r>
            <a:r>
              <a:rPr lang="fr-FR" altLang="fr-FR" sz="3600" b="1" dirty="0">
                <a:solidFill>
                  <a:schemeClr val="accent2"/>
                </a:solidFill>
              </a:rPr>
              <a:t>Importance de connaître le nom des lettres </a:t>
            </a:r>
            <a:endParaRPr lang="fr-FR" sz="3600" b="1" dirty="0">
              <a:solidFill>
                <a:schemeClr val="accent2"/>
              </a:solidFill>
            </a:endParaRPr>
          </a:p>
        </p:txBody>
      </p:sp>
      <p:sp>
        <p:nvSpPr>
          <p:cNvPr id="3" name="Espace réservé du contenu 2"/>
          <p:cNvSpPr>
            <a:spLocks noGrp="1"/>
          </p:cNvSpPr>
          <p:nvPr>
            <p:ph idx="1"/>
          </p:nvPr>
        </p:nvSpPr>
        <p:spPr/>
        <p:txBody>
          <a:bodyPr>
            <a:normAutofit fontScale="62500" lnSpcReduction="20000"/>
          </a:bodyPr>
          <a:lstStyle/>
          <a:p>
            <a:pPr>
              <a:defRPr/>
            </a:pPr>
            <a:endParaRPr lang="fr-FR" sz="2900" dirty="0" smtClean="0"/>
          </a:p>
          <a:p>
            <a:pPr>
              <a:spcBef>
                <a:spcPct val="0"/>
              </a:spcBef>
              <a:buFont typeface="Wingdings" panose="05000000000000000000" pitchFamily="2" charset="2"/>
              <a:buChar char="§"/>
            </a:pPr>
            <a:r>
              <a:rPr lang="fr-FR" altLang="fr-FR" sz="2900" b="1" dirty="0" smtClean="0">
                <a:latin typeface="+mj-lt"/>
                <a:ea typeface="ＭＳ Ｐゴシック" panose="020B0600070205080204" pitchFamily="34" charset="-128"/>
              </a:rPr>
              <a:t>Définition : </a:t>
            </a:r>
            <a:r>
              <a:rPr lang="fr-FR" altLang="fr-FR" sz="2900" b="1" dirty="0">
                <a:latin typeface="+mj-lt"/>
                <a:ea typeface="ＭＳ Ｐゴシック" panose="020B0600070205080204" pitchFamily="34" charset="-128"/>
              </a:rPr>
              <a:t>principe alphabétique </a:t>
            </a:r>
          </a:p>
          <a:p>
            <a:pPr>
              <a:spcBef>
                <a:spcPct val="0"/>
              </a:spcBef>
              <a:buNone/>
            </a:pPr>
            <a:endParaRPr lang="fr-FR" altLang="fr-FR" sz="2900" b="1" dirty="0">
              <a:latin typeface="+mj-lt"/>
              <a:ea typeface="ＭＳ Ｐゴシック" panose="020B0600070205080204" pitchFamily="34" charset="-128"/>
            </a:endParaRPr>
          </a:p>
          <a:p>
            <a:pPr lvl="1">
              <a:spcBef>
                <a:spcPct val="0"/>
              </a:spcBef>
              <a:buNone/>
            </a:pPr>
            <a:r>
              <a:rPr lang="fr-FR" altLang="fr-FR" sz="2900" b="1" dirty="0" smtClean="0">
                <a:solidFill>
                  <a:schemeClr val="accent2"/>
                </a:solidFill>
                <a:latin typeface="+mj-lt"/>
                <a:ea typeface="ＭＳ Ｐゴシック" panose="020B0600070205080204" pitchFamily="34" charset="-128"/>
              </a:rPr>
              <a:t>le </a:t>
            </a:r>
            <a:r>
              <a:rPr lang="fr-FR" altLang="fr-FR" sz="2900" b="1" dirty="0">
                <a:solidFill>
                  <a:schemeClr val="accent2"/>
                </a:solidFill>
                <a:latin typeface="+mj-lt"/>
                <a:ea typeface="ＭＳ Ｐゴシック" panose="020B0600070205080204" pitchFamily="34" charset="-128"/>
              </a:rPr>
              <a:t>principe alphabétique c’est comprendre qu’à une lettre isolée ou à un groupe de lettres ( graphème) correspond un son (phonème). </a:t>
            </a:r>
          </a:p>
          <a:p>
            <a:pPr lvl="1">
              <a:spcBef>
                <a:spcPct val="0"/>
              </a:spcBef>
              <a:buNone/>
            </a:pPr>
            <a:endParaRPr lang="fr-FR" altLang="fr-FR" sz="2900" dirty="0">
              <a:latin typeface="+mj-lt"/>
              <a:ea typeface="ＭＳ Ｐゴシック" panose="020B0600070205080204" pitchFamily="34" charset="-128"/>
            </a:endParaRPr>
          </a:p>
          <a:p>
            <a:pPr lvl="1">
              <a:spcBef>
                <a:spcPct val="0"/>
              </a:spcBef>
              <a:buNone/>
            </a:pPr>
            <a:r>
              <a:rPr lang="fr-FR" altLang="fr-FR" sz="2900" dirty="0">
                <a:latin typeface="+mj-lt"/>
                <a:ea typeface="ＭＳ Ｐゴシック" panose="020B0600070205080204" pitchFamily="34" charset="-128"/>
              </a:rPr>
              <a:t>C’est indispensable à </a:t>
            </a:r>
            <a:r>
              <a:rPr lang="fr-FR" altLang="fr-FR" sz="2900" dirty="0" smtClean="0">
                <a:latin typeface="+mj-lt"/>
                <a:ea typeface="ＭＳ Ｐゴシック" panose="020B0600070205080204" pitchFamily="34" charset="-128"/>
              </a:rPr>
              <a:t>l’entrée </a:t>
            </a:r>
            <a:r>
              <a:rPr lang="fr-FR" altLang="fr-FR" sz="2900" dirty="0">
                <a:latin typeface="+mj-lt"/>
                <a:ea typeface="ＭＳ Ｐゴシック" panose="020B0600070205080204" pitchFamily="34" charset="-128"/>
              </a:rPr>
              <a:t>en lecture. </a:t>
            </a:r>
            <a:r>
              <a:rPr lang="fr-FR" altLang="fr-FR" sz="2900" dirty="0">
                <a:latin typeface="+mj-lt"/>
              </a:rPr>
              <a:t>Il faut amener les élèves à faire le </a:t>
            </a:r>
            <a:r>
              <a:rPr lang="fr-FR" altLang="fr-FR" sz="2900" dirty="0" smtClean="0">
                <a:latin typeface="+mj-lt"/>
              </a:rPr>
              <a:t>lien </a:t>
            </a:r>
            <a:r>
              <a:rPr lang="fr-FR" altLang="fr-FR" sz="2900" dirty="0">
                <a:latin typeface="+mj-lt"/>
              </a:rPr>
              <a:t>sonore entre ce que j’entends et ce que j’écris  / très important </a:t>
            </a:r>
            <a:r>
              <a:rPr lang="fr-FR" altLang="fr-FR" sz="2900" dirty="0" smtClean="0">
                <a:latin typeface="+mj-lt"/>
              </a:rPr>
              <a:t>d’amener </a:t>
            </a:r>
            <a:r>
              <a:rPr lang="fr-FR" altLang="fr-FR" sz="2900" dirty="0">
                <a:latin typeface="+mj-lt"/>
              </a:rPr>
              <a:t>dès la maternelle à découvrir le principe de l’écriture.</a:t>
            </a:r>
          </a:p>
          <a:p>
            <a:pPr lvl="1">
              <a:spcBef>
                <a:spcPct val="0"/>
              </a:spcBef>
              <a:buNone/>
            </a:pPr>
            <a:r>
              <a:rPr lang="fr-FR" altLang="fr-FR" sz="1800" dirty="0" smtClean="0">
                <a:latin typeface="+mj-lt"/>
                <a:ea typeface="ＭＳ Ｐゴシック" panose="020B0600070205080204" pitchFamily="34" charset="-128"/>
              </a:rPr>
              <a:t> </a:t>
            </a:r>
            <a:endParaRPr lang="fr-FR" altLang="fr-FR" sz="1800" dirty="0">
              <a:latin typeface="+mj-lt"/>
              <a:ea typeface="ＭＳ Ｐゴシック" panose="020B0600070205080204" pitchFamily="34" charset="-128"/>
            </a:endParaRPr>
          </a:p>
          <a:p>
            <a:pPr>
              <a:defRPr/>
            </a:pPr>
            <a:endParaRPr lang="fr-FR" dirty="0"/>
          </a:p>
          <a:p>
            <a:pPr>
              <a:defRPr/>
            </a:pPr>
            <a:r>
              <a:rPr lang="fr-FR" dirty="0" smtClean="0"/>
              <a:t>Globalement </a:t>
            </a:r>
            <a:r>
              <a:rPr lang="fr-FR" dirty="0"/>
              <a:t>réussi ; les élèves connaissent pour la majorité le nom des </a:t>
            </a:r>
            <a:r>
              <a:rPr lang="fr-FR" dirty="0" smtClean="0"/>
              <a:t>lettres (cf. résultats éval CP sur la circo) ;</a:t>
            </a:r>
            <a:endParaRPr lang="fr-FR" dirty="0"/>
          </a:p>
          <a:p>
            <a:pPr marL="171450" indent="-171450">
              <a:buFontTx/>
              <a:buChar char="-"/>
              <a:defRPr/>
            </a:pPr>
            <a:r>
              <a:rPr lang="fr-FR" dirty="0"/>
              <a:t>Importance de connaitre le nom des lettres c’est-à-dire leur </a:t>
            </a:r>
            <a:r>
              <a:rPr lang="fr-FR" dirty="0" smtClean="0"/>
              <a:t>nom, </a:t>
            </a:r>
            <a:r>
              <a:rPr lang="fr-FR" dirty="0"/>
              <a:t>leurs tracés et leur sonorité conventionnelle </a:t>
            </a:r>
            <a:r>
              <a:rPr lang="fr-FR" dirty="0" smtClean="0"/>
              <a:t>:</a:t>
            </a:r>
            <a:r>
              <a:rPr lang="fr-FR" dirty="0"/>
              <a:t> </a:t>
            </a:r>
            <a:r>
              <a:rPr lang="fr-FR" dirty="0" smtClean="0"/>
              <a:t>c'est-à-dire </a:t>
            </a:r>
            <a:r>
              <a:rPr lang="fr-FR" dirty="0"/>
              <a:t>chaque lettre a un son par exemple le A c’est d’abord le son [a] mais dire aussi qu’on n’est pas </a:t>
            </a:r>
            <a:r>
              <a:rPr lang="fr-FR" dirty="0" smtClean="0"/>
              <a:t>dans </a:t>
            </a:r>
            <a:r>
              <a:rPr lang="fr-FR" dirty="0"/>
              <a:t>une </a:t>
            </a:r>
            <a:r>
              <a:rPr lang="fr-FR" dirty="0" smtClean="0"/>
              <a:t>langue </a:t>
            </a:r>
            <a:r>
              <a:rPr lang="fr-FR" dirty="0"/>
              <a:t>transparente le a peut faire d’autres </a:t>
            </a:r>
            <a:r>
              <a:rPr lang="fr-FR" dirty="0" smtClean="0"/>
              <a:t>sons</a:t>
            </a:r>
            <a:endParaRPr lang="fr-FR" dirty="0"/>
          </a:p>
          <a:p>
            <a:pPr>
              <a:defRPr/>
            </a:pPr>
            <a:r>
              <a:rPr lang="fr-FR" dirty="0"/>
              <a:t>Si le </a:t>
            </a:r>
            <a:r>
              <a:rPr lang="fr-FR" dirty="0" smtClean="0"/>
              <a:t>nom des lettres n’est </a:t>
            </a:r>
            <a:r>
              <a:rPr lang="fr-FR" dirty="0"/>
              <a:t>pas connu</a:t>
            </a:r>
            <a:r>
              <a:rPr lang="fr-FR" dirty="0" smtClean="0"/>
              <a:t>, ça </a:t>
            </a:r>
            <a:r>
              <a:rPr lang="fr-FR" dirty="0"/>
              <a:t>va être en difficulté au </a:t>
            </a:r>
            <a:r>
              <a:rPr lang="fr-FR" dirty="0" smtClean="0"/>
              <a:t>CP</a:t>
            </a:r>
          </a:p>
          <a:p>
            <a:pPr>
              <a:defRPr/>
            </a:pPr>
            <a:r>
              <a:rPr lang="fr-FR" altLang="fr-FR" dirty="0" smtClean="0"/>
              <a:t>Cf. ressource éduscol « l’écrit : découvrir le principe alphabétique »</a:t>
            </a:r>
            <a:endParaRPr lang="fr-FR" altLang="fr-FR" dirty="0"/>
          </a:p>
          <a:p>
            <a:endParaRPr lang="fr-FR" dirty="0"/>
          </a:p>
        </p:txBody>
      </p:sp>
    </p:spTree>
    <p:extLst>
      <p:ext uri="{BB962C8B-B14F-4D97-AF65-F5344CB8AC3E}">
        <p14:creationId xmlns:p14="http://schemas.microsoft.com/office/powerpoint/2010/main" val="39744639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689811"/>
            <a:ext cx="10515600" cy="5487152"/>
          </a:xfrm>
        </p:spPr>
        <p:txBody>
          <a:bodyPr>
            <a:normAutofit/>
          </a:bodyPr>
          <a:lstStyle/>
          <a:p>
            <a:pPr algn="ctr"/>
            <a:r>
              <a:rPr lang="fr-FR" sz="4800" dirty="0" smtClean="0">
                <a:latin typeface="+mj-lt"/>
              </a:rPr>
              <a:t>Quelles sont les pratiques qui favorisent </a:t>
            </a:r>
            <a:r>
              <a:rPr lang="fr-FR" sz="4800" b="1" dirty="0" smtClean="0">
                <a:solidFill>
                  <a:schemeClr val="accent2"/>
                </a:solidFill>
                <a:latin typeface="+mj-lt"/>
              </a:rPr>
              <a:t>les apprentissages</a:t>
            </a:r>
            <a:r>
              <a:rPr lang="fr-FR" sz="4800" dirty="0" smtClean="0">
                <a:latin typeface="+mj-lt"/>
              </a:rPr>
              <a:t>?</a:t>
            </a:r>
          </a:p>
          <a:p>
            <a:pPr algn="ctr"/>
            <a:r>
              <a:rPr lang="fr-FR" sz="4800" dirty="0" smtClean="0">
                <a:latin typeface="+mj-lt"/>
              </a:rPr>
              <a:t>Quelles recommandations pour améliorer l’apprentissage continu de la</a:t>
            </a:r>
          </a:p>
          <a:p>
            <a:pPr marL="0" indent="0" algn="ctr">
              <a:buNone/>
            </a:pPr>
            <a:r>
              <a:rPr lang="fr-FR" sz="4800" b="1" dirty="0" smtClean="0">
                <a:solidFill>
                  <a:schemeClr val="accent2"/>
                </a:solidFill>
                <a:latin typeface="+mj-lt"/>
              </a:rPr>
              <a:t>LECTURE</a:t>
            </a:r>
            <a:r>
              <a:rPr lang="fr-FR" sz="4800" dirty="0" smtClean="0">
                <a:latin typeface="+mj-lt"/>
              </a:rPr>
              <a:t> ?</a:t>
            </a:r>
            <a:endParaRPr lang="fr-FR" sz="4800" dirty="0">
              <a:latin typeface="+mj-lt"/>
            </a:endParaRPr>
          </a:p>
        </p:txBody>
      </p:sp>
    </p:spTree>
    <p:extLst>
      <p:ext uri="{BB962C8B-B14F-4D97-AF65-F5344CB8AC3E}">
        <p14:creationId xmlns:p14="http://schemas.microsoft.com/office/powerpoint/2010/main" val="36290173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altLang="fr-FR" b="1" dirty="0" smtClean="0">
                <a:solidFill>
                  <a:srgbClr val="FF6600"/>
                </a:solidFill>
              </a:rPr>
              <a:t>Connaissance du nom des lettres </a:t>
            </a:r>
            <a:r>
              <a:rPr lang="fr-FR" altLang="fr-FR" sz="4000" b="1" dirty="0" smtClean="0">
                <a:latin typeface="Caviar Dreams" charset="0"/>
              </a:rPr>
              <a:t/>
            </a:r>
            <a:br>
              <a:rPr lang="fr-FR" altLang="fr-FR" sz="4000" b="1" dirty="0" smtClean="0">
                <a:latin typeface="Caviar Dreams" charset="0"/>
              </a:rPr>
            </a:br>
            <a:endParaRPr lang="fr-FR" dirty="0"/>
          </a:p>
        </p:txBody>
      </p:sp>
      <p:pic>
        <p:nvPicPr>
          <p:cNvPr id="4" name="Image 8"/>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765841" y="2236214"/>
            <a:ext cx="4660317" cy="353015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18879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465221"/>
            <a:ext cx="10515600" cy="5711742"/>
          </a:xfrm>
        </p:spPr>
        <p:txBody>
          <a:bodyPr>
            <a:normAutofit lnSpcReduction="10000"/>
          </a:bodyPr>
          <a:lstStyle/>
          <a:p>
            <a:pPr marL="0" indent="0">
              <a:buNone/>
            </a:pPr>
            <a:r>
              <a:rPr lang="fr-FR" sz="1900" dirty="0">
                <a:latin typeface="+mj-lt"/>
              </a:rPr>
              <a:t>La pratique rituelle, à certaines périodes, d’activités d’identification des lettres et la mise en place de </a:t>
            </a:r>
            <a:r>
              <a:rPr lang="fr-FR" sz="1900" dirty="0" smtClean="0">
                <a:latin typeface="+mj-lt"/>
              </a:rPr>
              <a:t>jeux de </a:t>
            </a:r>
            <a:r>
              <a:rPr lang="fr-FR" sz="1900" dirty="0">
                <a:latin typeface="+mj-lt"/>
              </a:rPr>
              <a:t>dénomination sont reconnues comme permettant à tous d’acquérir la compétence visée. On </a:t>
            </a:r>
            <a:r>
              <a:rPr lang="fr-FR" sz="1900" dirty="0" smtClean="0">
                <a:latin typeface="+mj-lt"/>
              </a:rPr>
              <a:t>peut citer</a:t>
            </a:r>
            <a:r>
              <a:rPr lang="fr-FR" sz="1900" dirty="0">
                <a:latin typeface="+mj-lt"/>
              </a:rPr>
              <a:t>, en grande section, par exemple les jeux suivants : </a:t>
            </a:r>
            <a:r>
              <a:rPr lang="fr-FR" sz="1900" dirty="0" smtClean="0">
                <a:latin typeface="+mj-lt"/>
              </a:rPr>
              <a:t>(paragraphe « </a:t>
            </a:r>
            <a:r>
              <a:rPr lang="fr-FR" sz="1900" i="1" dirty="0" smtClean="0">
                <a:latin typeface="+mj-lt"/>
              </a:rPr>
              <a:t>Ressources </a:t>
            </a:r>
            <a:r>
              <a:rPr lang="fr-FR" sz="1900" i="1" dirty="0">
                <a:latin typeface="+mj-lt"/>
              </a:rPr>
              <a:t>pour la classe : Jeux </a:t>
            </a:r>
            <a:r>
              <a:rPr lang="fr-FR" sz="1900" i="1" dirty="0" smtClean="0">
                <a:latin typeface="+mj-lt"/>
              </a:rPr>
              <a:t>pour reconnaître </a:t>
            </a:r>
            <a:r>
              <a:rPr lang="fr-FR" sz="1900" i="1" dirty="0">
                <a:latin typeface="+mj-lt"/>
              </a:rPr>
              <a:t>et nommer les </a:t>
            </a:r>
            <a:r>
              <a:rPr lang="fr-FR" sz="1900" i="1" dirty="0" smtClean="0">
                <a:latin typeface="+mj-lt"/>
              </a:rPr>
              <a:t>lettres » </a:t>
            </a:r>
            <a:r>
              <a:rPr lang="fr-FR" sz="1900" dirty="0" smtClean="0">
                <a:latin typeface="+mj-lt"/>
              </a:rPr>
              <a:t>dans « l’écrit – découvrir le principe alphabétique »)</a:t>
            </a:r>
            <a:endParaRPr lang="fr-FR" sz="1900" dirty="0">
              <a:latin typeface="+mj-lt"/>
            </a:endParaRPr>
          </a:p>
          <a:p>
            <a:r>
              <a:rPr lang="fr-FR" dirty="0" smtClean="0">
                <a:latin typeface="+mj-lt"/>
              </a:rPr>
              <a:t>Kim </a:t>
            </a:r>
            <a:r>
              <a:rPr lang="fr-FR" dirty="0">
                <a:latin typeface="+mj-lt"/>
              </a:rPr>
              <a:t>visuels</a:t>
            </a:r>
          </a:p>
          <a:p>
            <a:r>
              <a:rPr lang="fr-FR" dirty="0" smtClean="0">
                <a:latin typeface="+mj-lt"/>
              </a:rPr>
              <a:t>Loto </a:t>
            </a:r>
            <a:r>
              <a:rPr lang="fr-FR" dirty="0">
                <a:latin typeface="+mj-lt"/>
              </a:rPr>
              <a:t>des </a:t>
            </a:r>
            <a:r>
              <a:rPr lang="fr-FR" dirty="0" smtClean="0">
                <a:latin typeface="+mj-lt"/>
              </a:rPr>
              <a:t>lettres* (vidéo : les phonèmes et graphèmes en GS et CP »</a:t>
            </a:r>
          </a:p>
          <a:p>
            <a:r>
              <a:rPr lang="fr-FR" dirty="0" smtClean="0">
                <a:latin typeface="+mj-lt"/>
              </a:rPr>
              <a:t> </a:t>
            </a:r>
            <a:r>
              <a:rPr lang="fr-FR" dirty="0">
                <a:latin typeface="+mj-lt"/>
              </a:rPr>
              <a:t>Memory des lettres</a:t>
            </a:r>
          </a:p>
          <a:p>
            <a:r>
              <a:rPr lang="fr-FR" dirty="0" smtClean="0">
                <a:latin typeface="+mj-lt"/>
              </a:rPr>
              <a:t>Dominos </a:t>
            </a:r>
            <a:r>
              <a:rPr lang="fr-FR" dirty="0">
                <a:latin typeface="+mj-lt"/>
              </a:rPr>
              <a:t>des lettres</a:t>
            </a:r>
          </a:p>
          <a:p>
            <a:r>
              <a:rPr lang="fr-FR" dirty="0" smtClean="0">
                <a:latin typeface="+mj-lt"/>
              </a:rPr>
              <a:t>Mistigri </a:t>
            </a:r>
            <a:r>
              <a:rPr lang="fr-FR" dirty="0">
                <a:latin typeface="+mj-lt"/>
              </a:rPr>
              <a:t>des lettres</a:t>
            </a:r>
          </a:p>
          <a:p>
            <a:r>
              <a:rPr lang="fr-FR" dirty="0" smtClean="0">
                <a:latin typeface="+mj-lt"/>
              </a:rPr>
              <a:t>Guili-toc </a:t>
            </a:r>
            <a:r>
              <a:rPr lang="fr-FR" dirty="0">
                <a:latin typeface="+mj-lt"/>
              </a:rPr>
              <a:t>des lettres</a:t>
            </a:r>
          </a:p>
          <a:p>
            <a:r>
              <a:rPr lang="fr-FR" dirty="0" smtClean="0">
                <a:latin typeface="+mj-lt"/>
              </a:rPr>
              <a:t>Découvre </a:t>
            </a:r>
            <a:r>
              <a:rPr lang="fr-FR" dirty="0">
                <a:latin typeface="+mj-lt"/>
              </a:rPr>
              <a:t>le prénom caché (Pendu des prénoms)</a:t>
            </a:r>
          </a:p>
          <a:p>
            <a:r>
              <a:rPr lang="fr-FR" dirty="0" smtClean="0">
                <a:latin typeface="+mj-lt"/>
              </a:rPr>
              <a:t>Jeu </a:t>
            </a:r>
            <a:r>
              <a:rPr lang="fr-FR" dirty="0">
                <a:latin typeface="+mj-lt"/>
              </a:rPr>
              <a:t>de l’oie des lettres</a:t>
            </a:r>
            <a:r>
              <a:rPr lang="fr-FR" dirty="0" smtClean="0">
                <a:latin typeface="+mj-lt"/>
              </a:rPr>
              <a:t>.</a:t>
            </a:r>
          </a:p>
          <a:p>
            <a:r>
              <a:rPr lang="fr-FR" dirty="0" smtClean="0">
                <a:latin typeface="+mj-lt"/>
              </a:rPr>
              <a:t>Production d’un abécédaire … à faire suivre au CP</a:t>
            </a:r>
            <a:endParaRPr lang="fr-FR" dirty="0">
              <a:latin typeface="+mj-lt"/>
            </a:endParaRPr>
          </a:p>
        </p:txBody>
      </p:sp>
    </p:spTree>
    <p:extLst>
      <p:ext uri="{BB962C8B-B14F-4D97-AF65-F5344CB8AC3E}">
        <p14:creationId xmlns:p14="http://schemas.microsoft.com/office/powerpoint/2010/main" val="10090215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r>
              <a:rPr lang="fr-FR" dirty="0">
                <a:latin typeface="+mj-lt"/>
              </a:rPr>
              <a:t>E</a:t>
            </a:r>
            <a:r>
              <a:rPr lang="fr-FR" dirty="0" smtClean="0">
                <a:latin typeface="+mj-lt"/>
              </a:rPr>
              <a:t>léments </a:t>
            </a:r>
            <a:r>
              <a:rPr lang="fr-FR" dirty="0">
                <a:latin typeface="+mj-lt"/>
              </a:rPr>
              <a:t>de </a:t>
            </a:r>
            <a:r>
              <a:rPr lang="fr-FR" dirty="0" smtClean="0">
                <a:latin typeface="+mj-lt"/>
              </a:rPr>
              <a:t>réflexions pour la </a:t>
            </a:r>
            <a:r>
              <a:rPr lang="fr-FR" dirty="0">
                <a:latin typeface="+mj-lt"/>
              </a:rPr>
              <a:t>liaison </a:t>
            </a:r>
            <a:r>
              <a:rPr lang="fr-FR" dirty="0" smtClean="0">
                <a:latin typeface="+mj-lt"/>
              </a:rPr>
              <a:t>GS/CP : </a:t>
            </a:r>
            <a:r>
              <a:rPr lang="fr-FR" dirty="0">
                <a:latin typeface="+mj-lt"/>
              </a:rPr>
              <a:t>quelles </a:t>
            </a:r>
            <a:r>
              <a:rPr lang="fr-FR" dirty="0" smtClean="0">
                <a:latin typeface="+mj-lt"/>
              </a:rPr>
              <a:t>pratiques, quelle situations communes, quels outils communs possibles (ex : les cartons </a:t>
            </a:r>
            <a:r>
              <a:rPr lang="fr-FR" smtClean="0">
                <a:latin typeface="+mj-lt"/>
              </a:rPr>
              <a:t>de loto des lettres), </a:t>
            </a:r>
            <a:r>
              <a:rPr lang="fr-FR" dirty="0" smtClean="0">
                <a:latin typeface="+mj-lt"/>
              </a:rPr>
              <a:t>affichages à propos de la connaissance du nom des lettres?</a:t>
            </a:r>
            <a:endParaRPr lang="fr-FR" dirty="0">
              <a:latin typeface="+mj-lt"/>
            </a:endParaRPr>
          </a:p>
        </p:txBody>
      </p:sp>
    </p:spTree>
    <p:extLst>
      <p:ext uri="{BB962C8B-B14F-4D97-AF65-F5344CB8AC3E}">
        <p14:creationId xmlns:p14="http://schemas.microsoft.com/office/powerpoint/2010/main" val="24119135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altLang="fr-FR" sz="3600" dirty="0">
                <a:solidFill>
                  <a:schemeClr val="accent2"/>
                </a:solidFill>
              </a:rPr>
              <a:t>Quelles préconisations </a:t>
            </a:r>
            <a:r>
              <a:rPr lang="fr-FR" altLang="fr-FR" sz="3600" dirty="0" smtClean="0">
                <a:solidFill>
                  <a:schemeClr val="accent2"/>
                </a:solidFill>
              </a:rPr>
              <a:t>:</a:t>
            </a:r>
            <a:br>
              <a:rPr lang="fr-FR" altLang="fr-FR" sz="3600" dirty="0" smtClean="0">
                <a:solidFill>
                  <a:schemeClr val="accent2"/>
                </a:solidFill>
              </a:rPr>
            </a:br>
            <a:r>
              <a:rPr lang="fr-FR" altLang="fr-FR" sz="3600" dirty="0" smtClean="0">
                <a:solidFill>
                  <a:schemeClr val="accent2"/>
                </a:solidFill>
              </a:rPr>
              <a:t>2) comprendre le principe alphabétique</a:t>
            </a:r>
            <a:r>
              <a:rPr lang="fr-FR" altLang="fr-FR" sz="3600" dirty="0">
                <a:solidFill>
                  <a:schemeClr val="accent2"/>
                </a:solidFill>
              </a:rPr>
              <a:t/>
            </a:r>
            <a:br>
              <a:rPr lang="fr-FR" altLang="fr-FR" sz="3600" dirty="0">
                <a:solidFill>
                  <a:schemeClr val="accent2"/>
                </a:solidFill>
              </a:rPr>
            </a:br>
            <a:r>
              <a:rPr lang="fr-FR" altLang="fr-FR" sz="3600" b="1" dirty="0">
                <a:solidFill>
                  <a:schemeClr val="accent2"/>
                </a:solidFill>
              </a:rPr>
              <a:t>B</a:t>
            </a:r>
            <a:r>
              <a:rPr lang="fr-FR" altLang="fr-FR" sz="3600" b="1" dirty="0" smtClean="0">
                <a:solidFill>
                  <a:schemeClr val="accent2"/>
                </a:solidFill>
              </a:rPr>
              <a:t>) Mémoriser un capital de mots</a:t>
            </a:r>
            <a:endParaRPr lang="fr-FR" sz="3600" dirty="0">
              <a:solidFill>
                <a:schemeClr val="accent2"/>
              </a:solidFill>
            </a:endParaRPr>
          </a:p>
        </p:txBody>
      </p:sp>
      <p:sp>
        <p:nvSpPr>
          <p:cNvPr id="3" name="Espace réservé du contenu 2"/>
          <p:cNvSpPr>
            <a:spLocks noGrp="1"/>
          </p:cNvSpPr>
          <p:nvPr>
            <p:ph idx="1"/>
          </p:nvPr>
        </p:nvSpPr>
        <p:spPr/>
        <p:txBody>
          <a:bodyPr>
            <a:normAutofit/>
          </a:bodyPr>
          <a:lstStyle/>
          <a:p>
            <a:r>
              <a:rPr lang="fr-FR" altLang="fr-FR" dirty="0" smtClean="0">
                <a:latin typeface="+mj-lt"/>
              </a:rPr>
              <a:t>Mémoriser </a:t>
            </a:r>
            <a:r>
              <a:rPr lang="fr-FR" altLang="fr-FR" dirty="0">
                <a:latin typeface="+mj-lt"/>
              </a:rPr>
              <a:t>un capital de </a:t>
            </a:r>
            <a:r>
              <a:rPr lang="fr-FR" altLang="fr-FR" dirty="0" smtClean="0">
                <a:latin typeface="+mj-lt"/>
              </a:rPr>
              <a:t>mots : Globalement Les enfants ne connaissent pas les mots, ces mots sur lesquels on a travaillé (mardi, le, un….) </a:t>
            </a:r>
          </a:p>
          <a:p>
            <a:r>
              <a:rPr lang="fr-FR" altLang="fr-FR" dirty="0" smtClean="0">
                <a:latin typeface="+mj-lt"/>
              </a:rPr>
              <a:t>(cf. éval CP sur la circonscription : pas d’exercices tel quel dans les éval : exo 8 lire des mots fréquemment rencontrés)</a:t>
            </a:r>
          </a:p>
          <a:p>
            <a:r>
              <a:rPr lang="fr-FR" dirty="0" smtClean="0">
                <a:latin typeface="+mj-lt"/>
              </a:rPr>
              <a:t>Attention : différence mémoriser un capital de mots et lire des mots fréquemment rencontrés</a:t>
            </a:r>
            <a:endParaRPr lang="fr-FR" dirty="0">
              <a:latin typeface="+mj-lt"/>
            </a:endParaRPr>
          </a:p>
        </p:txBody>
      </p:sp>
    </p:spTree>
    <p:extLst>
      <p:ext uri="{BB962C8B-B14F-4D97-AF65-F5344CB8AC3E}">
        <p14:creationId xmlns:p14="http://schemas.microsoft.com/office/powerpoint/2010/main" val="192755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481263"/>
            <a:ext cx="10515600" cy="5695700"/>
          </a:xfrm>
        </p:spPr>
        <p:txBody>
          <a:bodyPr>
            <a:normAutofit lnSpcReduction="10000"/>
          </a:bodyPr>
          <a:lstStyle/>
          <a:p>
            <a:pPr algn="ctr">
              <a:spcBef>
                <a:spcPct val="0"/>
              </a:spcBef>
              <a:buNone/>
            </a:pPr>
            <a:r>
              <a:rPr lang="fr-FR" altLang="fr-FR" sz="4000" b="1" dirty="0">
                <a:latin typeface="+mj-lt"/>
                <a:ea typeface="ＭＳ Ｐゴシック" panose="020B0600070205080204" pitchFamily="34" charset="-128"/>
                <a:cs typeface="Times New Roman" panose="02020603050405020304" pitchFamily="18" charset="0"/>
              </a:rPr>
              <a:t>Mémoriser un mot </a:t>
            </a:r>
          </a:p>
          <a:p>
            <a:pPr algn="ctr">
              <a:spcBef>
                <a:spcPct val="0"/>
              </a:spcBef>
              <a:buNone/>
            </a:pPr>
            <a:r>
              <a:rPr lang="fr-FR" altLang="fr-FR" sz="4000" b="1" dirty="0">
                <a:solidFill>
                  <a:schemeClr val="accent2"/>
                </a:solidFill>
                <a:latin typeface="+mj-lt"/>
                <a:ea typeface="ＭＳ Ｐゴシック" panose="020B0600070205080204" pitchFamily="34" charset="-128"/>
                <a:cs typeface="Times New Roman" panose="02020603050405020304" pitchFamily="18" charset="0"/>
              </a:rPr>
              <a:t>C’est mémoriser une suite ordonnée de lettres. </a:t>
            </a:r>
          </a:p>
          <a:p>
            <a:pPr>
              <a:spcBef>
                <a:spcPct val="0"/>
              </a:spcBef>
              <a:buNone/>
            </a:pPr>
            <a:r>
              <a:rPr lang="fr-FR" altLang="fr-FR" dirty="0">
                <a:solidFill>
                  <a:srgbClr val="000000"/>
                </a:solidFill>
                <a:latin typeface="+mj-lt"/>
                <a:ea typeface="ＭＳ Ｐゴシック" panose="020B0600070205080204" pitchFamily="34" charset="-128"/>
                <a:cs typeface="Times New Roman" panose="02020603050405020304" pitchFamily="18" charset="0"/>
              </a:rPr>
              <a:t> </a:t>
            </a:r>
          </a:p>
          <a:p>
            <a:pPr>
              <a:spcBef>
                <a:spcPct val="0"/>
              </a:spcBef>
              <a:buFont typeface="Wingdings" panose="05000000000000000000" pitchFamily="2" charset="2"/>
              <a:buChar char="à"/>
            </a:pPr>
            <a:r>
              <a:rPr lang="fr-FR" altLang="fr-FR" dirty="0">
                <a:solidFill>
                  <a:srgbClr val="000000"/>
                </a:solidFill>
                <a:latin typeface="+mj-lt"/>
                <a:ea typeface="ＭＳ Ｐゴシック" panose="020B0600070205080204" pitchFamily="34" charset="-128"/>
                <a:cs typeface="Times New Roman" panose="02020603050405020304" pitchFamily="18" charset="0"/>
              </a:rPr>
              <a:t>Dispositif ou modèle et cible séparés pour une reconnaissance en différé qui empêche des prises d’indices partiels</a:t>
            </a:r>
          </a:p>
          <a:p>
            <a:pPr>
              <a:spcBef>
                <a:spcPct val="0"/>
              </a:spcBef>
              <a:buFont typeface="Wingdings" panose="05000000000000000000" pitchFamily="2" charset="2"/>
              <a:buChar char="à"/>
            </a:pPr>
            <a:r>
              <a:rPr lang="fr-FR" altLang="fr-FR" dirty="0">
                <a:solidFill>
                  <a:srgbClr val="000000"/>
                </a:solidFill>
                <a:latin typeface="+mj-lt"/>
                <a:ea typeface="ＭＳ Ｐゴシック" panose="020B0600070205080204" pitchFamily="34" charset="-128"/>
                <a:cs typeface="Times New Roman" panose="02020603050405020304" pitchFamily="18" charset="0"/>
              </a:rPr>
              <a:t>Épeler le mot à retenir </a:t>
            </a:r>
          </a:p>
          <a:p>
            <a:pPr>
              <a:spcBef>
                <a:spcPct val="0"/>
              </a:spcBef>
              <a:buFont typeface="Wingdings" panose="05000000000000000000" pitchFamily="2" charset="2"/>
              <a:buChar char="à"/>
            </a:pPr>
            <a:r>
              <a:rPr lang="fr-FR" altLang="fr-FR" dirty="0">
                <a:solidFill>
                  <a:srgbClr val="000000"/>
                </a:solidFill>
                <a:latin typeface="+mj-lt"/>
                <a:ea typeface="ＭＳ Ｐゴシック" panose="020B0600070205080204" pitchFamily="34" charset="-128"/>
                <a:cs typeface="Times New Roman" panose="02020603050405020304" pitchFamily="18" charset="0"/>
              </a:rPr>
              <a:t> Stratégie </a:t>
            </a:r>
            <a:r>
              <a:rPr lang="fr-FR" altLang="fr-FR" dirty="0" smtClean="0">
                <a:solidFill>
                  <a:srgbClr val="000000"/>
                </a:solidFill>
                <a:latin typeface="+mj-lt"/>
                <a:ea typeface="ＭＳ Ｐゴシック" panose="020B0600070205080204" pitchFamily="34" charset="-128"/>
                <a:cs typeface="Times New Roman" panose="02020603050405020304" pitchFamily="18" charset="0"/>
              </a:rPr>
              <a:t>d’auto-  </a:t>
            </a:r>
            <a:r>
              <a:rPr lang="fr-FR" altLang="fr-FR" dirty="0">
                <a:solidFill>
                  <a:srgbClr val="000000"/>
                </a:solidFill>
                <a:latin typeface="+mj-lt"/>
                <a:ea typeface="ＭＳ Ｐゴシック" panose="020B0600070205080204" pitchFamily="34" charset="-128"/>
                <a:cs typeface="Times New Roman" panose="02020603050405020304" pitchFamily="18" charset="0"/>
              </a:rPr>
              <a:t>répétition consciente pour retenir la </a:t>
            </a:r>
            <a:r>
              <a:rPr lang="fr-FR" altLang="fr-FR" dirty="0" smtClean="0">
                <a:solidFill>
                  <a:srgbClr val="000000"/>
                </a:solidFill>
                <a:latin typeface="+mj-lt"/>
                <a:ea typeface="ＭＳ Ｐゴシック" panose="020B0600070205080204" pitchFamily="34" charset="-128"/>
                <a:cs typeface="Times New Roman" panose="02020603050405020304" pitchFamily="18" charset="0"/>
              </a:rPr>
              <a:t>suite ordonnée </a:t>
            </a:r>
            <a:r>
              <a:rPr lang="fr-FR" altLang="fr-FR" dirty="0">
                <a:solidFill>
                  <a:srgbClr val="000000"/>
                </a:solidFill>
                <a:latin typeface="+mj-lt"/>
                <a:ea typeface="ＭＳ Ｐゴシック" panose="020B0600070205080204" pitchFamily="34" charset="-128"/>
                <a:cs typeface="Times New Roman" panose="02020603050405020304" pitchFamily="18" charset="0"/>
              </a:rPr>
              <a:t>de lettres et l’utiliser dans la tâche donnée (entourer/copier…)</a:t>
            </a:r>
          </a:p>
          <a:p>
            <a:pPr>
              <a:spcBef>
                <a:spcPct val="0"/>
              </a:spcBef>
              <a:buFont typeface="Wingdings" panose="05000000000000000000" pitchFamily="2" charset="2"/>
              <a:buChar char="à"/>
            </a:pPr>
            <a:r>
              <a:rPr lang="fr-FR" altLang="fr-FR" dirty="0">
                <a:solidFill>
                  <a:srgbClr val="000000"/>
                </a:solidFill>
                <a:latin typeface="+mj-lt"/>
                <a:ea typeface="ＭＳ Ｐゴシック" panose="020B0600070205080204" pitchFamily="34" charset="-128"/>
                <a:cs typeface="Times New Roman" panose="02020603050405020304" pitchFamily="18" charset="0"/>
              </a:rPr>
              <a:t>Tâche de copie différée </a:t>
            </a:r>
          </a:p>
          <a:p>
            <a:pPr>
              <a:spcBef>
                <a:spcPct val="0"/>
              </a:spcBef>
            </a:pPr>
            <a:r>
              <a:rPr lang="fr-FR" altLang="fr-FR" dirty="0">
                <a:solidFill>
                  <a:srgbClr val="000000"/>
                </a:solidFill>
                <a:latin typeface="+mj-lt"/>
                <a:ea typeface="ＭＳ Ｐゴシック" panose="020B0600070205080204" pitchFamily="34" charset="-128"/>
              </a:rPr>
              <a:t>Les indices partiels ne sont pas suffisants : </a:t>
            </a:r>
            <a:r>
              <a:rPr lang="fr-FR" altLang="fr-FR" i="1" dirty="0">
                <a:solidFill>
                  <a:srgbClr val="000000"/>
                </a:solidFill>
                <a:latin typeface="+mj-lt"/>
                <a:ea typeface="ＭＳ Ｐゴシック" panose="020B0600070205080204" pitchFamily="34" charset="-128"/>
              </a:rPr>
              <a:t>première ou dernière lettre / lettre peu fréquente/double lettre</a:t>
            </a:r>
          </a:p>
          <a:p>
            <a:pPr>
              <a:spcBef>
                <a:spcPct val="0"/>
              </a:spcBef>
            </a:pPr>
            <a:r>
              <a:rPr lang="fr-FR" altLang="fr-FR" sz="1900" i="1" dirty="0">
                <a:solidFill>
                  <a:srgbClr val="000000"/>
                </a:solidFill>
                <a:latin typeface="+mj-lt"/>
                <a:ea typeface="ＭＳ Ｐゴシック" panose="020B0600070205080204" pitchFamily="34" charset="-128"/>
              </a:rPr>
              <a:t>La stratégie efficace consiste à épeler le mot et procéder à des boucles d’auto-répétition pour le garder en mémoire </a:t>
            </a:r>
            <a:r>
              <a:rPr lang="fr-FR" altLang="fr-FR" sz="1900" i="1" dirty="0" smtClean="0">
                <a:solidFill>
                  <a:srgbClr val="000000"/>
                </a:solidFill>
                <a:latin typeface="+mj-lt"/>
                <a:ea typeface="ＭＳ Ｐゴシック" panose="020B0600070205080204" pitchFamily="34" charset="-128"/>
              </a:rPr>
              <a:t>;</a:t>
            </a:r>
            <a:r>
              <a:rPr lang="fr-FR" altLang="fr-FR" sz="2000" i="1" dirty="0" smtClean="0">
                <a:latin typeface="+mj-lt"/>
              </a:rPr>
              <a:t> </a:t>
            </a:r>
            <a:r>
              <a:rPr lang="fr-FR" altLang="fr-FR" sz="2000" i="1" dirty="0">
                <a:latin typeface="+mj-lt"/>
              </a:rPr>
              <a:t>proposer des activés de copie différée (travailler l’enchaînement des lettres, une lettre c’est un bloc tant qu’un enfant s’arrête il est sur un dessin un motif)</a:t>
            </a:r>
          </a:p>
          <a:p>
            <a:pPr>
              <a:spcBef>
                <a:spcPct val="0"/>
              </a:spcBef>
            </a:pPr>
            <a:endParaRPr lang="fr-FR" altLang="fr-FR" sz="1900" i="1" dirty="0">
              <a:solidFill>
                <a:srgbClr val="000000"/>
              </a:solidFill>
              <a:ea typeface="ＭＳ Ｐゴシック" panose="020B0600070205080204" pitchFamily="34" charset="-128"/>
            </a:endParaRPr>
          </a:p>
          <a:p>
            <a:endParaRPr lang="fr-FR" dirty="0"/>
          </a:p>
        </p:txBody>
      </p:sp>
    </p:spTree>
    <p:extLst>
      <p:ext uri="{BB962C8B-B14F-4D97-AF65-F5344CB8AC3E}">
        <p14:creationId xmlns:p14="http://schemas.microsoft.com/office/powerpoint/2010/main" val="9982214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r>
              <a:rPr lang="fr-FR" dirty="0" smtClean="0">
                <a:latin typeface="+mj-lt"/>
              </a:rPr>
              <a:t>Eléments de réflexion pour </a:t>
            </a:r>
            <a:r>
              <a:rPr lang="fr-FR" dirty="0">
                <a:latin typeface="+mj-lt"/>
              </a:rPr>
              <a:t>la liaison </a:t>
            </a:r>
            <a:r>
              <a:rPr lang="fr-FR" dirty="0" smtClean="0">
                <a:latin typeface="+mj-lt"/>
              </a:rPr>
              <a:t>GS/CP : </a:t>
            </a:r>
            <a:r>
              <a:rPr lang="fr-FR" dirty="0">
                <a:latin typeface="+mj-lt"/>
              </a:rPr>
              <a:t>quelles </a:t>
            </a:r>
            <a:r>
              <a:rPr lang="fr-FR" dirty="0" smtClean="0">
                <a:latin typeface="+mj-lt"/>
              </a:rPr>
              <a:t>pratiques communes à propos de la mémorisation de mots connus? Liste de mots à savoir épeler?</a:t>
            </a:r>
            <a:endParaRPr lang="fr-FR" dirty="0">
              <a:latin typeface="+mj-lt"/>
            </a:endParaRPr>
          </a:p>
          <a:p>
            <a:endParaRPr lang="fr-FR" dirty="0"/>
          </a:p>
        </p:txBody>
      </p:sp>
    </p:spTree>
    <p:extLst>
      <p:ext uri="{BB962C8B-B14F-4D97-AF65-F5344CB8AC3E}">
        <p14:creationId xmlns:p14="http://schemas.microsoft.com/office/powerpoint/2010/main" val="42594769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44809"/>
            <a:ext cx="10515600" cy="1325563"/>
          </a:xfrm>
        </p:spPr>
        <p:txBody>
          <a:bodyPr>
            <a:normAutofit fontScale="90000"/>
          </a:bodyPr>
          <a:lstStyle/>
          <a:p>
            <a:pPr algn="ctr"/>
            <a:r>
              <a:rPr lang="fr-FR" altLang="fr-FR" dirty="0">
                <a:solidFill>
                  <a:schemeClr val="accent2"/>
                </a:solidFill>
              </a:rPr>
              <a:t>Quelles préconisations </a:t>
            </a:r>
            <a:r>
              <a:rPr lang="fr-FR" altLang="fr-FR" b="1" dirty="0">
                <a:solidFill>
                  <a:schemeClr val="accent2"/>
                </a:solidFill>
              </a:rPr>
              <a:t/>
            </a:r>
            <a:br>
              <a:rPr lang="fr-FR" altLang="fr-FR" b="1" dirty="0">
                <a:solidFill>
                  <a:schemeClr val="accent2"/>
                </a:solidFill>
              </a:rPr>
            </a:br>
            <a:r>
              <a:rPr lang="fr-FR" altLang="fr-FR" b="1" dirty="0" smtClean="0">
                <a:solidFill>
                  <a:schemeClr val="accent2"/>
                </a:solidFill>
              </a:rPr>
              <a:t>3) </a:t>
            </a:r>
            <a:r>
              <a:rPr lang="fr-FR" b="1" dirty="0">
                <a:solidFill>
                  <a:schemeClr val="accent2"/>
                </a:solidFill>
              </a:rPr>
              <a:t>L’enseignement explicite de la compréhension</a:t>
            </a:r>
          </a:p>
        </p:txBody>
      </p:sp>
      <p:sp>
        <p:nvSpPr>
          <p:cNvPr id="3" name="Espace réservé du contenu 2"/>
          <p:cNvSpPr>
            <a:spLocks noGrp="1"/>
          </p:cNvSpPr>
          <p:nvPr>
            <p:ph idx="1"/>
          </p:nvPr>
        </p:nvSpPr>
        <p:spPr/>
        <p:txBody>
          <a:bodyPr>
            <a:normAutofit/>
          </a:bodyPr>
          <a:lstStyle/>
          <a:p>
            <a:r>
              <a:rPr lang="fr-FR" altLang="fr-FR" dirty="0" smtClean="0">
                <a:latin typeface="+mj-lt"/>
              </a:rPr>
              <a:t>Cf.éval CP circo : dégager le thème entendu, répondre de façon pertinente + intervention de Sophie Vacquier</a:t>
            </a:r>
          </a:p>
          <a:p>
            <a:endParaRPr lang="fr-FR" altLang="fr-FR" dirty="0" smtClean="0">
              <a:latin typeface="+mj-lt"/>
            </a:endParaRPr>
          </a:p>
          <a:p>
            <a:pPr marL="0" indent="0">
              <a:spcBef>
                <a:spcPct val="0"/>
              </a:spcBef>
              <a:buNone/>
              <a:defRPr/>
            </a:pPr>
            <a:r>
              <a:rPr lang="fr-FR" dirty="0">
                <a:latin typeface="+mj-lt"/>
                <a:ea typeface="ＭＳ Ｐゴシック" panose="020B0600070205080204" pitchFamily="34" charset="-128"/>
              </a:rPr>
              <a:t>Le lexique : rôle de l’enseignant </a:t>
            </a:r>
            <a:r>
              <a:rPr lang="fr-FR" dirty="0" smtClean="0">
                <a:latin typeface="+mj-lt"/>
                <a:ea typeface="ＭＳ Ｐゴシック" panose="020B0600070205080204" pitchFamily="34" charset="-128"/>
              </a:rPr>
              <a:t>primordial  (</a:t>
            </a:r>
            <a:r>
              <a:rPr lang="fr-FR" altLang="fr-FR" b="1" dirty="0">
                <a:latin typeface="+mj-lt"/>
              </a:rPr>
              <a:t>Donner un capital lexical conséquent doit être une </a:t>
            </a:r>
            <a:r>
              <a:rPr lang="fr-FR" altLang="fr-FR" b="1" dirty="0" smtClean="0">
                <a:latin typeface="+mj-lt"/>
              </a:rPr>
              <a:t>priorité </a:t>
            </a:r>
            <a:r>
              <a:rPr lang="fr-FR" altLang="fr-FR" b="1" dirty="0">
                <a:latin typeface="+mj-lt"/>
              </a:rPr>
              <a:t>de la maternelle</a:t>
            </a:r>
            <a:r>
              <a:rPr lang="fr-FR" altLang="fr-FR" b="1" dirty="0" smtClean="0">
                <a:latin typeface="+mj-lt"/>
              </a:rPr>
              <a:t>.</a:t>
            </a:r>
            <a:r>
              <a:rPr lang="fr-FR" altLang="fr-FR" dirty="0" smtClean="0">
                <a:latin typeface="+mj-lt"/>
              </a:rPr>
              <a:t>)</a:t>
            </a:r>
            <a:endParaRPr lang="fr-FR" dirty="0">
              <a:latin typeface="+mj-lt"/>
              <a:ea typeface="ＭＳ Ｐゴシック" panose="020B0600070205080204" pitchFamily="34" charset="-128"/>
            </a:endParaRPr>
          </a:p>
          <a:p>
            <a:pPr marL="0" indent="0">
              <a:spcBef>
                <a:spcPct val="0"/>
              </a:spcBef>
              <a:buNone/>
              <a:defRPr/>
            </a:pPr>
            <a:endParaRPr lang="fr-FR" dirty="0">
              <a:latin typeface="+mj-lt"/>
              <a:ea typeface="ＭＳ Ｐゴシック" panose="020B0600070205080204" pitchFamily="34" charset="-128"/>
            </a:endParaRPr>
          </a:p>
          <a:p>
            <a:pPr marL="0" indent="0">
              <a:spcBef>
                <a:spcPct val="0"/>
              </a:spcBef>
              <a:spcAft>
                <a:spcPts val="1200"/>
              </a:spcAft>
              <a:buNone/>
              <a:defRPr/>
            </a:pPr>
            <a:r>
              <a:rPr lang="fr-FR" dirty="0">
                <a:latin typeface="+mj-lt"/>
                <a:ea typeface="ＭＳ Ｐゴシック" panose="020B0600070205080204" pitchFamily="34" charset="-128"/>
              </a:rPr>
              <a:t>Compréhension de phrases entendues</a:t>
            </a:r>
          </a:p>
          <a:p>
            <a:pPr marL="0" indent="0">
              <a:spcBef>
                <a:spcPct val="0"/>
              </a:spcBef>
              <a:spcAft>
                <a:spcPts val="1200"/>
              </a:spcAft>
              <a:buNone/>
              <a:defRPr/>
            </a:pPr>
            <a:r>
              <a:rPr lang="fr-FR" dirty="0">
                <a:latin typeface="+mj-lt"/>
                <a:ea typeface="ＭＳ Ｐゴシック" panose="020B0600070205080204" pitchFamily="34" charset="-128"/>
              </a:rPr>
              <a:t>Compréhension de textes entendus  </a:t>
            </a:r>
            <a:endParaRPr lang="fr-FR" altLang="fr-FR" dirty="0" smtClean="0">
              <a:latin typeface="+mj-lt"/>
            </a:endParaRPr>
          </a:p>
          <a:p>
            <a:endParaRPr lang="fr-FR" altLang="fr-FR" dirty="0"/>
          </a:p>
          <a:p>
            <a:endParaRPr lang="fr-FR" altLang="fr-FR" dirty="0"/>
          </a:p>
        </p:txBody>
      </p:sp>
    </p:spTree>
    <p:extLst>
      <p:ext uri="{BB962C8B-B14F-4D97-AF65-F5344CB8AC3E}">
        <p14:creationId xmlns:p14="http://schemas.microsoft.com/office/powerpoint/2010/main" val="40670981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altLang="fr-FR" dirty="0">
                <a:solidFill>
                  <a:schemeClr val="accent2"/>
                </a:solidFill>
              </a:rPr>
              <a:t>Quelles préconisations </a:t>
            </a:r>
            <a:br>
              <a:rPr lang="fr-FR" altLang="fr-FR" dirty="0">
                <a:solidFill>
                  <a:schemeClr val="accent2"/>
                </a:solidFill>
              </a:rPr>
            </a:br>
            <a:r>
              <a:rPr lang="fr-FR" altLang="fr-FR" dirty="0">
                <a:solidFill>
                  <a:schemeClr val="accent2"/>
                </a:solidFill>
              </a:rPr>
              <a:t>4 ) La place de l’écriture // + encodage</a:t>
            </a:r>
            <a:r>
              <a:rPr lang="fr-FR" altLang="fr-FR" dirty="0"/>
              <a:t/>
            </a:r>
            <a:br>
              <a:rPr lang="fr-FR" altLang="fr-FR" dirty="0"/>
            </a:br>
            <a:endParaRPr lang="fr-FR" dirty="0"/>
          </a:p>
        </p:txBody>
      </p:sp>
      <p:sp>
        <p:nvSpPr>
          <p:cNvPr id="3" name="Espace réservé du contenu 2"/>
          <p:cNvSpPr>
            <a:spLocks noGrp="1"/>
          </p:cNvSpPr>
          <p:nvPr>
            <p:ph idx="1"/>
          </p:nvPr>
        </p:nvSpPr>
        <p:spPr/>
        <p:txBody>
          <a:bodyPr>
            <a:normAutofit fontScale="92500" lnSpcReduction="10000"/>
          </a:bodyPr>
          <a:lstStyle/>
          <a:p>
            <a:r>
              <a:rPr lang="fr-FR" altLang="fr-FR" dirty="0">
                <a:latin typeface="+mj-lt"/>
              </a:rPr>
              <a:t>Cf. éval CP circo : recopier des mots ; écrire des mots</a:t>
            </a:r>
          </a:p>
          <a:p>
            <a:pPr>
              <a:defRPr/>
            </a:pPr>
            <a:r>
              <a:rPr lang="fr-FR" altLang="fr-FR" dirty="0">
                <a:latin typeface="+mj-lt"/>
              </a:rPr>
              <a:t>Trois ressources éduscol : deux en maternelle et un en </a:t>
            </a:r>
            <a:r>
              <a:rPr lang="fr-FR" altLang="fr-FR" dirty="0" smtClean="0">
                <a:latin typeface="+mj-lt"/>
              </a:rPr>
              <a:t>CP ;</a:t>
            </a:r>
          </a:p>
          <a:p>
            <a:pPr>
              <a:defRPr/>
            </a:pPr>
            <a:endParaRPr lang="fr-FR" altLang="fr-FR" dirty="0">
              <a:latin typeface="+mj-lt"/>
            </a:endParaRPr>
          </a:p>
          <a:p>
            <a:pPr>
              <a:defRPr/>
            </a:pPr>
            <a:r>
              <a:rPr lang="fr-FR" altLang="fr-FR" dirty="0" smtClean="0">
                <a:latin typeface="+mj-lt"/>
              </a:rPr>
              <a:t> </a:t>
            </a:r>
            <a:r>
              <a:rPr lang="fr-FR" dirty="0">
                <a:latin typeface="+mj-lt"/>
              </a:rPr>
              <a:t>L’encodage influence significativement les résultats de tous les élèves dès  lors qu’on y consacre </a:t>
            </a:r>
          </a:p>
          <a:p>
            <a:pPr marL="0" indent="0">
              <a:buFontTx/>
              <a:buNone/>
              <a:defRPr/>
            </a:pPr>
            <a:r>
              <a:rPr lang="fr-FR" b="1" u="sng" dirty="0">
                <a:solidFill>
                  <a:schemeClr val="accent2"/>
                </a:solidFill>
                <a:latin typeface="+mj-lt"/>
              </a:rPr>
              <a:t>→ Plus de 45 minutes par </a:t>
            </a:r>
            <a:r>
              <a:rPr lang="fr-FR" b="1" u="sng" dirty="0" smtClean="0">
                <a:solidFill>
                  <a:schemeClr val="accent2"/>
                </a:solidFill>
                <a:latin typeface="+mj-lt"/>
              </a:rPr>
              <a:t>semaine au CP</a:t>
            </a:r>
            <a:endParaRPr lang="fr-FR" b="1" u="sng" dirty="0">
              <a:solidFill>
                <a:schemeClr val="accent2"/>
              </a:solidFill>
              <a:latin typeface="+mj-lt"/>
            </a:endParaRPr>
          </a:p>
          <a:p>
            <a:pPr>
              <a:defRPr/>
            </a:pPr>
            <a:endParaRPr lang="fr-FR" dirty="0">
              <a:latin typeface="+mj-lt"/>
            </a:endParaRPr>
          </a:p>
          <a:p>
            <a:pPr>
              <a:defRPr/>
            </a:pPr>
            <a:r>
              <a:rPr lang="fr-FR" dirty="0">
                <a:latin typeface="+mj-lt"/>
              </a:rPr>
              <a:t>L’écriture sous la dictée influence significativement les résultats de tous les élèves</a:t>
            </a:r>
          </a:p>
          <a:p>
            <a:pPr marL="0" indent="0">
              <a:buFontTx/>
              <a:buNone/>
              <a:defRPr/>
            </a:pPr>
            <a:r>
              <a:rPr lang="fr-FR" dirty="0">
                <a:solidFill>
                  <a:schemeClr val="accent2"/>
                </a:solidFill>
                <a:latin typeface="+mj-lt"/>
              </a:rPr>
              <a:t>→ </a:t>
            </a:r>
            <a:r>
              <a:rPr lang="fr-FR" b="1" dirty="0">
                <a:solidFill>
                  <a:schemeClr val="accent2"/>
                </a:solidFill>
                <a:latin typeface="+mj-lt"/>
              </a:rPr>
              <a:t>Pas moins de 15 minutes par </a:t>
            </a:r>
            <a:r>
              <a:rPr lang="fr-FR" b="1" dirty="0" smtClean="0">
                <a:solidFill>
                  <a:schemeClr val="accent2"/>
                </a:solidFill>
                <a:latin typeface="+mj-lt"/>
              </a:rPr>
              <a:t>semaine au CP</a:t>
            </a:r>
            <a:endParaRPr lang="fr-FR" b="1" dirty="0">
              <a:solidFill>
                <a:schemeClr val="accent2"/>
              </a:solidFill>
              <a:latin typeface="+mj-lt"/>
            </a:endParaRPr>
          </a:p>
          <a:p>
            <a:endParaRPr lang="fr-FR" dirty="0"/>
          </a:p>
        </p:txBody>
      </p:sp>
    </p:spTree>
    <p:extLst>
      <p:ext uri="{BB962C8B-B14F-4D97-AF65-F5344CB8AC3E}">
        <p14:creationId xmlns:p14="http://schemas.microsoft.com/office/powerpoint/2010/main" val="8591025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r>
              <a:rPr lang="fr-FR" dirty="0" smtClean="0"/>
              <a:t>Eléments de réflexion pour </a:t>
            </a:r>
            <a:r>
              <a:rPr lang="fr-FR" dirty="0"/>
              <a:t>la liaison </a:t>
            </a:r>
            <a:r>
              <a:rPr lang="fr-FR" dirty="0" smtClean="0"/>
              <a:t>GS/CP : </a:t>
            </a:r>
            <a:r>
              <a:rPr lang="fr-FR" dirty="0"/>
              <a:t>quelles pratiques communes, </a:t>
            </a:r>
            <a:r>
              <a:rPr lang="fr-FR" dirty="0" smtClean="0"/>
              <a:t>quels outils communs, quelles traces </a:t>
            </a:r>
            <a:r>
              <a:rPr lang="fr-FR" dirty="0"/>
              <a:t>à propos de </a:t>
            </a:r>
            <a:r>
              <a:rPr lang="fr-FR" dirty="0" smtClean="0"/>
              <a:t>l’enseignement explicite de la compréhension, à propos de la place de l’écriture? </a:t>
            </a:r>
            <a:endParaRPr lang="fr-FR" dirty="0"/>
          </a:p>
        </p:txBody>
      </p:sp>
    </p:spTree>
    <p:extLst>
      <p:ext uri="{BB962C8B-B14F-4D97-AF65-F5344CB8AC3E}">
        <p14:creationId xmlns:p14="http://schemas.microsoft.com/office/powerpoint/2010/main" val="16859204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372533"/>
            <a:ext cx="10515600" cy="5804430"/>
          </a:xfrm>
        </p:spPr>
        <p:txBody>
          <a:bodyPr>
            <a:normAutofit/>
          </a:bodyPr>
          <a:lstStyle/>
          <a:p>
            <a:pPr marL="0" indent="0" algn="ctr">
              <a:buNone/>
            </a:pPr>
            <a:r>
              <a:rPr lang="fr-FR" sz="2400" dirty="0">
                <a:solidFill>
                  <a:schemeClr val="accent2"/>
                </a:solidFill>
                <a:latin typeface="+mj-lt"/>
              </a:rPr>
              <a:t>P</a:t>
            </a:r>
            <a:r>
              <a:rPr lang="fr-FR" sz="2400" dirty="0" smtClean="0">
                <a:solidFill>
                  <a:schemeClr val="accent2"/>
                </a:solidFill>
                <a:latin typeface="+mj-lt"/>
              </a:rPr>
              <a:t>réconisations V Bouysse : conférence à l’ESEN du 29 novembre 2017</a:t>
            </a:r>
          </a:p>
          <a:p>
            <a:pPr marL="0" indent="0" algn="ctr">
              <a:buNone/>
            </a:pPr>
            <a:r>
              <a:rPr lang="fr-FR" sz="3900" dirty="0" smtClean="0">
                <a:solidFill>
                  <a:schemeClr val="accent2"/>
                </a:solidFill>
                <a:latin typeface="+mj-lt"/>
              </a:rPr>
              <a:t> « Pour une entrée sécurisée au CP »</a:t>
            </a:r>
          </a:p>
          <a:p>
            <a:r>
              <a:rPr lang="fr-FR" sz="1700" dirty="0" smtClean="0"/>
              <a:t>Ré affirmer l’Importance de l’encodage dès la maternelle : certains </a:t>
            </a:r>
            <a:r>
              <a:rPr lang="fr-FR" sz="1700" dirty="0"/>
              <a:t>enseignants de CP ont dit aussi sur </a:t>
            </a:r>
            <a:r>
              <a:rPr lang="fr-FR" sz="1700" dirty="0" smtClean="0"/>
              <a:t>l’encodage dans les évaluations et dans le rapport Lire et Ecrire : « ça </a:t>
            </a:r>
            <a:r>
              <a:rPr lang="fr-FR" sz="1700" dirty="0"/>
              <a:t>n’a rien à faire </a:t>
            </a:r>
            <a:r>
              <a:rPr lang="fr-FR" sz="1700" dirty="0" smtClean="0"/>
              <a:t>là »  </a:t>
            </a:r>
          </a:p>
          <a:p>
            <a:r>
              <a:rPr lang="fr-FR" sz="1800" dirty="0" smtClean="0"/>
              <a:t>Appuis sur </a:t>
            </a:r>
            <a:r>
              <a:rPr lang="fr-FR" sz="1800" dirty="0"/>
              <a:t>la continuité : </a:t>
            </a:r>
            <a:endParaRPr lang="fr-FR" sz="1800" dirty="0" smtClean="0"/>
          </a:p>
          <a:p>
            <a:pPr marL="0" indent="0">
              <a:buNone/>
            </a:pPr>
            <a:r>
              <a:rPr lang="fr-FR" sz="1800" dirty="0" smtClean="0"/>
              <a:t>	- au niveau des activités et </a:t>
            </a:r>
            <a:r>
              <a:rPr lang="fr-FR" sz="1800" dirty="0"/>
              <a:t>des apprentissages </a:t>
            </a:r>
            <a:r>
              <a:rPr lang="fr-FR" sz="1800" dirty="0" smtClean="0"/>
              <a:t>:</a:t>
            </a:r>
          </a:p>
          <a:p>
            <a:pPr marL="0" indent="0">
              <a:buNone/>
            </a:pPr>
            <a:r>
              <a:rPr lang="fr-FR" sz="1800" dirty="0" smtClean="0"/>
              <a:t>		liste </a:t>
            </a:r>
            <a:r>
              <a:rPr lang="fr-FR" sz="1800" dirty="0"/>
              <a:t>des textes appris par les élèves (</a:t>
            </a:r>
            <a:r>
              <a:rPr lang="fr-FR" sz="1800" dirty="0" smtClean="0"/>
              <a:t>chansons</a:t>
            </a:r>
            <a:r>
              <a:rPr lang="fr-FR" sz="1800" dirty="0"/>
              <a:t>, comptines, poésies m</a:t>
            </a:r>
            <a:r>
              <a:rPr lang="fr-FR" sz="1800" dirty="0" smtClean="0"/>
              <a:t>émorisées), reprise d’une </a:t>
            </a:r>
            <a:r>
              <a:rPr lang="fr-FR" sz="1800" dirty="0"/>
              <a:t>chanson apprise en GS à l’entrée au </a:t>
            </a:r>
            <a:r>
              <a:rPr lang="fr-FR" sz="1800" dirty="0" smtClean="0"/>
              <a:t>CP, d’une poésie, d’une histoire…</a:t>
            </a:r>
            <a:endParaRPr lang="fr-FR" sz="1800" dirty="0"/>
          </a:p>
          <a:p>
            <a:pPr marL="0" indent="0">
              <a:buNone/>
            </a:pPr>
            <a:r>
              <a:rPr lang="fr-FR" sz="1800" dirty="0"/>
              <a:t>	</a:t>
            </a:r>
            <a:r>
              <a:rPr lang="fr-FR" sz="1800" dirty="0" smtClean="0"/>
              <a:t>	 </a:t>
            </a:r>
            <a:r>
              <a:rPr lang="fr-FR" sz="1800" dirty="0"/>
              <a:t>liste </a:t>
            </a:r>
            <a:r>
              <a:rPr lang="fr-FR" sz="1800" dirty="0" smtClean="0"/>
              <a:t>d’œuvres connues, travaillées (littérature de jeunesse, PEAC)</a:t>
            </a:r>
            <a:endParaRPr lang="fr-FR" sz="1800" dirty="0"/>
          </a:p>
          <a:p>
            <a:pPr marL="0" indent="0">
              <a:buNone/>
            </a:pPr>
            <a:r>
              <a:rPr lang="fr-FR" sz="1800" dirty="0" smtClean="0"/>
              <a:t>		conscience phonologique</a:t>
            </a:r>
            <a:r>
              <a:rPr lang="fr-FR" sz="1800" dirty="0"/>
              <a:t> : référents didactiques </a:t>
            </a:r>
            <a:r>
              <a:rPr lang="fr-FR" sz="1800" dirty="0" smtClean="0"/>
              <a:t>élaborés</a:t>
            </a:r>
            <a:r>
              <a:rPr lang="fr-FR" sz="1800" dirty="0"/>
              <a:t>, </a:t>
            </a:r>
            <a:r>
              <a:rPr lang="fr-FR" sz="1800" dirty="0" smtClean="0"/>
              <a:t>cahiers, (cahiers </a:t>
            </a:r>
            <a:r>
              <a:rPr lang="fr-FR" sz="1800" dirty="0"/>
              <a:t>de nombres avec </a:t>
            </a:r>
            <a:r>
              <a:rPr lang="fr-FR" sz="1800" dirty="0" smtClean="0"/>
              <a:t>décompositions*, </a:t>
            </a:r>
            <a:r>
              <a:rPr lang="fr-FR" sz="1800" dirty="0"/>
              <a:t>situations problèmes travaillées) </a:t>
            </a:r>
            <a:r>
              <a:rPr lang="fr-FR" sz="1800" dirty="0" smtClean="0"/>
              <a:t>transmission </a:t>
            </a:r>
            <a:r>
              <a:rPr lang="fr-FR" sz="1800" dirty="0"/>
              <a:t>des affichages, des </a:t>
            </a:r>
            <a:r>
              <a:rPr lang="fr-FR" sz="1800" dirty="0" smtClean="0"/>
              <a:t>cahiers  </a:t>
            </a:r>
            <a:r>
              <a:rPr lang="fr-FR" sz="1800" dirty="0"/>
              <a:t>(idée qu’il y en a qui serviront au CP</a:t>
            </a:r>
            <a:r>
              <a:rPr lang="fr-FR" sz="1800" dirty="0" smtClean="0"/>
              <a:t>)</a:t>
            </a:r>
          </a:p>
          <a:p>
            <a:pPr marL="457200" lvl="1" indent="0">
              <a:buNone/>
            </a:pPr>
            <a:r>
              <a:rPr lang="fr-FR" sz="1400" dirty="0"/>
              <a:t>	</a:t>
            </a:r>
            <a:r>
              <a:rPr lang="fr-FR" sz="1800" dirty="0" smtClean="0"/>
              <a:t>- au niveau de la </a:t>
            </a:r>
            <a:r>
              <a:rPr lang="fr-FR" sz="1800" dirty="0"/>
              <a:t>vie scolaire </a:t>
            </a:r>
            <a:r>
              <a:rPr lang="fr-FR" sz="1800" dirty="0" smtClean="0"/>
              <a:t>en maternelle : </a:t>
            </a:r>
          </a:p>
          <a:p>
            <a:pPr marL="457200" lvl="1" indent="0">
              <a:buNone/>
            </a:pPr>
            <a:r>
              <a:rPr lang="fr-FR" sz="1800" dirty="0"/>
              <a:t>	</a:t>
            </a:r>
            <a:r>
              <a:rPr lang="fr-FR" sz="1800" dirty="0" smtClean="0"/>
              <a:t>	règles </a:t>
            </a:r>
            <a:r>
              <a:rPr lang="fr-FR" sz="1800" dirty="0"/>
              <a:t>de </a:t>
            </a:r>
            <a:r>
              <a:rPr lang="fr-FR" sz="1800" dirty="0" smtClean="0"/>
              <a:t>vie</a:t>
            </a:r>
            <a:endParaRPr lang="fr-FR" sz="1800" dirty="0"/>
          </a:p>
          <a:p>
            <a:pPr marL="457200" lvl="1" indent="0">
              <a:buNone/>
            </a:pPr>
            <a:r>
              <a:rPr lang="fr-FR" sz="1800" dirty="0"/>
              <a:t>	</a:t>
            </a:r>
            <a:r>
              <a:rPr lang="fr-FR" sz="1800" dirty="0" smtClean="0"/>
              <a:t>	 organisation </a:t>
            </a:r>
            <a:r>
              <a:rPr lang="fr-FR" sz="1800" dirty="0"/>
              <a:t>de l’espace : gestion d’une place, d’un matériel </a:t>
            </a:r>
            <a:r>
              <a:rPr lang="fr-FR" sz="1800" dirty="0" smtClean="0"/>
              <a:t>personnel, d’ </a:t>
            </a:r>
            <a:r>
              <a:rPr lang="fr-FR" sz="1800" dirty="0"/>
              <a:t>une trousse </a:t>
            </a:r>
            <a:r>
              <a:rPr lang="fr-FR" sz="1800" dirty="0" smtClean="0"/>
              <a:t>. (Pas d’ATSEM </a:t>
            </a:r>
            <a:r>
              <a:rPr lang="fr-FR" sz="1800" dirty="0"/>
              <a:t>dans l’assistance aux élèves en </a:t>
            </a:r>
            <a:r>
              <a:rPr lang="fr-FR" sz="1800" dirty="0" smtClean="0"/>
              <a:t>GS)</a:t>
            </a:r>
          </a:p>
          <a:p>
            <a:endParaRPr lang="fr-FR" sz="1700" dirty="0" smtClean="0"/>
          </a:p>
          <a:p>
            <a:endParaRPr lang="fr-FR" sz="1700" dirty="0"/>
          </a:p>
          <a:p>
            <a:endParaRPr lang="fr-FR" dirty="0"/>
          </a:p>
        </p:txBody>
      </p:sp>
    </p:spTree>
    <p:extLst>
      <p:ext uri="{BB962C8B-B14F-4D97-AF65-F5344CB8AC3E}">
        <p14:creationId xmlns:p14="http://schemas.microsoft.com/office/powerpoint/2010/main" val="38400573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b="1" smtClean="0">
                <a:solidFill>
                  <a:schemeClr val="accent2"/>
                </a:solidFill>
              </a:rPr>
              <a:t>Objectifs </a:t>
            </a:r>
            <a:r>
              <a:rPr lang="fr-FR" sz="3600" b="1" dirty="0" smtClean="0">
                <a:solidFill>
                  <a:schemeClr val="accent2"/>
                </a:solidFill>
              </a:rPr>
              <a:t>de cette animation</a:t>
            </a:r>
            <a:endParaRPr lang="fr-FR" sz="3600" b="1" dirty="0">
              <a:solidFill>
                <a:schemeClr val="accent2"/>
              </a:solidFill>
            </a:endParaRPr>
          </a:p>
        </p:txBody>
      </p:sp>
      <p:sp>
        <p:nvSpPr>
          <p:cNvPr id="3" name="Espace réservé du contenu 2"/>
          <p:cNvSpPr>
            <a:spLocks noGrp="1"/>
          </p:cNvSpPr>
          <p:nvPr>
            <p:ph idx="1"/>
          </p:nvPr>
        </p:nvSpPr>
        <p:spPr/>
        <p:txBody>
          <a:bodyPr>
            <a:normAutofit/>
          </a:bodyPr>
          <a:lstStyle/>
          <a:p>
            <a:r>
              <a:rPr lang="fr-FR" u="sng" dirty="0" smtClean="0">
                <a:latin typeface="+mj-lt"/>
              </a:rPr>
              <a:t>Lire ensemble le réel </a:t>
            </a:r>
            <a:r>
              <a:rPr lang="fr-FR" dirty="0" smtClean="0">
                <a:latin typeface="+mj-lt"/>
              </a:rPr>
              <a:t>: retour sur les évaluations CP de début d’année dans la circonscription </a:t>
            </a:r>
          </a:p>
          <a:p>
            <a:r>
              <a:rPr lang="fr-FR" u="sng" dirty="0" smtClean="0">
                <a:latin typeface="+mj-lt"/>
              </a:rPr>
              <a:t>Connaître le prescrit, partager les références </a:t>
            </a:r>
          </a:p>
          <a:p>
            <a:pPr lvl="1"/>
            <a:r>
              <a:rPr lang="fr-FR" dirty="0" smtClean="0">
                <a:latin typeface="+mj-lt"/>
              </a:rPr>
              <a:t>Versant CP </a:t>
            </a:r>
          </a:p>
          <a:p>
            <a:pPr lvl="1"/>
            <a:r>
              <a:rPr lang="fr-FR" dirty="0">
                <a:latin typeface="+mj-lt"/>
              </a:rPr>
              <a:t>V</a:t>
            </a:r>
            <a:r>
              <a:rPr lang="fr-FR" dirty="0" smtClean="0">
                <a:latin typeface="+mj-lt"/>
              </a:rPr>
              <a:t>ersant GS </a:t>
            </a:r>
          </a:p>
          <a:p>
            <a:r>
              <a:rPr lang="fr-FR" u="sng" dirty="0" smtClean="0">
                <a:latin typeface="+mj-lt"/>
              </a:rPr>
              <a:t>Oser les outils </a:t>
            </a:r>
            <a:r>
              <a:rPr lang="fr-FR" dirty="0" smtClean="0">
                <a:latin typeface="+mj-lt"/>
              </a:rPr>
              <a:t>: quelles recommandations dans le cadre de la liaison GS / CP? </a:t>
            </a:r>
          </a:p>
          <a:p>
            <a:r>
              <a:rPr lang="fr-FR" u="sng" dirty="0" smtClean="0">
                <a:latin typeface="+mj-lt"/>
              </a:rPr>
              <a:t>Mettre en place sur la durée </a:t>
            </a:r>
            <a:r>
              <a:rPr lang="fr-FR" dirty="0" smtClean="0">
                <a:latin typeface="+mj-lt"/>
              </a:rPr>
              <a:t>: </a:t>
            </a:r>
            <a:r>
              <a:rPr lang="fr-FR" dirty="0">
                <a:latin typeface="+mj-lt"/>
                <a:sym typeface="Wingdings" panose="05000000000000000000" pitchFamily="2" charset="2"/>
              </a:rPr>
              <a:t>rédaction de l’axe 1 du projet </a:t>
            </a:r>
            <a:r>
              <a:rPr lang="fr-FR" dirty="0" smtClean="0">
                <a:latin typeface="+mj-lt"/>
                <a:sym typeface="Wingdings" panose="05000000000000000000" pitchFamily="2" charset="2"/>
              </a:rPr>
              <a:t>d’école et </a:t>
            </a:r>
            <a:r>
              <a:rPr lang="fr-FR" dirty="0" smtClean="0">
                <a:latin typeface="+mj-lt"/>
              </a:rPr>
              <a:t>à l’intérieur du groupe scolaire (maternelle, élémentaire) </a:t>
            </a:r>
            <a:r>
              <a:rPr lang="fr-FR" dirty="0" smtClean="0">
                <a:latin typeface="+mj-lt"/>
                <a:sym typeface="Wingdings" panose="05000000000000000000" pitchFamily="2" charset="2"/>
              </a:rPr>
              <a:t> temps de concertation commun</a:t>
            </a:r>
            <a:r>
              <a:rPr lang="fr-FR" dirty="0">
                <a:latin typeface="+mj-lt"/>
                <a:sym typeface="Wingdings" panose="05000000000000000000" pitchFamily="2" charset="2"/>
              </a:rPr>
              <a:t> </a:t>
            </a:r>
            <a:r>
              <a:rPr lang="fr-FR" dirty="0" smtClean="0">
                <a:latin typeface="+mj-lt"/>
                <a:sym typeface="Wingdings" panose="05000000000000000000" pitchFamily="2" charset="2"/>
              </a:rPr>
              <a:t>pour décider du contenu</a:t>
            </a:r>
            <a:endParaRPr lang="fr-FR" dirty="0">
              <a:latin typeface="+mj-lt"/>
            </a:endParaRPr>
          </a:p>
        </p:txBody>
      </p:sp>
    </p:spTree>
    <p:extLst>
      <p:ext uri="{BB962C8B-B14F-4D97-AF65-F5344CB8AC3E}">
        <p14:creationId xmlns:p14="http://schemas.microsoft.com/office/powerpoint/2010/main" val="19663545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433137"/>
            <a:ext cx="10515600" cy="5743826"/>
          </a:xfrm>
        </p:spPr>
        <p:txBody>
          <a:bodyPr>
            <a:normAutofit fontScale="92500" lnSpcReduction="10000"/>
          </a:bodyPr>
          <a:lstStyle/>
          <a:p>
            <a:r>
              <a:rPr lang="fr-FR" dirty="0" smtClean="0"/>
              <a:t>« passage </a:t>
            </a:r>
            <a:r>
              <a:rPr lang="fr-FR" dirty="0"/>
              <a:t>institutionnalisé dans beaucoup de pays : une mallette, une valise qui symbolise ce qu’on emporte vers, qui servira pour après, le livre d’or de ce qui a été appris </a:t>
            </a:r>
            <a:r>
              <a:rPr lang="fr-FR" dirty="0">
                <a:sym typeface="Wingdings" panose="05000000000000000000" pitchFamily="2" charset="2"/>
              </a:rPr>
              <a:t></a:t>
            </a:r>
            <a:r>
              <a:rPr lang="fr-FR" dirty="0"/>
              <a:t>  idem possible aussi au CP autour de la numération* et de l’apprentissage de la lecture et écriture // c’est comme des « doudous », ça rassure, transition sécurisée entre deux univers </a:t>
            </a:r>
            <a:r>
              <a:rPr lang="fr-FR" dirty="0">
                <a:sym typeface="Wingdings" panose="05000000000000000000" pitchFamily="2" charset="2"/>
              </a:rPr>
              <a:t></a:t>
            </a:r>
            <a:r>
              <a:rPr lang="fr-FR" dirty="0"/>
              <a:t> suppose une entente entre enseignants du CP (qui acceptent d’en faire quelque chose en tout cas au début de l’année) et de GS</a:t>
            </a:r>
            <a:r>
              <a:rPr lang="fr-FR" dirty="0" smtClean="0"/>
              <a:t>. »</a:t>
            </a:r>
            <a:endParaRPr lang="fr-FR" dirty="0"/>
          </a:p>
          <a:p>
            <a:r>
              <a:rPr lang="fr-FR" dirty="0" smtClean="0"/>
              <a:t>« Visite </a:t>
            </a:r>
            <a:r>
              <a:rPr lang="fr-FR" dirty="0"/>
              <a:t>des CP :, le A et le I sont acquis, entendus, à l’entrée au CP et sont pourtant revus. Importance des affichages où on retrouve des choses qui étaient déjà aussi affichées en GS. Ne pas faire comme les profs de 6</a:t>
            </a:r>
            <a:r>
              <a:rPr lang="fr-FR" baseline="30000" dirty="0"/>
              <a:t>ième</a:t>
            </a:r>
            <a:r>
              <a:rPr lang="fr-FR" dirty="0"/>
              <a:t> qui recommencent, alors que l’on pourra organiser des moments d’échanges entre enfants autour de ce qu’ils ont appris avant. On n’a pas forcément fait la même chose mais on a appris la même chose. C’est là-dessus qu’il faudrait que les enseignants s’entendent, on privilégie les mêmes choses, les mêmes projets sur les lettres à écrire, trouver des points d’accords sans ficeler complètement les enseignements, ça veut dire qu’on reprend la main sur les conseils de cycle, les liaisons GS CP</a:t>
            </a:r>
            <a:r>
              <a:rPr lang="fr-FR" dirty="0" smtClean="0"/>
              <a:t>. »</a:t>
            </a:r>
            <a:endParaRPr lang="fr-FR" dirty="0"/>
          </a:p>
          <a:p>
            <a:endParaRPr lang="fr-FR" dirty="0"/>
          </a:p>
        </p:txBody>
      </p:sp>
    </p:spTree>
    <p:extLst>
      <p:ext uri="{BB962C8B-B14F-4D97-AF65-F5344CB8AC3E}">
        <p14:creationId xmlns:p14="http://schemas.microsoft.com/office/powerpoint/2010/main" val="3165594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r>
              <a:rPr lang="fr-FR" dirty="0" smtClean="0">
                <a:latin typeface="+mj-lt"/>
              </a:rPr>
              <a:t>Eléments de réflexion pour </a:t>
            </a:r>
            <a:r>
              <a:rPr lang="fr-FR" dirty="0">
                <a:latin typeface="+mj-lt"/>
              </a:rPr>
              <a:t>la liaison </a:t>
            </a:r>
            <a:r>
              <a:rPr lang="fr-FR" dirty="0" smtClean="0">
                <a:latin typeface="+mj-lt"/>
              </a:rPr>
              <a:t>GS/CP : que retenir à propos des préconisations de V. Bouysse? </a:t>
            </a:r>
            <a:endParaRPr lang="fr-FR" dirty="0">
              <a:latin typeface="+mj-lt"/>
            </a:endParaRPr>
          </a:p>
          <a:p>
            <a:endParaRPr lang="fr-FR" dirty="0"/>
          </a:p>
        </p:txBody>
      </p:sp>
    </p:spTree>
    <p:extLst>
      <p:ext uri="{BB962C8B-B14F-4D97-AF65-F5344CB8AC3E}">
        <p14:creationId xmlns:p14="http://schemas.microsoft.com/office/powerpoint/2010/main" val="22281530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Temps d’échange dans le groupe scolaire</a:t>
            </a:r>
            <a:endParaRPr lang="fr-FR" dirty="0"/>
          </a:p>
        </p:txBody>
      </p:sp>
      <p:sp>
        <p:nvSpPr>
          <p:cNvPr id="3" name="Espace réservé du contenu 2"/>
          <p:cNvSpPr>
            <a:spLocks noGrp="1"/>
          </p:cNvSpPr>
          <p:nvPr>
            <p:ph idx="1"/>
          </p:nvPr>
        </p:nvSpPr>
        <p:spPr/>
        <p:txBody>
          <a:bodyPr/>
          <a:lstStyle/>
          <a:p>
            <a:r>
              <a:rPr lang="fr-FR" dirty="0" smtClean="0"/>
              <a:t>À partir des éléments posés au fur et à mesure :</a:t>
            </a:r>
          </a:p>
          <a:p>
            <a:r>
              <a:rPr lang="fr-FR" dirty="0" smtClean="0"/>
              <a:t>À propos de la différenciation des tâches en phonologie</a:t>
            </a:r>
          </a:p>
          <a:p>
            <a:r>
              <a:rPr lang="fr-FR" dirty="0" smtClean="0"/>
              <a:t>À propos de la connaissance du nom des lettres</a:t>
            </a:r>
          </a:p>
          <a:p>
            <a:r>
              <a:rPr lang="fr-FR" dirty="0" smtClean="0"/>
              <a:t>À propos de la mémorisation de mots connus</a:t>
            </a:r>
          </a:p>
          <a:p>
            <a:r>
              <a:rPr lang="fr-FR" dirty="0" smtClean="0"/>
              <a:t>À propos de la compréhension de la place de l’écriture </a:t>
            </a:r>
            <a:r>
              <a:rPr lang="fr-FR" dirty="0" err="1" smtClean="0"/>
              <a:t>tatonnée</a:t>
            </a:r>
            <a:endParaRPr lang="fr-FR" dirty="0" smtClean="0"/>
          </a:p>
          <a:p>
            <a:r>
              <a:rPr lang="fr-FR" dirty="0" smtClean="0"/>
              <a:t>En élargissant par rapport à l’intervention de Mme </a:t>
            </a:r>
            <a:r>
              <a:rPr lang="fr-FR" smtClean="0"/>
              <a:t>Bouysse</a:t>
            </a:r>
            <a:endParaRPr lang="fr-FR"/>
          </a:p>
        </p:txBody>
      </p:sp>
    </p:spTree>
    <p:extLst>
      <p:ext uri="{BB962C8B-B14F-4D97-AF65-F5344CB8AC3E}">
        <p14:creationId xmlns:p14="http://schemas.microsoft.com/office/powerpoint/2010/main" val="1848737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Les références partagées</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dirty="0" smtClean="0"/>
              <a:t>« Lire et écrire » rapport de recherche sous la direction de Roland Goigoux</a:t>
            </a:r>
          </a:p>
          <a:p>
            <a:r>
              <a:rPr lang="fr-FR" dirty="0" smtClean="0"/>
              <a:t>Vidéo Conférence ESEN Viviane Bouysse 29 novembre 2017</a:t>
            </a:r>
          </a:p>
          <a:p>
            <a:r>
              <a:rPr lang="fr-FR" dirty="0" smtClean="0"/>
              <a:t>« L’apprentissage au CP : l’apport des sciences cognitives » Stanislas </a:t>
            </a:r>
            <a:r>
              <a:rPr lang="fr-FR" dirty="0"/>
              <a:t>D</a:t>
            </a:r>
            <a:r>
              <a:rPr lang="fr-FR" dirty="0" smtClean="0"/>
              <a:t>ehaene</a:t>
            </a:r>
          </a:p>
          <a:p>
            <a:r>
              <a:rPr lang="fr-FR" dirty="0" smtClean="0"/>
              <a:t>Ressources Eduscol dont : « l’écrit : découvrir le principe alphabétique » ; « lien oral – écrit : activités phonologiques au service de l’entrée dans le code alphabétique » ; + autres ressources CP 100%</a:t>
            </a:r>
          </a:p>
          <a:p>
            <a:r>
              <a:rPr lang="fr-FR" dirty="0" smtClean="0"/>
              <a:t>Plaquette Anagraph (CP)</a:t>
            </a:r>
          </a:p>
          <a:p>
            <a:endParaRPr lang="fr-FR" dirty="0"/>
          </a:p>
        </p:txBody>
      </p:sp>
    </p:spTree>
    <p:extLst>
      <p:ext uri="{BB962C8B-B14F-4D97-AF65-F5344CB8AC3E}">
        <p14:creationId xmlns:p14="http://schemas.microsoft.com/office/powerpoint/2010/main" val="3212233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2939549"/>
          </a:xfrm>
        </p:spPr>
        <p:txBody>
          <a:bodyPr/>
          <a:lstStyle/>
          <a:p>
            <a:pPr algn="ctr"/>
            <a:r>
              <a:rPr lang="fr-FR" b="1" dirty="0" smtClean="0">
                <a:solidFill>
                  <a:schemeClr val="accent2"/>
                </a:solidFill>
              </a:rPr>
              <a:t>Quelques données issues </a:t>
            </a:r>
            <a:br>
              <a:rPr lang="fr-FR" b="1" dirty="0" smtClean="0">
                <a:solidFill>
                  <a:schemeClr val="accent2"/>
                </a:solidFill>
              </a:rPr>
            </a:br>
            <a:r>
              <a:rPr lang="fr-FR" b="1" dirty="0" smtClean="0">
                <a:solidFill>
                  <a:schemeClr val="accent2"/>
                </a:solidFill>
              </a:rPr>
              <a:t>des évaluations CP sur la circonscription</a:t>
            </a:r>
            <a:endParaRPr lang="fr-FR" b="1" dirty="0">
              <a:solidFill>
                <a:schemeClr val="accent2"/>
              </a:solidFill>
            </a:endParaRPr>
          </a:p>
        </p:txBody>
      </p:sp>
    </p:spTree>
    <p:extLst>
      <p:ext uri="{BB962C8B-B14F-4D97-AF65-F5344CB8AC3E}">
        <p14:creationId xmlns:p14="http://schemas.microsoft.com/office/powerpoint/2010/main" val="35667537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171073"/>
            <a:ext cx="10515600" cy="5005889"/>
          </a:xfrm>
        </p:spPr>
        <p:txBody>
          <a:bodyPr/>
          <a:lstStyle/>
          <a:p>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349125769"/>
              </p:ext>
            </p:extLst>
          </p:nvPr>
        </p:nvGraphicFramePr>
        <p:xfrm>
          <a:off x="4250266" y="1414430"/>
          <a:ext cx="2878668" cy="2773680"/>
        </p:xfrm>
        <a:graphic>
          <a:graphicData uri="http://schemas.openxmlformats.org/drawingml/2006/table">
            <a:tbl>
              <a:tblPr>
                <a:tableStyleId>{5C22544A-7EE6-4342-B048-85BDC9FD1C3A}</a:tableStyleId>
              </a:tblPr>
              <a:tblGrid>
                <a:gridCol w="216035">
                  <a:extLst>
                    <a:ext uri="{9D8B030D-6E8A-4147-A177-3AD203B41FA5}">
                      <a16:colId xmlns="" xmlns:a16="http://schemas.microsoft.com/office/drawing/2014/main" val="126684842"/>
                    </a:ext>
                  </a:extLst>
                </a:gridCol>
                <a:gridCol w="216035">
                  <a:extLst>
                    <a:ext uri="{9D8B030D-6E8A-4147-A177-3AD203B41FA5}">
                      <a16:colId xmlns="" xmlns:a16="http://schemas.microsoft.com/office/drawing/2014/main" val="4121120089"/>
                    </a:ext>
                  </a:extLst>
                </a:gridCol>
                <a:gridCol w="216035">
                  <a:extLst>
                    <a:ext uri="{9D8B030D-6E8A-4147-A177-3AD203B41FA5}">
                      <a16:colId xmlns="" xmlns:a16="http://schemas.microsoft.com/office/drawing/2014/main" val="67311503"/>
                    </a:ext>
                  </a:extLst>
                </a:gridCol>
                <a:gridCol w="216035">
                  <a:extLst>
                    <a:ext uri="{9D8B030D-6E8A-4147-A177-3AD203B41FA5}">
                      <a16:colId xmlns="" xmlns:a16="http://schemas.microsoft.com/office/drawing/2014/main" val="1390065848"/>
                    </a:ext>
                  </a:extLst>
                </a:gridCol>
                <a:gridCol w="216035">
                  <a:extLst>
                    <a:ext uri="{9D8B030D-6E8A-4147-A177-3AD203B41FA5}">
                      <a16:colId xmlns="" xmlns:a16="http://schemas.microsoft.com/office/drawing/2014/main" val="4267947309"/>
                    </a:ext>
                  </a:extLst>
                </a:gridCol>
                <a:gridCol w="216035">
                  <a:extLst>
                    <a:ext uri="{9D8B030D-6E8A-4147-A177-3AD203B41FA5}">
                      <a16:colId xmlns="" xmlns:a16="http://schemas.microsoft.com/office/drawing/2014/main" val="2804849087"/>
                    </a:ext>
                  </a:extLst>
                </a:gridCol>
                <a:gridCol w="216035">
                  <a:extLst>
                    <a:ext uri="{9D8B030D-6E8A-4147-A177-3AD203B41FA5}">
                      <a16:colId xmlns="" xmlns:a16="http://schemas.microsoft.com/office/drawing/2014/main" val="2816164942"/>
                    </a:ext>
                  </a:extLst>
                </a:gridCol>
                <a:gridCol w="216035">
                  <a:extLst>
                    <a:ext uri="{9D8B030D-6E8A-4147-A177-3AD203B41FA5}">
                      <a16:colId xmlns="" xmlns:a16="http://schemas.microsoft.com/office/drawing/2014/main" val="1979889413"/>
                    </a:ext>
                  </a:extLst>
                </a:gridCol>
                <a:gridCol w="93616">
                  <a:extLst>
                    <a:ext uri="{9D8B030D-6E8A-4147-A177-3AD203B41FA5}">
                      <a16:colId xmlns="" xmlns:a16="http://schemas.microsoft.com/office/drawing/2014/main" val="1067022784"/>
                    </a:ext>
                  </a:extLst>
                </a:gridCol>
                <a:gridCol w="234938">
                  <a:extLst>
                    <a:ext uri="{9D8B030D-6E8A-4147-A177-3AD203B41FA5}">
                      <a16:colId xmlns="" xmlns:a16="http://schemas.microsoft.com/office/drawing/2014/main" val="3079839983"/>
                    </a:ext>
                  </a:extLst>
                </a:gridCol>
                <a:gridCol w="526586">
                  <a:extLst>
                    <a:ext uri="{9D8B030D-6E8A-4147-A177-3AD203B41FA5}">
                      <a16:colId xmlns="" xmlns:a16="http://schemas.microsoft.com/office/drawing/2014/main" val="1170546343"/>
                    </a:ext>
                  </a:extLst>
                </a:gridCol>
                <a:gridCol w="79213">
                  <a:extLst>
                    <a:ext uri="{9D8B030D-6E8A-4147-A177-3AD203B41FA5}">
                      <a16:colId xmlns="" xmlns:a16="http://schemas.microsoft.com/office/drawing/2014/main" val="872051583"/>
                    </a:ext>
                  </a:extLst>
                </a:gridCol>
                <a:gridCol w="216035">
                  <a:extLst>
                    <a:ext uri="{9D8B030D-6E8A-4147-A177-3AD203B41FA5}">
                      <a16:colId xmlns="" xmlns:a16="http://schemas.microsoft.com/office/drawing/2014/main" val="877603861"/>
                    </a:ext>
                  </a:extLst>
                </a:gridCol>
              </a:tblGrid>
              <a:tr h="51445">
                <a:tc>
                  <a:txBody>
                    <a:bodyPr/>
                    <a:lstStyle/>
                    <a:p>
                      <a:pPr algn="l" fontAlgn="ctr"/>
                      <a:endParaRPr lang="fr-FR" sz="500" b="0" i="0" u="none" strike="noStrike" dirty="0">
                        <a:effectLst/>
                        <a:latin typeface="Arial" panose="020B0604020202020204" pitchFamily="34" charset="0"/>
                      </a:endParaRPr>
                    </a:p>
                  </a:txBody>
                  <a:tcPr marL="0" marR="0" marT="0" marB="0" anchor="ctr"/>
                </a:tc>
                <a:tc>
                  <a:txBody>
                    <a:bodyPr/>
                    <a:lstStyle/>
                    <a:p>
                      <a:pPr algn="l" fontAlgn="ctr"/>
                      <a:endParaRPr lang="fr-FR" sz="500" b="0" i="0" u="none" strike="noStrike" dirty="0">
                        <a:effectLst/>
                        <a:latin typeface="Arial" panose="020B0604020202020204" pitchFamily="34" charset="0"/>
                      </a:endParaRPr>
                    </a:p>
                  </a:txBody>
                  <a:tcPr marL="0" marR="0" marT="0" marB="0" anchor="ctr"/>
                </a:tc>
                <a:tc>
                  <a:txBody>
                    <a:bodyPr/>
                    <a:lstStyle/>
                    <a:p>
                      <a:pPr algn="l" fontAlgn="ctr"/>
                      <a:endParaRPr lang="fr-FR" sz="500" b="0" i="0" u="none" strike="noStrike" dirty="0">
                        <a:effectLst/>
                        <a:latin typeface="Arial" panose="020B0604020202020204" pitchFamily="34" charset="0"/>
                      </a:endParaRPr>
                    </a:p>
                  </a:txBody>
                  <a:tcPr marL="0" marR="0" marT="0" marB="0" anchor="ctr"/>
                </a:tc>
                <a:tc>
                  <a:txBody>
                    <a:bodyPr/>
                    <a:lstStyle/>
                    <a:p>
                      <a:pPr algn="l" fontAlgn="ctr"/>
                      <a:endParaRPr lang="fr-FR" sz="500" b="0" i="0" u="none" strike="noStrike" dirty="0">
                        <a:effectLst/>
                        <a:latin typeface="Arial" panose="020B0604020202020204" pitchFamily="34" charset="0"/>
                      </a:endParaRPr>
                    </a:p>
                  </a:txBody>
                  <a:tcPr marL="0" marR="0" marT="0" marB="0" anchor="ctr"/>
                </a:tc>
                <a:tc>
                  <a:txBody>
                    <a:bodyPr/>
                    <a:lstStyle/>
                    <a:p>
                      <a:pPr algn="l" fontAlgn="ctr"/>
                      <a:endParaRPr lang="fr-FR" sz="500" b="0" i="0" u="none" strike="noStrike" dirty="0">
                        <a:effectLst/>
                        <a:latin typeface="Arial" panose="020B0604020202020204" pitchFamily="34" charset="0"/>
                      </a:endParaRPr>
                    </a:p>
                  </a:txBody>
                  <a:tcPr marL="0" marR="0" marT="0" marB="0" anchor="ctr"/>
                </a:tc>
                <a:tc>
                  <a:txBody>
                    <a:bodyPr/>
                    <a:lstStyle/>
                    <a:p>
                      <a:pPr algn="l" fontAlgn="ctr"/>
                      <a:endParaRPr lang="fr-FR" sz="500" b="0" i="0" u="none" strike="noStrike" dirty="0">
                        <a:effectLst/>
                        <a:latin typeface="Arial" panose="020B0604020202020204" pitchFamily="34" charset="0"/>
                      </a:endParaRPr>
                    </a:p>
                  </a:txBody>
                  <a:tcPr marL="0" marR="0" marT="0" marB="0" anchor="ctr"/>
                </a:tc>
                <a:tc>
                  <a:txBody>
                    <a:bodyPr/>
                    <a:lstStyle/>
                    <a:p>
                      <a:pPr algn="l" fontAlgn="ctr"/>
                      <a:endParaRPr lang="fr-FR" sz="500" b="0" i="0" u="none" strike="noStrike" dirty="0">
                        <a:effectLst/>
                        <a:latin typeface="Arial" panose="020B0604020202020204" pitchFamily="34" charset="0"/>
                      </a:endParaRPr>
                    </a:p>
                  </a:txBody>
                  <a:tcPr marL="0" marR="0" marT="0" marB="0" anchor="ctr"/>
                </a:tc>
                <a:tc>
                  <a:txBody>
                    <a:bodyPr/>
                    <a:lstStyle/>
                    <a:p>
                      <a:pPr algn="l" fontAlgn="ctr"/>
                      <a:endParaRPr lang="fr-FR" sz="500" b="0" i="0" u="none" strike="noStrike" dirty="0">
                        <a:effectLst/>
                        <a:latin typeface="Arial" panose="020B0604020202020204" pitchFamily="34" charset="0"/>
                      </a:endParaRPr>
                    </a:p>
                  </a:txBody>
                  <a:tcPr marL="0" marR="0" marT="0" marB="0" anchor="ctr"/>
                </a:tc>
                <a:tc>
                  <a:txBody>
                    <a:bodyPr/>
                    <a:lstStyle/>
                    <a:p>
                      <a:pPr algn="l" fontAlgn="b"/>
                      <a:r>
                        <a:rPr lang="fr-FR" sz="600" u="none" strike="noStrike" dirty="0">
                          <a:effectLst/>
                        </a:rPr>
                        <a:t> </a:t>
                      </a:r>
                      <a:endParaRPr lang="fr-FR" sz="600" b="0" i="0" u="none" strike="noStrike" dirty="0">
                        <a:effectLst/>
                        <a:latin typeface="Arial" panose="020B0604020202020204" pitchFamily="34" charset="0"/>
                      </a:endParaRPr>
                    </a:p>
                  </a:txBody>
                  <a:tcPr marL="0" marR="0" marT="0" marB="0" anchor="b"/>
                </a:tc>
                <a:tc>
                  <a:txBody>
                    <a:bodyPr/>
                    <a:lstStyle/>
                    <a:p>
                      <a:pPr algn="l" fontAlgn="ctr"/>
                      <a:r>
                        <a:rPr lang="fr-FR" sz="500" u="none" strike="noStrike" dirty="0">
                          <a:effectLst/>
                        </a:rPr>
                        <a:t>Compétences</a:t>
                      </a:r>
                      <a:endParaRPr lang="fr-FR" sz="500" b="1" i="0" u="none" strike="noStrike" dirty="0">
                        <a:effectLst/>
                        <a:latin typeface="Arial" panose="020B0604020202020204" pitchFamily="34" charset="0"/>
                      </a:endParaRPr>
                    </a:p>
                  </a:txBody>
                  <a:tcPr marL="0" marR="0" marT="0" marB="0" anchor="ctr"/>
                </a:tc>
                <a:tc>
                  <a:txBody>
                    <a:bodyPr/>
                    <a:lstStyle/>
                    <a:p>
                      <a:pPr algn="ctr" fontAlgn="ctr"/>
                      <a:r>
                        <a:rPr lang="fr-FR" sz="500" u="none" strike="noStrike" dirty="0">
                          <a:effectLst/>
                        </a:rPr>
                        <a:t> </a:t>
                      </a:r>
                      <a:endParaRPr lang="fr-FR" sz="500" b="1" i="0" u="none" strike="noStrike" dirty="0">
                        <a:effectLst/>
                        <a:latin typeface="Arial" panose="020B0604020202020204" pitchFamily="34" charset="0"/>
                      </a:endParaRPr>
                    </a:p>
                  </a:txBody>
                  <a:tcPr marL="0" marR="0" marT="0" marB="0" anchor="ctr"/>
                </a:tc>
                <a:tc>
                  <a:txBody>
                    <a:bodyPr/>
                    <a:lstStyle/>
                    <a:p>
                      <a:pPr algn="l" fontAlgn="ctr"/>
                      <a:r>
                        <a:rPr lang="fr-FR" sz="500" u="none" strike="noStrike" dirty="0">
                          <a:effectLst/>
                        </a:rPr>
                        <a:t> </a:t>
                      </a:r>
                      <a:endParaRPr lang="fr-FR" sz="500" b="1" i="0" u="none" strike="noStrike" dirty="0">
                        <a:effectLst/>
                        <a:latin typeface="Arial" panose="020B0604020202020204" pitchFamily="34" charset="0"/>
                      </a:endParaRPr>
                    </a:p>
                  </a:txBody>
                  <a:tcPr marL="0" marR="0" marT="0" marB="0" anchor="ctr"/>
                </a:tc>
                <a:tc>
                  <a:txBody>
                    <a:bodyPr/>
                    <a:lstStyle/>
                    <a:p>
                      <a:pPr algn="l" fontAlgn="ctr"/>
                      <a:r>
                        <a:rPr lang="fr-FR" sz="500" u="none" strike="noStrike" dirty="0">
                          <a:effectLst/>
                        </a:rPr>
                        <a:t>Domaine</a:t>
                      </a:r>
                      <a:endParaRPr lang="fr-FR" sz="500" b="1" i="0" u="none" strike="noStrike" dirty="0">
                        <a:effectLst/>
                        <a:latin typeface="Arial" panose="020B0604020202020204" pitchFamily="34" charset="0"/>
                      </a:endParaRPr>
                    </a:p>
                  </a:txBody>
                  <a:tcPr marL="0" marR="0" marT="0" marB="0" anchor="ctr"/>
                </a:tc>
                <a:extLst>
                  <a:ext uri="{0D108BD9-81ED-4DB2-BD59-A6C34878D82A}">
                    <a16:rowId xmlns="" xmlns:a16="http://schemas.microsoft.com/office/drawing/2014/main" val="2277076357"/>
                  </a:ext>
                </a:extLst>
              </a:tr>
              <a:tr h="42870">
                <a:tc rowSpan="13">
                  <a:txBody>
                    <a:bodyPr/>
                    <a:lstStyle/>
                    <a:p>
                      <a:pPr algn="ctr" fontAlgn="ctr"/>
                      <a:r>
                        <a:rPr lang="fr-FR" sz="500" u="none" strike="noStrike" dirty="0">
                          <a:effectLst/>
                        </a:rPr>
                        <a:t>Français</a:t>
                      </a:r>
                      <a:endParaRPr lang="fr-FR" sz="500" b="0" i="0" u="none" strike="noStrike" dirty="0">
                        <a:effectLst/>
                        <a:latin typeface="Arial" panose="020B0604020202020204" pitchFamily="34" charset="0"/>
                      </a:endParaRPr>
                    </a:p>
                  </a:txBody>
                  <a:tcPr marL="0" marR="0" marT="0" marB="0" vert="wordArtVert" anchor="ctr"/>
                </a:tc>
                <a:tc gridSpan="7">
                  <a:txBody>
                    <a:bodyPr/>
                    <a:lstStyle/>
                    <a:p>
                      <a:pPr algn="just" fontAlgn="ctr"/>
                      <a:r>
                        <a:rPr lang="fr-FR" sz="500" u="none" strike="noStrike" dirty="0">
                          <a:effectLst/>
                        </a:rPr>
                        <a:t>Connaitre des concepts et du lexique propres à l'écrit (9 items)</a:t>
                      </a:r>
                      <a:endParaRPr lang="fr-FR" sz="500" b="0" i="0" u="none" strike="noStrike" dirty="0">
                        <a:effectLst/>
                        <a:latin typeface="Arial" panose="020B0604020202020204" pitchFamily="34" charset="0"/>
                      </a:endParaRPr>
                    </a:p>
                  </a:txBody>
                  <a:tcPr marL="0" marR="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just" fontAlgn="ctr"/>
                      <a:r>
                        <a:rPr lang="fr-FR" sz="500" u="none" strike="noStrike" dirty="0">
                          <a:effectLst/>
                        </a:rPr>
                        <a:t>1</a:t>
                      </a:r>
                      <a:endParaRPr lang="fr-FR" sz="500" b="0" i="0" u="none" strike="noStrike" dirty="0">
                        <a:effectLst/>
                        <a:latin typeface="Arial" panose="020B0604020202020204" pitchFamily="34" charset="0"/>
                      </a:endParaRPr>
                    </a:p>
                  </a:txBody>
                  <a:tcPr marL="0" marR="0" marT="0" marB="0" anchor="ctr"/>
                </a:tc>
                <a:tc>
                  <a:txBody>
                    <a:bodyPr/>
                    <a:lstStyle/>
                    <a:p>
                      <a:pPr algn="ctr" fontAlgn="ctr"/>
                      <a:r>
                        <a:rPr lang="fr-FR" sz="500" u="none" strike="noStrike" dirty="0">
                          <a:effectLst/>
                        </a:rPr>
                        <a:t>65,52%</a:t>
                      </a:r>
                      <a:endParaRPr lang="fr-FR" sz="500" b="0" i="0" u="none" strike="noStrike" dirty="0">
                        <a:effectLst/>
                        <a:latin typeface="Arial" panose="020B0604020202020204" pitchFamily="34" charset="0"/>
                      </a:endParaRPr>
                    </a:p>
                  </a:txBody>
                  <a:tcPr marL="0" marR="0" marT="0" marB="0" anchor="ctr"/>
                </a:tc>
                <a:tc>
                  <a:txBody>
                    <a:bodyPr/>
                    <a:lstStyle/>
                    <a:p>
                      <a:pPr algn="ctr" fontAlgn="ctr"/>
                      <a:r>
                        <a:rPr lang="fr-FR" sz="500" u="none" strike="noStrike" dirty="0">
                          <a:effectLst/>
                        </a:rPr>
                        <a:t>Conceptualisation de la langue</a:t>
                      </a:r>
                      <a:endParaRPr lang="fr-FR" sz="500" b="0" i="0" u="none" strike="noStrike" dirty="0">
                        <a:effectLst/>
                        <a:latin typeface="Arial" panose="020B0604020202020204" pitchFamily="34" charset="0"/>
                      </a:endParaRPr>
                    </a:p>
                  </a:txBody>
                  <a:tcPr marL="0" marR="0" marT="0" marB="0" anchor="ctr"/>
                </a:tc>
                <a:tc>
                  <a:txBody>
                    <a:bodyPr/>
                    <a:lstStyle/>
                    <a:p>
                      <a:pPr algn="ctr" fontAlgn="ctr"/>
                      <a:r>
                        <a:rPr lang="fr-FR" sz="500" u="none" strike="noStrike" dirty="0">
                          <a:effectLst/>
                        </a:rPr>
                        <a:t>A</a:t>
                      </a:r>
                      <a:endParaRPr lang="fr-FR" sz="500" b="0" i="0" u="none" strike="noStrike" dirty="0">
                        <a:effectLst/>
                        <a:latin typeface="Arial" panose="020B0604020202020204" pitchFamily="34" charset="0"/>
                      </a:endParaRPr>
                    </a:p>
                  </a:txBody>
                  <a:tcPr marL="0" marR="0" marT="0" marB="0" anchor="ctr"/>
                </a:tc>
                <a:tc>
                  <a:txBody>
                    <a:bodyPr/>
                    <a:lstStyle/>
                    <a:p>
                      <a:pPr algn="ctr" fontAlgn="ctr"/>
                      <a:r>
                        <a:rPr lang="fr-FR" sz="500" u="none" strike="noStrike" dirty="0">
                          <a:effectLst/>
                        </a:rPr>
                        <a:t>65,52%</a:t>
                      </a:r>
                      <a:endParaRPr lang="fr-FR" sz="500" b="0" i="0" u="none" strike="noStrike" dirty="0">
                        <a:effectLst/>
                        <a:latin typeface="Arial" panose="020B0604020202020204" pitchFamily="34" charset="0"/>
                      </a:endParaRPr>
                    </a:p>
                  </a:txBody>
                  <a:tcPr marL="0" marR="0" marT="0" marB="0" anchor="ctr"/>
                </a:tc>
                <a:extLst>
                  <a:ext uri="{0D108BD9-81ED-4DB2-BD59-A6C34878D82A}">
                    <a16:rowId xmlns="" xmlns:a16="http://schemas.microsoft.com/office/drawing/2014/main" val="1289290904"/>
                  </a:ext>
                </a:extLst>
              </a:tr>
              <a:tr h="42870">
                <a:tc vMerge="1">
                  <a:txBody>
                    <a:bodyPr/>
                    <a:lstStyle/>
                    <a:p>
                      <a:endParaRPr lang="fr-FR"/>
                    </a:p>
                  </a:txBody>
                  <a:tcPr/>
                </a:tc>
                <a:tc gridSpan="7">
                  <a:txBody>
                    <a:bodyPr/>
                    <a:lstStyle/>
                    <a:p>
                      <a:pPr algn="just" fontAlgn="ctr"/>
                      <a:r>
                        <a:rPr lang="fr-FR" sz="500" u="none" strike="noStrike" dirty="0">
                          <a:effectLst/>
                        </a:rPr>
                        <a:t>Ecrire les lettres </a:t>
                      </a:r>
                      <a:r>
                        <a:rPr lang="fr-FR" sz="500" u="none" strike="noStrike" dirty="0" smtClean="0">
                          <a:effectLst/>
                        </a:rPr>
                        <a:t>dictées </a:t>
                      </a:r>
                      <a:r>
                        <a:rPr lang="fr-FR" sz="500" u="none" strike="noStrike" dirty="0">
                          <a:effectLst/>
                        </a:rPr>
                        <a:t>par l'enseignant (1 item)</a:t>
                      </a:r>
                      <a:endParaRPr lang="fr-FR" sz="500" b="0" i="0" u="none" strike="noStrike" dirty="0">
                        <a:effectLst/>
                        <a:latin typeface="Arial" panose="020B0604020202020204" pitchFamily="34" charset="0"/>
                      </a:endParaRPr>
                    </a:p>
                  </a:txBody>
                  <a:tcPr marL="0" marR="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just" fontAlgn="ctr"/>
                      <a:r>
                        <a:rPr lang="fr-FR" sz="500" u="none" strike="noStrike" dirty="0">
                          <a:effectLst/>
                        </a:rPr>
                        <a:t>2</a:t>
                      </a:r>
                      <a:endParaRPr lang="fr-FR" sz="500" b="0" i="0" u="none" strike="noStrike" dirty="0">
                        <a:effectLst/>
                        <a:latin typeface="Arial" panose="020B0604020202020204" pitchFamily="34" charset="0"/>
                      </a:endParaRPr>
                    </a:p>
                  </a:txBody>
                  <a:tcPr marL="0" marR="0" marT="0" marB="0" anchor="ctr"/>
                </a:tc>
                <a:tc>
                  <a:txBody>
                    <a:bodyPr/>
                    <a:lstStyle/>
                    <a:p>
                      <a:pPr algn="ctr" fontAlgn="ctr"/>
                      <a:r>
                        <a:rPr lang="fr-FR" sz="500" u="none" strike="noStrike" dirty="0">
                          <a:effectLst/>
                        </a:rPr>
                        <a:t>47,20%</a:t>
                      </a:r>
                      <a:endParaRPr lang="fr-FR" sz="500" b="0" i="0" u="none" strike="noStrike" dirty="0">
                        <a:effectLst/>
                        <a:latin typeface="Arial" panose="020B0604020202020204" pitchFamily="34" charset="0"/>
                      </a:endParaRPr>
                    </a:p>
                  </a:txBody>
                  <a:tcPr marL="0" marR="0" marT="0" marB="0" anchor="ctr"/>
                </a:tc>
                <a:tc rowSpan="2">
                  <a:txBody>
                    <a:bodyPr/>
                    <a:lstStyle/>
                    <a:p>
                      <a:pPr algn="ctr" fontAlgn="ctr"/>
                      <a:r>
                        <a:rPr lang="fr-FR" sz="500" u="none" strike="noStrike" dirty="0">
                          <a:effectLst/>
                        </a:rPr>
                        <a:t> Connaissance de l'alphabet</a:t>
                      </a:r>
                      <a:endParaRPr lang="fr-FR" sz="500" b="0" i="0" u="none" strike="noStrike" dirty="0">
                        <a:effectLst/>
                        <a:latin typeface="Arial" panose="020B0604020202020204" pitchFamily="34" charset="0"/>
                      </a:endParaRPr>
                    </a:p>
                  </a:txBody>
                  <a:tcPr marL="0" marR="0" marT="0" marB="0" anchor="ctr"/>
                </a:tc>
                <a:tc rowSpan="2">
                  <a:txBody>
                    <a:bodyPr/>
                    <a:lstStyle/>
                    <a:p>
                      <a:pPr algn="ctr" fontAlgn="ctr"/>
                      <a:r>
                        <a:rPr lang="fr-FR" sz="500" u="none" strike="noStrike" dirty="0">
                          <a:effectLst/>
                        </a:rPr>
                        <a:t>B</a:t>
                      </a:r>
                      <a:endParaRPr lang="fr-FR" sz="500" b="0" i="0" u="none" strike="noStrike" dirty="0">
                        <a:effectLst/>
                        <a:latin typeface="Arial" panose="020B0604020202020204" pitchFamily="34" charset="0"/>
                      </a:endParaRPr>
                    </a:p>
                  </a:txBody>
                  <a:tcPr marL="0" marR="0" marT="0" marB="0" anchor="ctr"/>
                </a:tc>
                <a:tc rowSpan="2">
                  <a:txBody>
                    <a:bodyPr/>
                    <a:lstStyle/>
                    <a:p>
                      <a:pPr algn="ctr" fontAlgn="ctr"/>
                      <a:r>
                        <a:rPr lang="fr-FR" sz="500" u="none" strike="noStrike" dirty="0">
                          <a:effectLst/>
                        </a:rPr>
                        <a:t>59,03%</a:t>
                      </a:r>
                      <a:endParaRPr lang="fr-FR" sz="500" b="0" i="0" u="none" strike="noStrike" dirty="0">
                        <a:effectLst/>
                        <a:latin typeface="Arial" panose="020B0604020202020204" pitchFamily="34" charset="0"/>
                      </a:endParaRPr>
                    </a:p>
                  </a:txBody>
                  <a:tcPr marL="0" marR="0" marT="0" marB="0" anchor="ctr"/>
                </a:tc>
                <a:extLst>
                  <a:ext uri="{0D108BD9-81ED-4DB2-BD59-A6C34878D82A}">
                    <a16:rowId xmlns="" xmlns:a16="http://schemas.microsoft.com/office/drawing/2014/main" val="3868403520"/>
                  </a:ext>
                </a:extLst>
              </a:tr>
              <a:tr h="42870">
                <a:tc vMerge="1">
                  <a:txBody>
                    <a:bodyPr/>
                    <a:lstStyle/>
                    <a:p>
                      <a:endParaRPr lang="fr-FR"/>
                    </a:p>
                  </a:txBody>
                  <a:tcPr/>
                </a:tc>
                <a:tc gridSpan="7">
                  <a:txBody>
                    <a:bodyPr/>
                    <a:lstStyle/>
                    <a:p>
                      <a:pPr algn="just" fontAlgn="ctr"/>
                      <a:r>
                        <a:rPr lang="fr-FR" sz="500" u="none" strike="noStrike" dirty="0">
                          <a:effectLst/>
                        </a:rPr>
                        <a:t>Reconnaitre les lettres lues par l'enseignant (1 item)</a:t>
                      </a:r>
                      <a:endParaRPr lang="fr-FR" sz="500" b="0" i="0" u="none" strike="noStrike" dirty="0">
                        <a:effectLst/>
                        <a:latin typeface="Arial" panose="020B0604020202020204" pitchFamily="34" charset="0"/>
                      </a:endParaRPr>
                    </a:p>
                  </a:txBody>
                  <a:tcPr marL="0" marR="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just" fontAlgn="ctr"/>
                      <a:r>
                        <a:rPr lang="fr-FR" sz="500" u="none" strike="noStrike" dirty="0">
                          <a:effectLst/>
                        </a:rPr>
                        <a:t>3</a:t>
                      </a:r>
                      <a:endParaRPr lang="fr-FR" sz="500" b="0" i="0" u="none" strike="noStrike" dirty="0">
                        <a:effectLst/>
                        <a:latin typeface="Arial" panose="020B0604020202020204" pitchFamily="34" charset="0"/>
                      </a:endParaRPr>
                    </a:p>
                  </a:txBody>
                  <a:tcPr marL="0" marR="0" marT="0" marB="0" anchor="ctr"/>
                </a:tc>
                <a:tc>
                  <a:txBody>
                    <a:bodyPr/>
                    <a:lstStyle/>
                    <a:p>
                      <a:pPr algn="ctr" fontAlgn="ctr"/>
                      <a:r>
                        <a:rPr lang="fr-FR" sz="500" u="none" strike="noStrike" dirty="0">
                          <a:effectLst/>
                        </a:rPr>
                        <a:t>70,86%</a:t>
                      </a:r>
                      <a:endParaRPr lang="fr-FR" sz="500" b="0" i="0" u="none" strike="noStrike" dirty="0">
                        <a:effectLst/>
                        <a:latin typeface="Arial" panose="020B0604020202020204" pitchFamily="34" charset="0"/>
                      </a:endParaRPr>
                    </a:p>
                  </a:txBody>
                  <a:tcPr marL="0" marR="0" marT="0" marB="0" anchor="ctr"/>
                </a:tc>
                <a:tc vMerge="1">
                  <a:txBody>
                    <a:bodyPr/>
                    <a:lstStyle/>
                    <a:p>
                      <a:endParaRPr lang="fr-FR"/>
                    </a:p>
                  </a:txBody>
                  <a:tcPr/>
                </a:tc>
                <a:tc vMerge="1">
                  <a:txBody>
                    <a:bodyPr/>
                    <a:lstStyle/>
                    <a:p>
                      <a:endParaRPr lang="fr-FR"/>
                    </a:p>
                  </a:txBody>
                  <a:tcPr/>
                </a:tc>
                <a:tc vMerge="1">
                  <a:txBody>
                    <a:bodyPr/>
                    <a:lstStyle/>
                    <a:p>
                      <a:endParaRPr lang="fr-FR"/>
                    </a:p>
                  </a:txBody>
                  <a:tcPr/>
                </a:tc>
                <a:extLst>
                  <a:ext uri="{0D108BD9-81ED-4DB2-BD59-A6C34878D82A}">
                    <a16:rowId xmlns="" xmlns:a16="http://schemas.microsoft.com/office/drawing/2014/main" val="332280406"/>
                  </a:ext>
                </a:extLst>
              </a:tr>
              <a:tr h="42870">
                <a:tc vMerge="1">
                  <a:txBody>
                    <a:bodyPr/>
                    <a:lstStyle/>
                    <a:p>
                      <a:endParaRPr lang="fr-FR"/>
                    </a:p>
                  </a:txBody>
                  <a:tcPr/>
                </a:tc>
                <a:tc gridSpan="7">
                  <a:txBody>
                    <a:bodyPr/>
                    <a:lstStyle/>
                    <a:p>
                      <a:pPr algn="just" fontAlgn="ctr"/>
                      <a:r>
                        <a:rPr lang="fr-FR" sz="500" u="none" strike="noStrike" dirty="0">
                          <a:effectLst/>
                        </a:rPr>
                        <a:t>Distinguer les syllabes d'un mot prononcé (1 item)</a:t>
                      </a:r>
                      <a:endParaRPr lang="fr-FR" sz="500" b="0" i="0" u="none" strike="noStrike" dirty="0">
                        <a:effectLst/>
                        <a:latin typeface="Arial" panose="020B0604020202020204" pitchFamily="34" charset="0"/>
                      </a:endParaRPr>
                    </a:p>
                  </a:txBody>
                  <a:tcPr marL="0" marR="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just" fontAlgn="ctr"/>
                      <a:r>
                        <a:rPr lang="fr-FR" sz="500" u="none" strike="noStrike" dirty="0">
                          <a:effectLst/>
                        </a:rPr>
                        <a:t>4</a:t>
                      </a:r>
                      <a:endParaRPr lang="fr-FR" sz="500" b="0" i="0" u="none" strike="noStrike" dirty="0">
                        <a:effectLst/>
                        <a:latin typeface="Arial" panose="020B0604020202020204" pitchFamily="34" charset="0"/>
                      </a:endParaRPr>
                    </a:p>
                  </a:txBody>
                  <a:tcPr marL="0" marR="0" marT="0" marB="0" anchor="ctr"/>
                </a:tc>
                <a:tc>
                  <a:txBody>
                    <a:bodyPr/>
                    <a:lstStyle/>
                    <a:p>
                      <a:pPr algn="ctr" fontAlgn="ctr"/>
                      <a:r>
                        <a:rPr lang="fr-FR" sz="500" u="none" strike="noStrike" dirty="0">
                          <a:effectLst/>
                        </a:rPr>
                        <a:t>73,84%</a:t>
                      </a:r>
                      <a:endParaRPr lang="fr-FR" sz="500" b="0" i="0" u="none" strike="noStrike" dirty="0">
                        <a:effectLst/>
                        <a:latin typeface="Arial" panose="020B0604020202020204" pitchFamily="34" charset="0"/>
                      </a:endParaRPr>
                    </a:p>
                  </a:txBody>
                  <a:tcPr marL="0" marR="0" marT="0" marB="0" anchor="ctr"/>
                </a:tc>
                <a:tc rowSpan="4">
                  <a:txBody>
                    <a:bodyPr/>
                    <a:lstStyle/>
                    <a:p>
                      <a:pPr algn="ctr" fontAlgn="ctr"/>
                      <a:r>
                        <a:rPr lang="fr-FR" sz="500" u="none" strike="noStrike" dirty="0">
                          <a:effectLst/>
                        </a:rPr>
                        <a:t>Phonologie</a:t>
                      </a:r>
                      <a:endParaRPr lang="fr-FR" sz="500" b="0" i="0" u="none" strike="noStrike" dirty="0">
                        <a:effectLst/>
                        <a:latin typeface="Arial" panose="020B0604020202020204" pitchFamily="34" charset="0"/>
                      </a:endParaRPr>
                    </a:p>
                  </a:txBody>
                  <a:tcPr marL="0" marR="0" marT="0" marB="0" anchor="ctr"/>
                </a:tc>
                <a:tc rowSpan="4">
                  <a:txBody>
                    <a:bodyPr/>
                    <a:lstStyle/>
                    <a:p>
                      <a:pPr algn="ctr" fontAlgn="ctr"/>
                      <a:r>
                        <a:rPr lang="fr-FR" sz="500" u="none" strike="noStrike" dirty="0">
                          <a:effectLst/>
                        </a:rPr>
                        <a:t>C</a:t>
                      </a:r>
                      <a:endParaRPr lang="fr-FR" sz="500" b="0" i="0" u="none" strike="noStrike" dirty="0">
                        <a:effectLst/>
                        <a:latin typeface="Arial" panose="020B0604020202020204" pitchFamily="34" charset="0"/>
                      </a:endParaRPr>
                    </a:p>
                  </a:txBody>
                  <a:tcPr marL="0" marR="0" marT="0" marB="0" anchor="ctr"/>
                </a:tc>
                <a:tc rowSpan="4">
                  <a:txBody>
                    <a:bodyPr/>
                    <a:lstStyle/>
                    <a:p>
                      <a:pPr algn="ctr" fontAlgn="ctr"/>
                      <a:r>
                        <a:rPr lang="fr-FR" sz="500" u="none" strike="noStrike" dirty="0">
                          <a:effectLst/>
                        </a:rPr>
                        <a:t>62,48%</a:t>
                      </a:r>
                      <a:endParaRPr lang="fr-FR" sz="500" b="0" i="0" u="none" strike="noStrike" dirty="0">
                        <a:effectLst/>
                        <a:latin typeface="Arial" panose="020B0604020202020204" pitchFamily="34" charset="0"/>
                      </a:endParaRPr>
                    </a:p>
                  </a:txBody>
                  <a:tcPr marL="0" marR="0" marT="0" marB="0" anchor="ctr"/>
                </a:tc>
                <a:extLst>
                  <a:ext uri="{0D108BD9-81ED-4DB2-BD59-A6C34878D82A}">
                    <a16:rowId xmlns="" xmlns:a16="http://schemas.microsoft.com/office/drawing/2014/main" val="3199012383"/>
                  </a:ext>
                </a:extLst>
              </a:tr>
              <a:tr h="42870">
                <a:tc vMerge="1">
                  <a:txBody>
                    <a:bodyPr/>
                    <a:lstStyle/>
                    <a:p>
                      <a:endParaRPr lang="fr-FR"/>
                    </a:p>
                  </a:txBody>
                  <a:tcPr/>
                </a:tc>
                <a:tc gridSpan="7">
                  <a:txBody>
                    <a:bodyPr/>
                    <a:lstStyle/>
                    <a:p>
                      <a:pPr algn="just" fontAlgn="ctr"/>
                      <a:r>
                        <a:rPr lang="fr-FR" sz="500" u="none" strike="noStrike" dirty="0">
                          <a:effectLst/>
                        </a:rPr>
                        <a:t>Segmenter un mot, repérer et localiser la place de la syllabe prononcée par l'enseignant (1 item)</a:t>
                      </a:r>
                      <a:endParaRPr lang="fr-FR" sz="500" b="0" i="0" u="none" strike="noStrike" dirty="0">
                        <a:effectLst/>
                        <a:latin typeface="Arial" panose="020B0604020202020204" pitchFamily="34" charset="0"/>
                      </a:endParaRPr>
                    </a:p>
                  </a:txBody>
                  <a:tcPr marL="0" marR="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just" fontAlgn="ctr"/>
                      <a:r>
                        <a:rPr lang="fr-FR" sz="500" u="none" strike="noStrike" dirty="0">
                          <a:effectLst/>
                        </a:rPr>
                        <a:t>5</a:t>
                      </a:r>
                      <a:endParaRPr lang="fr-FR" sz="500" b="0" i="0" u="none" strike="noStrike" dirty="0">
                        <a:effectLst/>
                        <a:latin typeface="Arial" panose="020B0604020202020204" pitchFamily="34" charset="0"/>
                      </a:endParaRPr>
                    </a:p>
                  </a:txBody>
                  <a:tcPr marL="0" marR="0" marT="0" marB="0" anchor="ctr"/>
                </a:tc>
                <a:tc>
                  <a:txBody>
                    <a:bodyPr/>
                    <a:lstStyle/>
                    <a:p>
                      <a:pPr algn="ctr" fontAlgn="ctr"/>
                      <a:r>
                        <a:rPr lang="fr-FR" sz="500" u="none" strike="noStrike" dirty="0">
                          <a:effectLst/>
                        </a:rPr>
                        <a:t>73,01%</a:t>
                      </a:r>
                      <a:endParaRPr lang="fr-FR" sz="500" b="0" i="0" u="none" strike="noStrike" dirty="0">
                        <a:effectLst/>
                        <a:latin typeface="Arial" panose="020B0604020202020204" pitchFamily="34" charset="0"/>
                      </a:endParaRPr>
                    </a:p>
                  </a:txBody>
                  <a:tcPr marL="0" marR="0" marT="0" marB="0" anchor="ctr"/>
                </a:tc>
                <a:tc vMerge="1">
                  <a:txBody>
                    <a:bodyPr/>
                    <a:lstStyle/>
                    <a:p>
                      <a:endParaRPr lang="fr-FR"/>
                    </a:p>
                  </a:txBody>
                  <a:tcPr/>
                </a:tc>
                <a:tc vMerge="1">
                  <a:txBody>
                    <a:bodyPr/>
                    <a:lstStyle/>
                    <a:p>
                      <a:endParaRPr lang="fr-FR"/>
                    </a:p>
                  </a:txBody>
                  <a:tcPr/>
                </a:tc>
                <a:tc vMerge="1">
                  <a:txBody>
                    <a:bodyPr/>
                    <a:lstStyle/>
                    <a:p>
                      <a:endParaRPr lang="fr-FR"/>
                    </a:p>
                  </a:txBody>
                  <a:tcPr/>
                </a:tc>
                <a:extLst>
                  <a:ext uri="{0D108BD9-81ED-4DB2-BD59-A6C34878D82A}">
                    <a16:rowId xmlns="" xmlns:a16="http://schemas.microsoft.com/office/drawing/2014/main" val="3475357275"/>
                  </a:ext>
                </a:extLst>
              </a:tr>
              <a:tr h="42870">
                <a:tc vMerge="1">
                  <a:txBody>
                    <a:bodyPr/>
                    <a:lstStyle/>
                    <a:p>
                      <a:endParaRPr lang="fr-FR"/>
                    </a:p>
                  </a:txBody>
                  <a:tcPr/>
                </a:tc>
                <a:tc gridSpan="7">
                  <a:txBody>
                    <a:bodyPr/>
                    <a:lstStyle/>
                    <a:p>
                      <a:pPr algn="just" fontAlgn="ctr"/>
                      <a:r>
                        <a:rPr lang="fr-FR" sz="500" u="none" strike="noStrike" dirty="0">
                          <a:effectLst/>
                        </a:rPr>
                        <a:t>Identifier la syllabe commune à plusieurs mots (4 items)</a:t>
                      </a:r>
                      <a:endParaRPr lang="fr-FR" sz="500" b="0" i="0" u="none" strike="noStrike" dirty="0">
                        <a:effectLst/>
                        <a:latin typeface="Arial" panose="020B0604020202020204" pitchFamily="34" charset="0"/>
                      </a:endParaRPr>
                    </a:p>
                  </a:txBody>
                  <a:tcPr marL="0" marR="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just" fontAlgn="ctr"/>
                      <a:r>
                        <a:rPr lang="fr-FR" sz="500" u="none" strike="noStrike" dirty="0">
                          <a:effectLst/>
                        </a:rPr>
                        <a:t>6</a:t>
                      </a:r>
                      <a:endParaRPr lang="fr-FR" sz="500" b="0" i="0" u="none" strike="noStrike" dirty="0">
                        <a:effectLst/>
                        <a:latin typeface="Arial" panose="020B0604020202020204" pitchFamily="34" charset="0"/>
                      </a:endParaRPr>
                    </a:p>
                  </a:txBody>
                  <a:tcPr marL="0" marR="0" marT="0" marB="0" anchor="ctr"/>
                </a:tc>
                <a:tc>
                  <a:txBody>
                    <a:bodyPr/>
                    <a:lstStyle/>
                    <a:p>
                      <a:pPr algn="ctr" fontAlgn="ctr"/>
                      <a:r>
                        <a:rPr lang="fr-FR" sz="500" u="none" strike="noStrike" dirty="0">
                          <a:effectLst/>
                        </a:rPr>
                        <a:t>55,33%</a:t>
                      </a:r>
                      <a:endParaRPr lang="fr-FR" sz="500" b="0" i="0" u="none" strike="noStrike" dirty="0">
                        <a:effectLst/>
                        <a:latin typeface="Arial" panose="020B0604020202020204" pitchFamily="34" charset="0"/>
                      </a:endParaRPr>
                    </a:p>
                  </a:txBody>
                  <a:tcPr marL="0" marR="0" marT="0" marB="0" anchor="ctr"/>
                </a:tc>
                <a:tc vMerge="1">
                  <a:txBody>
                    <a:bodyPr/>
                    <a:lstStyle/>
                    <a:p>
                      <a:endParaRPr lang="fr-FR"/>
                    </a:p>
                  </a:txBody>
                  <a:tcPr/>
                </a:tc>
                <a:tc vMerge="1">
                  <a:txBody>
                    <a:bodyPr/>
                    <a:lstStyle/>
                    <a:p>
                      <a:endParaRPr lang="fr-FR"/>
                    </a:p>
                  </a:txBody>
                  <a:tcPr/>
                </a:tc>
                <a:tc vMerge="1">
                  <a:txBody>
                    <a:bodyPr/>
                    <a:lstStyle/>
                    <a:p>
                      <a:endParaRPr lang="fr-FR"/>
                    </a:p>
                  </a:txBody>
                  <a:tcPr/>
                </a:tc>
                <a:extLst>
                  <a:ext uri="{0D108BD9-81ED-4DB2-BD59-A6C34878D82A}">
                    <a16:rowId xmlns="" xmlns:a16="http://schemas.microsoft.com/office/drawing/2014/main" val="1530705002"/>
                  </a:ext>
                </a:extLst>
              </a:tr>
              <a:tr h="42870">
                <a:tc vMerge="1">
                  <a:txBody>
                    <a:bodyPr/>
                    <a:lstStyle/>
                    <a:p>
                      <a:endParaRPr lang="fr-FR"/>
                    </a:p>
                  </a:txBody>
                  <a:tcPr/>
                </a:tc>
                <a:tc gridSpan="7">
                  <a:txBody>
                    <a:bodyPr/>
                    <a:lstStyle/>
                    <a:p>
                      <a:pPr algn="just" fontAlgn="ctr"/>
                      <a:r>
                        <a:rPr lang="fr-FR" sz="500" u="none" strike="noStrike" dirty="0">
                          <a:effectLst/>
                        </a:rPr>
                        <a:t>Repérer des éléments communs à des mots (attaque, rime) (3 items)</a:t>
                      </a:r>
                      <a:endParaRPr lang="fr-FR" sz="500" b="0" i="0" u="none" strike="noStrike" dirty="0">
                        <a:effectLst/>
                        <a:latin typeface="Arial" panose="020B0604020202020204" pitchFamily="34" charset="0"/>
                      </a:endParaRPr>
                    </a:p>
                  </a:txBody>
                  <a:tcPr marL="0" marR="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just" fontAlgn="ctr"/>
                      <a:r>
                        <a:rPr lang="fr-FR" sz="500" u="none" strike="noStrike" dirty="0">
                          <a:effectLst/>
                        </a:rPr>
                        <a:t>7</a:t>
                      </a:r>
                      <a:endParaRPr lang="fr-FR" sz="500" b="0" i="0" u="none" strike="noStrike" dirty="0">
                        <a:effectLst/>
                        <a:latin typeface="Arial" panose="020B0604020202020204" pitchFamily="34" charset="0"/>
                      </a:endParaRPr>
                    </a:p>
                  </a:txBody>
                  <a:tcPr marL="0" marR="0" marT="0" marB="0" anchor="ctr"/>
                </a:tc>
                <a:tc>
                  <a:txBody>
                    <a:bodyPr/>
                    <a:lstStyle/>
                    <a:p>
                      <a:pPr algn="ctr" fontAlgn="ctr"/>
                      <a:r>
                        <a:rPr lang="fr-FR" sz="500" u="none" strike="noStrike" dirty="0">
                          <a:effectLst/>
                        </a:rPr>
                        <a:t>64,72%</a:t>
                      </a:r>
                      <a:endParaRPr lang="fr-FR" sz="500" b="0" i="0" u="none" strike="noStrike" dirty="0">
                        <a:effectLst/>
                        <a:latin typeface="Arial" panose="020B0604020202020204" pitchFamily="34" charset="0"/>
                      </a:endParaRPr>
                    </a:p>
                  </a:txBody>
                  <a:tcPr marL="0" marR="0" marT="0" marB="0" anchor="ctr"/>
                </a:tc>
                <a:tc vMerge="1">
                  <a:txBody>
                    <a:bodyPr/>
                    <a:lstStyle/>
                    <a:p>
                      <a:endParaRPr lang="fr-FR"/>
                    </a:p>
                  </a:txBody>
                  <a:tcPr/>
                </a:tc>
                <a:tc vMerge="1">
                  <a:txBody>
                    <a:bodyPr/>
                    <a:lstStyle/>
                    <a:p>
                      <a:endParaRPr lang="fr-FR"/>
                    </a:p>
                  </a:txBody>
                  <a:tcPr/>
                </a:tc>
                <a:tc vMerge="1">
                  <a:txBody>
                    <a:bodyPr/>
                    <a:lstStyle/>
                    <a:p>
                      <a:endParaRPr lang="fr-FR"/>
                    </a:p>
                  </a:txBody>
                  <a:tcPr/>
                </a:tc>
                <a:extLst>
                  <a:ext uri="{0D108BD9-81ED-4DB2-BD59-A6C34878D82A}">
                    <a16:rowId xmlns="" xmlns:a16="http://schemas.microsoft.com/office/drawing/2014/main" val="1793288880"/>
                  </a:ext>
                </a:extLst>
              </a:tr>
              <a:tr h="42870">
                <a:tc vMerge="1">
                  <a:txBody>
                    <a:bodyPr/>
                    <a:lstStyle/>
                    <a:p>
                      <a:endParaRPr lang="fr-FR"/>
                    </a:p>
                  </a:txBody>
                  <a:tcPr/>
                </a:tc>
                <a:tc gridSpan="7">
                  <a:txBody>
                    <a:bodyPr/>
                    <a:lstStyle/>
                    <a:p>
                      <a:pPr algn="just" fontAlgn="ctr"/>
                      <a:r>
                        <a:rPr lang="fr-FR" sz="500" u="none" strike="noStrike" dirty="0">
                          <a:effectLst/>
                        </a:rPr>
                        <a:t>Lire des mots fréquemment rencontrés (4 items)</a:t>
                      </a:r>
                      <a:endParaRPr lang="fr-FR" sz="500" b="0" i="0" u="none" strike="noStrike" dirty="0">
                        <a:effectLst/>
                        <a:latin typeface="Arial" panose="020B0604020202020204" pitchFamily="34" charset="0"/>
                      </a:endParaRPr>
                    </a:p>
                  </a:txBody>
                  <a:tcPr marL="0" marR="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just" fontAlgn="ctr"/>
                      <a:r>
                        <a:rPr lang="fr-FR" sz="500" u="none" strike="noStrike" dirty="0">
                          <a:effectLst/>
                        </a:rPr>
                        <a:t>8</a:t>
                      </a:r>
                      <a:endParaRPr lang="fr-FR" sz="500" b="0" i="0" u="none" strike="noStrike" dirty="0">
                        <a:effectLst/>
                        <a:latin typeface="Arial" panose="020B0604020202020204" pitchFamily="34" charset="0"/>
                      </a:endParaRPr>
                    </a:p>
                  </a:txBody>
                  <a:tcPr marL="0" marR="0" marT="0" marB="0" anchor="ctr"/>
                </a:tc>
                <a:tc>
                  <a:txBody>
                    <a:bodyPr/>
                    <a:lstStyle/>
                    <a:p>
                      <a:pPr algn="ctr" fontAlgn="ctr"/>
                      <a:r>
                        <a:rPr lang="fr-FR" sz="500" u="none" strike="noStrike" dirty="0">
                          <a:effectLst/>
                        </a:rPr>
                        <a:t>72,42%</a:t>
                      </a:r>
                      <a:endParaRPr lang="fr-FR" sz="500" b="0" i="0" u="none" strike="noStrike" dirty="0">
                        <a:effectLst/>
                        <a:latin typeface="Arial" panose="020B0604020202020204" pitchFamily="34" charset="0"/>
                      </a:endParaRPr>
                    </a:p>
                  </a:txBody>
                  <a:tcPr marL="0" marR="0" marT="0" marB="0" anchor="ctr"/>
                </a:tc>
                <a:tc>
                  <a:txBody>
                    <a:bodyPr/>
                    <a:lstStyle/>
                    <a:p>
                      <a:pPr algn="ctr" fontAlgn="ctr"/>
                      <a:r>
                        <a:rPr lang="fr-FR" sz="500" u="none" strike="noStrike" dirty="0">
                          <a:effectLst/>
                        </a:rPr>
                        <a:t>Lecture</a:t>
                      </a:r>
                      <a:endParaRPr lang="fr-FR" sz="500" b="0" i="0" u="none" strike="noStrike" dirty="0">
                        <a:effectLst/>
                        <a:latin typeface="Arial" panose="020B0604020202020204" pitchFamily="34" charset="0"/>
                      </a:endParaRPr>
                    </a:p>
                  </a:txBody>
                  <a:tcPr marL="0" marR="0" marT="0" marB="0" anchor="ctr"/>
                </a:tc>
                <a:tc>
                  <a:txBody>
                    <a:bodyPr/>
                    <a:lstStyle/>
                    <a:p>
                      <a:pPr algn="ctr" fontAlgn="ctr"/>
                      <a:r>
                        <a:rPr lang="fr-FR" sz="500" u="none" strike="noStrike" dirty="0">
                          <a:effectLst/>
                        </a:rPr>
                        <a:t>D</a:t>
                      </a:r>
                      <a:endParaRPr lang="fr-FR" sz="500" b="0" i="0" u="none" strike="noStrike" dirty="0">
                        <a:effectLst/>
                        <a:latin typeface="Arial" panose="020B0604020202020204" pitchFamily="34" charset="0"/>
                      </a:endParaRPr>
                    </a:p>
                  </a:txBody>
                  <a:tcPr marL="0" marR="0" marT="0" marB="0" anchor="ctr"/>
                </a:tc>
                <a:tc>
                  <a:txBody>
                    <a:bodyPr/>
                    <a:lstStyle/>
                    <a:p>
                      <a:pPr algn="ctr" fontAlgn="ctr"/>
                      <a:r>
                        <a:rPr lang="fr-FR" sz="500" u="none" strike="noStrike" dirty="0">
                          <a:effectLst/>
                        </a:rPr>
                        <a:t>72,42%</a:t>
                      </a:r>
                      <a:endParaRPr lang="fr-FR" sz="500" b="0" i="0" u="none" strike="noStrike" dirty="0">
                        <a:effectLst/>
                        <a:latin typeface="Arial" panose="020B0604020202020204" pitchFamily="34" charset="0"/>
                      </a:endParaRPr>
                    </a:p>
                  </a:txBody>
                  <a:tcPr marL="0" marR="0" marT="0" marB="0" anchor="ctr"/>
                </a:tc>
                <a:extLst>
                  <a:ext uri="{0D108BD9-81ED-4DB2-BD59-A6C34878D82A}">
                    <a16:rowId xmlns="" xmlns:a16="http://schemas.microsoft.com/office/drawing/2014/main" val="3509277817"/>
                  </a:ext>
                </a:extLst>
              </a:tr>
              <a:tr h="42870">
                <a:tc vMerge="1">
                  <a:txBody>
                    <a:bodyPr/>
                    <a:lstStyle/>
                    <a:p>
                      <a:endParaRPr lang="fr-FR"/>
                    </a:p>
                  </a:txBody>
                  <a:tcPr/>
                </a:tc>
                <a:tc gridSpan="7">
                  <a:txBody>
                    <a:bodyPr/>
                    <a:lstStyle/>
                    <a:p>
                      <a:pPr algn="just" fontAlgn="ctr"/>
                      <a:r>
                        <a:rPr lang="fr-FR" sz="500" u="none" strike="noStrike" dirty="0">
                          <a:effectLst/>
                        </a:rPr>
                        <a:t>Dégager le thème d'un texte entendu (1 item)</a:t>
                      </a:r>
                      <a:endParaRPr lang="fr-FR" sz="500" b="0" i="0" u="none" strike="noStrike" dirty="0">
                        <a:effectLst/>
                        <a:latin typeface="Arial" panose="020B0604020202020204" pitchFamily="34" charset="0"/>
                      </a:endParaRPr>
                    </a:p>
                  </a:txBody>
                  <a:tcPr marL="0" marR="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just" fontAlgn="ctr"/>
                      <a:r>
                        <a:rPr lang="fr-FR" sz="500" u="none" strike="noStrike" dirty="0">
                          <a:effectLst/>
                        </a:rPr>
                        <a:t>9</a:t>
                      </a:r>
                      <a:endParaRPr lang="fr-FR" sz="500" b="0" i="0" u="none" strike="noStrike" dirty="0">
                        <a:effectLst/>
                        <a:latin typeface="Arial" panose="020B0604020202020204" pitchFamily="34" charset="0"/>
                      </a:endParaRPr>
                    </a:p>
                  </a:txBody>
                  <a:tcPr marL="0" marR="0" marT="0" marB="0" anchor="ctr"/>
                </a:tc>
                <a:tc>
                  <a:txBody>
                    <a:bodyPr/>
                    <a:lstStyle/>
                    <a:p>
                      <a:pPr algn="ctr" fontAlgn="ctr"/>
                      <a:r>
                        <a:rPr lang="fr-FR" sz="500" u="none" strike="noStrike" dirty="0">
                          <a:effectLst/>
                        </a:rPr>
                        <a:t>66,28%</a:t>
                      </a:r>
                      <a:endParaRPr lang="fr-FR" sz="500" b="0" i="0" u="none" strike="noStrike" dirty="0">
                        <a:effectLst/>
                        <a:latin typeface="Arial" panose="020B0604020202020204" pitchFamily="34" charset="0"/>
                      </a:endParaRPr>
                    </a:p>
                  </a:txBody>
                  <a:tcPr marL="0" marR="0" marT="0" marB="0" anchor="ctr"/>
                </a:tc>
                <a:tc rowSpan="2">
                  <a:txBody>
                    <a:bodyPr/>
                    <a:lstStyle/>
                    <a:p>
                      <a:pPr algn="ctr" fontAlgn="ctr"/>
                      <a:r>
                        <a:rPr lang="fr-FR" sz="500" u="none" strike="noStrike" dirty="0">
                          <a:effectLst/>
                        </a:rPr>
                        <a:t>Compréhension</a:t>
                      </a:r>
                      <a:endParaRPr lang="fr-FR" sz="500" b="0" i="0" u="none" strike="noStrike" dirty="0">
                        <a:effectLst/>
                        <a:latin typeface="Arial" panose="020B0604020202020204" pitchFamily="34" charset="0"/>
                      </a:endParaRPr>
                    </a:p>
                  </a:txBody>
                  <a:tcPr marL="0" marR="0" marT="0" marB="0" anchor="ctr"/>
                </a:tc>
                <a:tc rowSpan="2">
                  <a:txBody>
                    <a:bodyPr/>
                    <a:lstStyle/>
                    <a:p>
                      <a:pPr algn="ctr" fontAlgn="ctr"/>
                      <a:r>
                        <a:rPr lang="fr-FR" sz="500" u="none" strike="noStrike" dirty="0">
                          <a:effectLst/>
                        </a:rPr>
                        <a:t>E</a:t>
                      </a:r>
                      <a:endParaRPr lang="fr-FR" sz="500" b="0" i="0" u="none" strike="noStrike" dirty="0">
                        <a:effectLst/>
                        <a:latin typeface="Arial" panose="020B0604020202020204" pitchFamily="34" charset="0"/>
                      </a:endParaRPr>
                    </a:p>
                  </a:txBody>
                  <a:tcPr marL="0" marR="0" marT="0" marB="0" anchor="ctr"/>
                </a:tc>
                <a:tc rowSpan="2">
                  <a:txBody>
                    <a:bodyPr/>
                    <a:lstStyle/>
                    <a:p>
                      <a:pPr algn="ctr" fontAlgn="ctr"/>
                      <a:r>
                        <a:rPr lang="fr-FR" sz="500" u="none" strike="noStrike" dirty="0">
                          <a:effectLst/>
                        </a:rPr>
                        <a:t>56,38%</a:t>
                      </a:r>
                      <a:endParaRPr lang="fr-FR" sz="500" b="0" i="0" u="none" strike="noStrike" dirty="0">
                        <a:effectLst/>
                        <a:latin typeface="Arial" panose="020B0604020202020204" pitchFamily="34" charset="0"/>
                      </a:endParaRPr>
                    </a:p>
                  </a:txBody>
                  <a:tcPr marL="0" marR="0" marT="0" marB="0" anchor="ctr"/>
                </a:tc>
                <a:extLst>
                  <a:ext uri="{0D108BD9-81ED-4DB2-BD59-A6C34878D82A}">
                    <a16:rowId xmlns="" xmlns:a16="http://schemas.microsoft.com/office/drawing/2014/main" val="3356273152"/>
                  </a:ext>
                </a:extLst>
              </a:tr>
              <a:tr h="42870">
                <a:tc vMerge="1">
                  <a:txBody>
                    <a:bodyPr/>
                    <a:lstStyle/>
                    <a:p>
                      <a:endParaRPr lang="fr-FR"/>
                    </a:p>
                  </a:txBody>
                  <a:tcPr/>
                </a:tc>
                <a:tc gridSpan="7">
                  <a:txBody>
                    <a:bodyPr/>
                    <a:lstStyle/>
                    <a:p>
                      <a:pPr algn="just" fontAlgn="ctr"/>
                      <a:r>
                        <a:rPr lang="fr-FR" sz="500" u="none" strike="noStrike" dirty="0">
                          <a:effectLst/>
                        </a:rPr>
                        <a:t>Comprendre un message oral et répondre de façon pertinente (1 item)</a:t>
                      </a:r>
                      <a:endParaRPr lang="fr-FR" sz="500" b="0" i="0" u="none" strike="noStrike" dirty="0">
                        <a:effectLst/>
                        <a:latin typeface="Arial" panose="020B0604020202020204" pitchFamily="34" charset="0"/>
                      </a:endParaRPr>
                    </a:p>
                  </a:txBody>
                  <a:tcPr marL="0" marR="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just" fontAlgn="ctr"/>
                      <a:r>
                        <a:rPr lang="fr-FR" sz="500" u="none" strike="noStrike" dirty="0">
                          <a:effectLst/>
                        </a:rPr>
                        <a:t>10</a:t>
                      </a:r>
                      <a:endParaRPr lang="fr-FR" sz="500" b="0" i="0" u="none" strike="noStrike" dirty="0">
                        <a:effectLst/>
                        <a:latin typeface="Arial" panose="020B0604020202020204" pitchFamily="34" charset="0"/>
                      </a:endParaRPr>
                    </a:p>
                  </a:txBody>
                  <a:tcPr marL="0" marR="0" marT="0" marB="0" anchor="ctr"/>
                </a:tc>
                <a:tc>
                  <a:txBody>
                    <a:bodyPr/>
                    <a:lstStyle/>
                    <a:p>
                      <a:pPr algn="ctr" fontAlgn="ctr"/>
                      <a:r>
                        <a:rPr lang="fr-FR" sz="500" u="none" strike="noStrike" dirty="0">
                          <a:effectLst/>
                        </a:rPr>
                        <a:t>46,48%</a:t>
                      </a:r>
                      <a:endParaRPr lang="fr-FR" sz="500" b="0" i="0" u="none" strike="noStrike" dirty="0">
                        <a:effectLst/>
                        <a:latin typeface="Arial" panose="020B0604020202020204" pitchFamily="34" charset="0"/>
                      </a:endParaRPr>
                    </a:p>
                  </a:txBody>
                  <a:tcPr marL="0" marR="0" marT="0" marB="0" anchor="ctr"/>
                </a:tc>
                <a:tc vMerge="1">
                  <a:txBody>
                    <a:bodyPr/>
                    <a:lstStyle/>
                    <a:p>
                      <a:endParaRPr lang="fr-FR"/>
                    </a:p>
                  </a:txBody>
                  <a:tcPr/>
                </a:tc>
                <a:tc vMerge="1">
                  <a:txBody>
                    <a:bodyPr/>
                    <a:lstStyle/>
                    <a:p>
                      <a:endParaRPr lang="fr-FR"/>
                    </a:p>
                  </a:txBody>
                  <a:tcPr/>
                </a:tc>
                <a:tc vMerge="1">
                  <a:txBody>
                    <a:bodyPr/>
                    <a:lstStyle/>
                    <a:p>
                      <a:endParaRPr lang="fr-FR"/>
                    </a:p>
                  </a:txBody>
                  <a:tcPr/>
                </a:tc>
                <a:extLst>
                  <a:ext uri="{0D108BD9-81ED-4DB2-BD59-A6C34878D82A}">
                    <a16:rowId xmlns="" xmlns:a16="http://schemas.microsoft.com/office/drawing/2014/main" val="29168158"/>
                  </a:ext>
                </a:extLst>
              </a:tr>
              <a:tr h="42870">
                <a:tc vMerge="1">
                  <a:txBody>
                    <a:bodyPr/>
                    <a:lstStyle/>
                    <a:p>
                      <a:endParaRPr lang="fr-FR"/>
                    </a:p>
                  </a:txBody>
                  <a:tcPr/>
                </a:tc>
                <a:tc gridSpan="7">
                  <a:txBody>
                    <a:bodyPr/>
                    <a:lstStyle/>
                    <a:p>
                      <a:pPr algn="just" fontAlgn="ctr"/>
                      <a:r>
                        <a:rPr lang="fr-FR" sz="500" u="none" strike="noStrike" dirty="0">
                          <a:effectLst/>
                        </a:rPr>
                        <a:t>Recopier des mots (4 items)</a:t>
                      </a:r>
                      <a:endParaRPr lang="fr-FR" sz="500" b="0" i="0" u="none" strike="noStrike" dirty="0">
                        <a:effectLst/>
                        <a:latin typeface="Arial" panose="020B0604020202020204" pitchFamily="34" charset="0"/>
                      </a:endParaRPr>
                    </a:p>
                  </a:txBody>
                  <a:tcPr marL="0" marR="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just" fontAlgn="ctr"/>
                      <a:r>
                        <a:rPr lang="fr-FR" sz="500" u="none" strike="noStrike" dirty="0">
                          <a:effectLst/>
                        </a:rPr>
                        <a:t>11</a:t>
                      </a:r>
                      <a:endParaRPr lang="fr-FR" sz="500" b="0" i="0" u="none" strike="noStrike" dirty="0">
                        <a:effectLst/>
                        <a:latin typeface="Arial" panose="020B0604020202020204" pitchFamily="34" charset="0"/>
                      </a:endParaRPr>
                    </a:p>
                  </a:txBody>
                  <a:tcPr marL="0" marR="0" marT="0" marB="0" anchor="ctr"/>
                </a:tc>
                <a:tc>
                  <a:txBody>
                    <a:bodyPr/>
                    <a:lstStyle/>
                    <a:p>
                      <a:pPr algn="ctr" fontAlgn="ctr"/>
                      <a:r>
                        <a:rPr lang="fr-FR" sz="500" u="none" strike="noStrike" dirty="0">
                          <a:effectLst/>
                        </a:rPr>
                        <a:t>57,24%</a:t>
                      </a:r>
                      <a:endParaRPr lang="fr-FR" sz="500" b="0" i="0" u="none" strike="noStrike" dirty="0">
                        <a:effectLst/>
                        <a:latin typeface="Arial" panose="020B0604020202020204" pitchFamily="34" charset="0"/>
                      </a:endParaRPr>
                    </a:p>
                  </a:txBody>
                  <a:tcPr marL="0" marR="0" marT="0" marB="0" anchor="ctr"/>
                </a:tc>
                <a:tc>
                  <a:txBody>
                    <a:bodyPr/>
                    <a:lstStyle/>
                    <a:p>
                      <a:pPr algn="ctr" fontAlgn="ctr"/>
                      <a:r>
                        <a:rPr lang="fr-FR" sz="500" u="none" strike="noStrike" dirty="0">
                          <a:effectLst/>
                        </a:rPr>
                        <a:t>Ecriture cursive</a:t>
                      </a:r>
                      <a:endParaRPr lang="fr-FR" sz="500" b="0" i="0" u="none" strike="noStrike" dirty="0">
                        <a:effectLst/>
                        <a:latin typeface="Arial" panose="020B0604020202020204" pitchFamily="34" charset="0"/>
                      </a:endParaRPr>
                    </a:p>
                  </a:txBody>
                  <a:tcPr marL="0" marR="0" marT="0" marB="0" anchor="ctr"/>
                </a:tc>
                <a:tc>
                  <a:txBody>
                    <a:bodyPr/>
                    <a:lstStyle/>
                    <a:p>
                      <a:pPr algn="ctr" fontAlgn="ctr"/>
                      <a:r>
                        <a:rPr lang="fr-FR" sz="500" u="none" strike="noStrike" dirty="0">
                          <a:effectLst/>
                        </a:rPr>
                        <a:t>F</a:t>
                      </a:r>
                      <a:endParaRPr lang="fr-FR" sz="500" b="0" i="0" u="none" strike="noStrike" dirty="0">
                        <a:effectLst/>
                        <a:latin typeface="Arial" panose="020B0604020202020204" pitchFamily="34" charset="0"/>
                      </a:endParaRPr>
                    </a:p>
                  </a:txBody>
                  <a:tcPr marL="0" marR="0" marT="0" marB="0" anchor="ctr"/>
                </a:tc>
                <a:tc>
                  <a:txBody>
                    <a:bodyPr/>
                    <a:lstStyle/>
                    <a:p>
                      <a:pPr algn="ctr" fontAlgn="ctr"/>
                      <a:r>
                        <a:rPr lang="fr-FR" sz="500" u="none" strike="noStrike" dirty="0">
                          <a:effectLst/>
                        </a:rPr>
                        <a:t>57,24%</a:t>
                      </a:r>
                      <a:endParaRPr lang="fr-FR" sz="500" b="0" i="0" u="none" strike="noStrike" dirty="0">
                        <a:effectLst/>
                        <a:latin typeface="Arial" panose="020B0604020202020204" pitchFamily="34" charset="0"/>
                      </a:endParaRPr>
                    </a:p>
                  </a:txBody>
                  <a:tcPr marL="0" marR="0" marT="0" marB="0" anchor="ctr"/>
                </a:tc>
                <a:extLst>
                  <a:ext uri="{0D108BD9-81ED-4DB2-BD59-A6C34878D82A}">
                    <a16:rowId xmlns="" xmlns:a16="http://schemas.microsoft.com/office/drawing/2014/main" val="713510885"/>
                  </a:ext>
                </a:extLst>
              </a:tr>
              <a:tr h="42870">
                <a:tc vMerge="1">
                  <a:txBody>
                    <a:bodyPr/>
                    <a:lstStyle/>
                    <a:p>
                      <a:endParaRPr lang="fr-FR"/>
                    </a:p>
                  </a:txBody>
                  <a:tcPr/>
                </a:tc>
                <a:tc gridSpan="7">
                  <a:txBody>
                    <a:bodyPr/>
                    <a:lstStyle/>
                    <a:p>
                      <a:pPr algn="just" fontAlgn="ctr"/>
                      <a:r>
                        <a:rPr lang="fr-FR" sz="500" u="none" strike="noStrike" dirty="0">
                          <a:effectLst/>
                        </a:rPr>
                        <a:t>Ecrire des mots (4 items)</a:t>
                      </a:r>
                      <a:endParaRPr lang="fr-FR" sz="500" b="0" i="0" u="none" strike="noStrike" dirty="0">
                        <a:effectLst/>
                        <a:latin typeface="Arial" panose="020B0604020202020204" pitchFamily="34" charset="0"/>
                      </a:endParaRPr>
                    </a:p>
                  </a:txBody>
                  <a:tcPr marL="0" marR="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just" fontAlgn="ctr"/>
                      <a:r>
                        <a:rPr lang="fr-FR" sz="500" u="none" strike="noStrike" dirty="0">
                          <a:effectLst/>
                        </a:rPr>
                        <a:t>12</a:t>
                      </a:r>
                      <a:endParaRPr lang="fr-FR" sz="500" b="0" i="0" u="none" strike="noStrike" dirty="0">
                        <a:effectLst/>
                        <a:latin typeface="Arial" panose="020B0604020202020204" pitchFamily="34" charset="0"/>
                      </a:endParaRPr>
                    </a:p>
                  </a:txBody>
                  <a:tcPr marL="0" marR="0" marT="0" marB="0" anchor="ctr"/>
                </a:tc>
                <a:tc>
                  <a:txBody>
                    <a:bodyPr/>
                    <a:lstStyle/>
                    <a:p>
                      <a:pPr algn="ctr" fontAlgn="ctr"/>
                      <a:r>
                        <a:rPr lang="fr-FR" sz="500" u="none" strike="noStrike" dirty="0">
                          <a:effectLst/>
                        </a:rPr>
                        <a:t>36,86%</a:t>
                      </a:r>
                      <a:endParaRPr lang="fr-FR" sz="500" b="0" i="0" u="none" strike="noStrike" dirty="0">
                        <a:effectLst/>
                        <a:latin typeface="Arial" panose="020B0604020202020204" pitchFamily="34" charset="0"/>
                      </a:endParaRPr>
                    </a:p>
                  </a:txBody>
                  <a:tcPr marL="0" marR="0" marT="0" marB="0" anchor="ctr"/>
                </a:tc>
                <a:tc>
                  <a:txBody>
                    <a:bodyPr/>
                    <a:lstStyle/>
                    <a:p>
                      <a:pPr algn="ctr" fontAlgn="ctr"/>
                      <a:r>
                        <a:rPr lang="fr-FR" sz="500" u="none" strike="noStrike" dirty="0">
                          <a:effectLst/>
                        </a:rPr>
                        <a:t>Encodage</a:t>
                      </a:r>
                      <a:endParaRPr lang="fr-FR" sz="500" b="0" i="0" u="none" strike="noStrike" dirty="0">
                        <a:effectLst/>
                        <a:latin typeface="Arial" panose="020B0604020202020204" pitchFamily="34" charset="0"/>
                      </a:endParaRPr>
                    </a:p>
                  </a:txBody>
                  <a:tcPr marL="0" marR="0" marT="0" marB="0" anchor="ctr"/>
                </a:tc>
                <a:tc>
                  <a:txBody>
                    <a:bodyPr/>
                    <a:lstStyle/>
                    <a:p>
                      <a:pPr algn="ctr" fontAlgn="ctr"/>
                      <a:r>
                        <a:rPr lang="fr-FR" sz="500" u="none" strike="noStrike" dirty="0">
                          <a:effectLst/>
                        </a:rPr>
                        <a:t>G</a:t>
                      </a:r>
                      <a:endParaRPr lang="fr-FR" sz="500" b="0" i="0" u="none" strike="noStrike" dirty="0">
                        <a:effectLst/>
                        <a:latin typeface="Arial" panose="020B0604020202020204" pitchFamily="34" charset="0"/>
                      </a:endParaRPr>
                    </a:p>
                  </a:txBody>
                  <a:tcPr marL="0" marR="0" marT="0" marB="0" anchor="ctr"/>
                </a:tc>
                <a:tc>
                  <a:txBody>
                    <a:bodyPr/>
                    <a:lstStyle/>
                    <a:p>
                      <a:pPr algn="ctr" fontAlgn="ctr"/>
                      <a:r>
                        <a:rPr lang="fr-FR" sz="500" u="none" strike="noStrike" dirty="0">
                          <a:effectLst/>
                        </a:rPr>
                        <a:t>36,86%</a:t>
                      </a:r>
                      <a:endParaRPr lang="fr-FR" sz="500" b="0" i="0" u="none" strike="noStrike" dirty="0">
                        <a:effectLst/>
                        <a:latin typeface="Arial" panose="020B0604020202020204" pitchFamily="34" charset="0"/>
                      </a:endParaRPr>
                    </a:p>
                  </a:txBody>
                  <a:tcPr marL="0" marR="0" marT="0" marB="0" anchor="ctr"/>
                </a:tc>
                <a:extLst>
                  <a:ext uri="{0D108BD9-81ED-4DB2-BD59-A6C34878D82A}">
                    <a16:rowId xmlns="" xmlns:a16="http://schemas.microsoft.com/office/drawing/2014/main" val="596108194"/>
                  </a:ext>
                </a:extLst>
              </a:tr>
              <a:tr h="42870">
                <a:tc vMerge="1">
                  <a:txBody>
                    <a:bodyPr/>
                    <a:lstStyle/>
                    <a:p>
                      <a:endParaRPr lang="fr-FR"/>
                    </a:p>
                  </a:txBody>
                  <a:tcPr/>
                </a:tc>
                <a:tc gridSpan="7">
                  <a:txBody>
                    <a:bodyPr/>
                    <a:lstStyle/>
                    <a:p>
                      <a:pPr algn="just" fontAlgn="ctr"/>
                      <a:r>
                        <a:rPr lang="fr-FR" sz="500" u="none" strike="noStrike" dirty="0">
                          <a:effectLst/>
                        </a:rPr>
                        <a:t>Compléter des ensembles (4 items)</a:t>
                      </a:r>
                      <a:endParaRPr lang="fr-FR" sz="500" b="0" i="0" u="none" strike="noStrike" dirty="0">
                        <a:effectLst/>
                        <a:latin typeface="Arial" panose="020B0604020202020204" pitchFamily="34" charset="0"/>
                      </a:endParaRPr>
                    </a:p>
                  </a:txBody>
                  <a:tcPr marL="0" marR="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just" fontAlgn="ctr"/>
                      <a:r>
                        <a:rPr lang="fr-FR" sz="500" u="none" strike="noStrike" dirty="0">
                          <a:effectLst/>
                        </a:rPr>
                        <a:t>13</a:t>
                      </a:r>
                      <a:endParaRPr lang="fr-FR" sz="500" b="0" i="0" u="none" strike="noStrike" dirty="0">
                        <a:effectLst/>
                        <a:latin typeface="Arial" panose="020B0604020202020204" pitchFamily="34" charset="0"/>
                      </a:endParaRPr>
                    </a:p>
                  </a:txBody>
                  <a:tcPr marL="0" marR="0" marT="0" marB="0" anchor="ctr"/>
                </a:tc>
                <a:tc>
                  <a:txBody>
                    <a:bodyPr/>
                    <a:lstStyle/>
                    <a:p>
                      <a:pPr algn="ctr" fontAlgn="ctr"/>
                      <a:r>
                        <a:rPr lang="fr-FR" sz="500" u="none" strike="noStrike" dirty="0">
                          <a:effectLst/>
                        </a:rPr>
                        <a:t>67,35%</a:t>
                      </a:r>
                      <a:endParaRPr lang="fr-FR" sz="500" b="0" i="0" u="none" strike="noStrike" dirty="0">
                        <a:effectLst/>
                        <a:latin typeface="Arial" panose="020B0604020202020204" pitchFamily="34" charset="0"/>
                      </a:endParaRPr>
                    </a:p>
                  </a:txBody>
                  <a:tcPr marL="0" marR="0" marT="0" marB="0" anchor="ctr"/>
                </a:tc>
                <a:tc rowSpan="2">
                  <a:txBody>
                    <a:bodyPr/>
                    <a:lstStyle/>
                    <a:p>
                      <a:pPr algn="ctr" fontAlgn="ctr"/>
                      <a:r>
                        <a:rPr lang="fr-FR" sz="500" u="none" strike="noStrike" dirty="0">
                          <a:effectLst/>
                        </a:rPr>
                        <a:t>Vocabulaire</a:t>
                      </a:r>
                      <a:endParaRPr lang="fr-FR" sz="500" b="0" i="0" u="none" strike="noStrike" dirty="0">
                        <a:effectLst/>
                        <a:latin typeface="Arial" panose="020B0604020202020204" pitchFamily="34" charset="0"/>
                      </a:endParaRPr>
                    </a:p>
                  </a:txBody>
                  <a:tcPr marL="0" marR="0" marT="0" marB="0" anchor="ctr"/>
                </a:tc>
                <a:tc rowSpan="2">
                  <a:txBody>
                    <a:bodyPr/>
                    <a:lstStyle/>
                    <a:p>
                      <a:pPr algn="ctr" fontAlgn="ctr"/>
                      <a:r>
                        <a:rPr lang="fr-FR" sz="500" u="none" strike="noStrike" dirty="0">
                          <a:effectLst/>
                        </a:rPr>
                        <a:t>H</a:t>
                      </a:r>
                      <a:endParaRPr lang="fr-FR" sz="500" b="0" i="0" u="none" strike="noStrike" dirty="0">
                        <a:effectLst/>
                        <a:latin typeface="Arial" panose="020B0604020202020204" pitchFamily="34" charset="0"/>
                      </a:endParaRPr>
                    </a:p>
                  </a:txBody>
                  <a:tcPr marL="0" marR="0" marT="0" marB="0" anchor="ctr"/>
                </a:tc>
                <a:tc rowSpan="2">
                  <a:txBody>
                    <a:bodyPr/>
                    <a:lstStyle/>
                    <a:p>
                      <a:pPr algn="ctr" fontAlgn="ctr"/>
                      <a:r>
                        <a:rPr lang="fr-FR" sz="500" u="none" strike="noStrike" dirty="0">
                          <a:effectLst/>
                        </a:rPr>
                        <a:t>45,72%</a:t>
                      </a:r>
                      <a:endParaRPr lang="fr-FR" sz="500" b="0" i="0" u="none" strike="noStrike" dirty="0">
                        <a:effectLst/>
                        <a:latin typeface="Arial" panose="020B0604020202020204" pitchFamily="34" charset="0"/>
                      </a:endParaRPr>
                    </a:p>
                  </a:txBody>
                  <a:tcPr marL="0" marR="0" marT="0" marB="0" anchor="ctr"/>
                </a:tc>
                <a:extLst>
                  <a:ext uri="{0D108BD9-81ED-4DB2-BD59-A6C34878D82A}">
                    <a16:rowId xmlns="" xmlns:a16="http://schemas.microsoft.com/office/drawing/2014/main" val="4271109681"/>
                  </a:ext>
                </a:extLst>
              </a:tr>
              <a:tr h="42870">
                <a:tc>
                  <a:txBody>
                    <a:bodyPr/>
                    <a:lstStyle/>
                    <a:p>
                      <a:pPr algn="ctr" fontAlgn="ctr"/>
                      <a:r>
                        <a:rPr lang="fr-FR" sz="500" u="none" strike="noStrike" dirty="0">
                          <a:effectLst/>
                        </a:rPr>
                        <a:t>58,14%</a:t>
                      </a:r>
                      <a:endParaRPr lang="fr-FR" sz="500" b="0" i="0" u="none" strike="noStrike" dirty="0">
                        <a:effectLst/>
                        <a:latin typeface="Arial" panose="020B0604020202020204" pitchFamily="34" charset="0"/>
                      </a:endParaRPr>
                    </a:p>
                  </a:txBody>
                  <a:tcPr marL="0" marR="0" marT="0" marB="0" anchor="ctr"/>
                </a:tc>
                <a:tc gridSpan="7">
                  <a:txBody>
                    <a:bodyPr/>
                    <a:lstStyle/>
                    <a:p>
                      <a:pPr algn="just" fontAlgn="ctr"/>
                      <a:r>
                        <a:rPr lang="fr-FR" sz="500" u="none" strike="noStrike" dirty="0">
                          <a:effectLst/>
                        </a:rPr>
                        <a:t>Nommer des éléments et expliciter des stratégies (3 items)</a:t>
                      </a:r>
                      <a:endParaRPr lang="fr-FR" sz="500" b="0" i="0" u="none" strike="noStrike" dirty="0">
                        <a:effectLst/>
                        <a:latin typeface="Arial" panose="020B0604020202020204" pitchFamily="34" charset="0"/>
                      </a:endParaRPr>
                    </a:p>
                  </a:txBody>
                  <a:tcPr marL="0" marR="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just" fontAlgn="ctr"/>
                      <a:r>
                        <a:rPr lang="fr-FR" sz="500" u="none" strike="noStrike" dirty="0">
                          <a:effectLst/>
                        </a:rPr>
                        <a:t>14</a:t>
                      </a:r>
                      <a:endParaRPr lang="fr-FR" sz="500" b="0" i="0" u="none" strike="noStrike" dirty="0">
                        <a:effectLst/>
                        <a:latin typeface="Arial" panose="020B0604020202020204" pitchFamily="34" charset="0"/>
                      </a:endParaRPr>
                    </a:p>
                  </a:txBody>
                  <a:tcPr marL="0" marR="0" marT="0" marB="0" anchor="ctr"/>
                </a:tc>
                <a:tc>
                  <a:txBody>
                    <a:bodyPr/>
                    <a:lstStyle/>
                    <a:p>
                      <a:pPr algn="ctr" fontAlgn="ctr"/>
                      <a:r>
                        <a:rPr lang="fr-FR" sz="500" u="none" strike="noStrike" dirty="0">
                          <a:effectLst/>
                        </a:rPr>
                        <a:t>16,89%</a:t>
                      </a:r>
                      <a:endParaRPr lang="fr-FR" sz="500" b="0" i="0" u="none" strike="noStrike" dirty="0">
                        <a:effectLst/>
                        <a:latin typeface="Arial" panose="020B0604020202020204" pitchFamily="34" charset="0"/>
                      </a:endParaRPr>
                    </a:p>
                  </a:txBody>
                  <a:tcPr marL="0" marR="0" marT="0" marB="0" anchor="ctr"/>
                </a:tc>
                <a:tc vMerge="1">
                  <a:txBody>
                    <a:bodyPr/>
                    <a:lstStyle/>
                    <a:p>
                      <a:endParaRPr lang="fr-FR"/>
                    </a:p>
                  </a:txBody>
                  <a:tcPr/>
                </a:tc>
                <a:tc vMerge="1">
                  <a:txBody>
                    <a:bodyPr/>
                    <a:lstStyle/>
                    <a:p>
                      <a:endParaRPr lang="fr-FR"/>
                    </a:p>
                  </a:txBody>
                  <a:tcPr/>
                </a:tc>
                <a:tc vMerge="1">
                  <a:txBody>
                    <a:bodyPr/>
                    <a:lstStyle/>
                    <a:p>
                      <a:endParaRPr lang="fr-FR"/>
                    </a:p>
                  </a:txBody>
                  <a:tcPr/>
                </a:tc>
                <a:extLst>
                  <a:ext uri="{0D108BD9-81ED-4DB2-BD59-A6C34878D82A}">
                    <a16:rowId xmlns="" xmlns:a16="http://schemas.microsoft.com/office/drawing/2014/main" val="4245672189"/>
                  </a:ext>
                </a:extLst>
              </a:tr>
              <a:tr h="51445">
                <a:tc>
                  <a:txBody>
                    <a:bodyPr/>
                    <a:lstStyle/>
                    <a:p>
                      <a:pPr algn="l" fontAlgn="b"/>
                      <a:endParaRPr lang="fr-FR" sz="6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extLst>
                  <a:ext uri="{0D108BD9-81ED-4DB2-BD59-A6C34878D82A}">
                    <a16:rowId xmlns="" xmlns:a16="http://schemas.microsoft.com/office/drawing/2014/main" val="1966036593"/>
                  </a:ext>
                </a:extLst>
              </a:tr>
              <a:tr h="51445">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l" fontAlgn="b"/>
                      <a:endParaRPr lang="fr-FR" sz="6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extLst>
                  <a:ext uri="{0D108BD9-81ED-4DB2-BD59-A6C34878D82A}">
                    <a16:rowId xmlns="" xmlns:a16="http://schemas.microsoft.com/office/drawing/2014/main" val="2879258495"/>
                  </a:ext>
                </a:extLst>
              </a:tr>
              <a:tr h="42870">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extLst>
                  <a:ext uri="{0D108BD9-81ED-4DB2-BD59-A6C34878D82A}">
                    <a16:rowId xmlns="" xmlns:a16="http://schemas.microsoft.com/office/drawing/2014/main" val="513219566"/>
                  </a:ext>
                </a:extLst>
              </a:tr>
              <a:tr h="42870">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extLst>
                  <a:ext uri="{0D108BD9-81ED-4DB2-BD59-A6C34878D82A}">
                    <a16:rowId xmlns="" xmlns:a16="http://schemas.microsoft.com/office/drawing/2014/main" val="3286538816"/>
                  </a:ext>
                </a:extLst>
              </a:tr>
              <a:tr h="42870">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extLst>
                  <a:ext uri="{0D108BD9-81ED-4DB2-BD59-A6C34878D82A}">
                    <a16:rowId xmlns="" xmlns:a16="http://schemas.microsoft.com/office/drawing/2014/main" val="3702053260"/>
                  </a:ext>
                </a:extLst>
              </a:tr>
              <a:tr h="42870">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extLst>
                  <a:ext uri="{0D108BD9-81ED-4DB2-BD59-A6C34878D82A}">
                    <a16:rowId xmlns="" xmlns:a16="http://schemas.microsoft.com/office/drawing/2014/main" val="1267284262"/>
                  </a:ext>
                </a:extLst>
              </a:tr>
              <a:tr h="42870">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extLst>
                  <a:ext uri="{0D108BD9-81ED-4DB2-BD59-A6C34878D82A}">
                    <a16:rowId xmlns="" xmlns:a16="http://schemas.microsoft.com/office/drawing/2014/main" val="343603798"/>
                  </a:ext>
                </a:extLst>
              </a:tr>
              <a:tr h="42870">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extLst>
                  <a:ext uri="{0D108BD9-81ED-4DB2-BD59-A6C34878D82A}">
                    <a16:rowId xmlns="" xmlns:a16="http://schemas.microsoft.com/office/drawing/2014/main" val="9323106"/>
                  </a:ext>
                </a:extLst>
              </a:tr>
              <a:tr h="42870">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extLst>
                  <a:ext uri="{0D108BD9-81ED-4DB2-BD59-A6C34878D82A}">
                    <a16:rowId xmlns="" xmlns:a16="http://schemas.microsoft.com/office/drawing/2014/main" val="2946225870"/>
                  </a:ext>
                </a:extLst>
              </a:tr>
              <a:tr h="42870">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extLst>
                  <a:ext uri="{0D108BD9-81ED-4DB2-BD59-A6C34878D82A}">
                    <a16:rowId xmlns="" xmlns:a16="http://schemas.microsoft.com/office/drawing/2014/main" val="3774093672"/>
                  </a:ext>
                </a:extLst>
              </a:tr>
              <a:tr h="42870">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extLst>
                  <a:ext uri="{0D108BD9-81ED-4DB2-BD59-A6C34878D82A}">
                    <a16:rowId xmlns="" xmlns:a16="http://schemas.microsoft.com/office/drawing/2014/main" val="2175223943"/>
                  </a:ext>
                </a:extLst>
              </a:tr>
              <a:tr h="42870">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extLst>
                  <a:ext uri="{0D108BD9-81ED-4DB2-BD59-A6C34878D82A}">
                    <a16:rowId xmlns="" xmlns:a16="http://schemas.microsoft.com/office/drawing/2014/main" val="3523088521"/>
                  </a:ext>
                </a:extLst>
              </a:tr>
              <a:tr h="42870">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extLst>
                  <a:ext uri="{0D108BD9-81ED-4DB2-BD59-A6C34878D82A}">
                    <a16:rowId xmlns="" xmlns:a16="http://schemas.microsoft.com/office/drawing/2014/main" val="1027053154"/>
                  </a:ext>
                </a:extLst>
              </a:tr>
              <a:tr h="42870">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extLst>
                  <a:ext uri="{0D108BD9-81ED-4DB2-BD59-A6C34878D82A}">
                    <a16:rowId xmlns="" xmlns:a16="http://schemas.microsoft.com/office/drawing/2014/main" val="2428781801"/>
                  </a:ext>
                </a:extLst>
              </a:tr>
              <a:tr h="42870">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just"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tc>
                  <a:txBody>
                    <a:bodyPr/>
                    <a:lstStyle/>
                    <a:p>
                      <a:pPr algn="ctr" fontAlgn="ctr"/>
                      <a:endParaRPr lang="fr-FR" sz="500" b="0" i="0" u="none" strike="noStrike" dirty="0">
                        <a:effectLst/>
                        <a:latin typeface="Arial" panose="020B0604020202020204" pitchFamily="34" charset="0"/>
                      </a:endParaRPr>
                    </a:p>
                  </a:txBody>
                  <a:tcPr marL="0" marR="0" marT="0" marB="0" anchor="ctr"/>
                </a:tc>
                <a:extLst>
                  <a:ext uri="{0D108BD9-81ED-4DB2-BD59-A6C34878D82A}">
                    <a16:rowId xmlns="" xmlns:a16="http://schemas.microsoft.com/office/drawing/2014/main" val="2176703026"/>
                  </a:ext>
                </a:extLst>
              </a:tr>
            </a:tbl>
          </a:graphicData>
        </a:graphic>
      </p:graphicFrame>
      <p:graphicFrame>
        <p:nvGraphicFramePr>
          <p:cNvPr id="5" name="Graphique 4">
            <a:extLst>
              <a:ext uri="{FF2B5EF4-FFF2-40B4-BE49-F238E27FC236}">
                <a16:creationId xmlns="" xmlns:a16="http://schemas.microsoft.com/office/drawing/2014/main" id="{00000000-0008-0000-0300-00000B000000}"/>
              </a:ext>
            </a:extLst>
          </p:cNvPr>
          <p:cNvGraphicFramePr/>
          <p:nvPr>
            <p:extLst>
              <p:ext uri="{D42A27DB-BD31-4B8C-83A1-F6EECF244321}">
                <p14:modId xmlns:p14="http://schemas.microsoft.com/office/powerpoint/2010/main" val="1091070804"/>
              </p:ext>
            </p:extLst>
          </p:nvPr>
        </p:nvGraphicFramePr>
        <p:xfrm>
          <a:off x="5629275" y="2878669"/>
          <a:ext cx="5360458" cy="367082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Graphique 5">
            <a:extLst>
              <a:ext uri="{FF2B5EF4-FFF2-40B4-BE49-F238E27FC236}">
                <a16:creationId xmlns="" xmlns:a16="http://schemas.microsoft.com/office/drawing/2014/main" id="{00000000-0008-0000-0300-000009000000}"/>
              </a:ext>
            </a:extLst>
          </p:cNvPr>
          <p:cNvGraphicFramePr/>
          <p:nvPr>
            <p:extLst>
              <p:ext uri="{D42A27DB-BD31-4B8C-83A1-F6EECF244321}">
                <p14:modId xmlns:p14="http://schemas.microsoft.com/office/powerpoint/2010/main" val="2103985187"/>
              </p:ext>
            </p:extLst>
          </p:nvPr>
        </p:nvGraphicFramePr>
        <p:xfrm>
          <a:off x="190500" y="2878668"/>
          <a:ext cx="5019675" cy="3860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696341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474133"/>
            <a:ext cx="10515600" cy="5702830"/>
          </a:xfrm>
        </p:spPr>
        <p:txBody>
          <a:bodyPr/>
          <a:lstStyle/>
          <a:p>
            <a:pPr marL="0" indent="0" algn="ctr">
              <a:buNone/>
            </a:pPr>
            <a:r>
              <a:rPr lang="fr-FR" sz="4000" dirty="0">
                <a:solidFill>
                  <a:schemeClr val="accent2"/>
                </a:solidFill>
                <a:latin typeface="+mj-lt"/>
              </a:rPr>
              <a:t>L</a:t>
            </a:r>
            <a:r>
              <a:rPr lang="fr-FR" sz="4000" dirty="0" smtClean="0">
                <a:solidFill>
                  <a:schemeClr val="accent2"/>
                </a:solidFill>
                <a:latin typeface="+mj-lt"/>
              </a:rPr>
              <a:t>e rapport Lire et Ecrire</a:t>
            </a:r>
          </a:p>
          <a:p>
            <a:pPr marL="0" indent="0" algn="ctr">
              <a:buNone/>
            </a:pPr>
            <a:r>
              <a:rPr lang="fr-FR" sz="4000" dirty="0" smtClean="0">
                <a:solidFill>
                  <a:schemeClr val="accent2"/>
                </a:solidFill>
                <a:latin typeface="+mj-lt"/>
              </a:rPr>
              <a:t>(Versant CP)</a:t>
            </a:r>
          </a:p>
          <a:p>
            <a:r>
              <a:rPr lang="fr-FR" dirty="0" smtClean="0">
                <a:latin typeface="+mj-lt"/>
              </a:rPr>
              <a:t>Caractéristiques de la recherche</a:t>
            </a:r>
          </a:p>
          <a:p>
            <a:r>
              <a:rPr lang="fr-FR" dirty="0" smtClean="0">
                <a:latin typeface="+mj-lt"/>
              </a:rPr>
              <a:t>Les variables étudiées</a:t>
            </a:r>
          </a:p>
          <a:p>
            <a:r>
              <a:rPr lang="fr-FR" dirty="0" smtClean="0">
                <a:latin typeface="+mj-lt"/>
              </a:rPr>
              <a:t>Dont le code alphabétique et les conclusions essentielles (tempo d’apprentissage, fréquence des graphèmes et phonèmes ; - rendement effectif du texte // l’apprentissage des correspondances graphèmes – phonèmes  2 « </a:t>
            </a:r>
            <a:r>
              <a:rPr lang="fr-FR" dirty="0">
                <a:latin typeface="+mj-lt"/>
              </a:rPr>
              <a:t>A</a:t>
            </a:r>
            <a:r>
              <a:rPr lang="fr-FR" dirty="0" smtClean="0">
                <a:latin typeface="+mj-lt"/>
              </a:rPr>
              <a:t>nagraph »)</a:t>
            </a:r>
          </a:p>
          <a:p>
            <a:r>
              <a:rPr lang="fr-FR" dirty="0" smtClean="0">
                <a:latin typeface="+mj-lt"/>
              </a:rPr>
              <a:t>Dont la compréhension</a:t>
            </a:r>
          </a:p>
          <a:p>
            <a:r>
              <a:rPr lang="fr-FR" dirty="0" smtClean="0">
                <a:latin typeface="+mj-lt"/>
              </a:rPr>
              <a:t>Dont l’acculturation</a:t>
            </a:r>
          </a:p>
          <a:p>
            <a:r>
              <a:rPr lang="fr-FR" dirty="0" smtClean="0">
                <a:latin typeface="+mj-lt"/>
              </a:rPr>
              <a:t>Dont l’encodage</a:t>
            </a:r>
          </a:p>
          <a:p>
            <a:endParaRPr lang="fr-FR" dirty="0"/>
          </a:p>
        </p:txBody>
      </p:sp>
    </p:spTree>
    <p:extLst>
      <p:ext uri="{BB962C8B-B14F-4D97-AF65-F5344CB8AC3E}">
        <p14:creationId xmlns:p14="http://schemas.microsoft.com/office/powerpoint/2010/main" val="11105981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Power point Sophie Vacquier</a:t>
            </a:r>
            <a:endParaRPr lang="fr-FR" dirty="0"/>
          </a:p>
        </p:txBody>
      </p:sp>
      <p:sp>
        <p:nvSpPr>
          <p:cNvPr id="3" name="Espace réservé du contenu 2"/>
          <p:cNvSpPr>
            <a:spLocks noGrp="1"/>
          </p:cNvSpPr>
          <p:nvPr>
            <p:ph idx="1"/>
          </p:nvPr>
        </p:nvSpPr>
        <p:spPr/>
        <p:txBody>
          <a:bodyPr/>
          <a:lstStyle/>
          <a:p>
            <a:endParaRPr lang="fr-FR" dirty="0"/>
          </a:p>
        </p:txBody>
      </p:sp>
    </p:spTree>
    <p:extLst>
      <p:ext uri="{BB962C8B-B14F-4D97-AF65-F5344CB8AC3E}">
        <p14:creationId xmlns:p14="http://schemas.microsoft.com/office/powerpoint/2010/main" val="3459146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altLang="fr-FR" dirty="0">
                <a:solidFill>
                  <a:srgbClr val="FF6600"/>
                </a:solidFill>
              </a:rPr>
              <a:t>Que nous </a:t>
            </a:r>
            <a:r>
              <a:rPr lang="fr-FR" altLang="fr-FR" dirty="0" smtClean="0">
                <a:solidFill>
                  <a:srgbClr val="FF6600"/>
                </a:solidFill>
              </a:rPr>
              <a:t>apprend aussi cette </a:t>
            </a:r>
            <a:r>
              <a:rPr lang="fr-FR" altLang="fr-FR" dirty="0">
                <a:solidFill>
                  <a:srgbClr val="FF6600"/>
                </a:solidFill>
              </a:rPr>
              <a:t>recherche </a:t>
            </a:r>
            <a:r>
              <a:rPr lang="fr-FR" altLang="fr-FR" dirty="0" smtClean="0">
                <a:solidFill>
                  <a:srgbClr val="FF6600"/>
                </a:solidFill>
              </a:rPr>
              <a:t> versant maternelle? </a:t>
            </a:r>
            <a:endParaRPr lang="fr-FR" dirty="0"/>
          </a:p>
        </p:txBody>
      </p:sp>
      <p:sp>
        <p:nvSpPr>
          <p:cNvPr id="3" name="Espace réservé du contenu 2"/>
          <p:cNvSpPr>
            <a:spLocks noGrp="1"/>
          </p:cNvSpPr>
          <p:nvPr>
            <p:ph idx="1"/>
          </p:nvPr>
        </p:nvSpPr>
        <p:spPr/>
        <p:txBody>
          <a:bodyPr/>
          <a:lstStyle/>
          <a:p>
            <a:r>
              <a:rPr lang="fr-FR" altLang="fr-FR" dirty="0">
                <a:latin typeface="+mj-lt"/>
              </a:rPr>
              <a:t>Importance de ce que l’on enseigne en </a:t>
            </a:r>
            <a:r>
              <a:rPr lang="fr-FR" altLang="fr-FR" dirty="0" smtClean="0">
                <a:latin typeface="+mj-lt"/>
              </a:rPr>
              <a:t>maternelle : L’école maternelle a tout son rôle à jouer/ ce que l’on fait dans l’entrée de l’écrit en maternelle a beaucoup d’importance.</a:t>
            </a:r>
          </a:p>
          <a:p>
            <a:r>
              <a:rPr lang="fr-FR" altLang="fr-FR" dirty="0" smtClean="0">
                <a:latin typeface="+mj-lt"/>
              </a:rPr>
              <a:t>On a une idée de ce qui est prédictif d’une réussite au CP , par exemple « découvrir et avoir commencé à comprendre le principe alphabétique est plus prédictif de la réussite au CP que par exemple la découverte du monde » (cf. V Bouysse)</a:t>
            </a:r>
          </a:p>
          <a:p>
            <a:endParaRPr lang="fr-FR" altLang="fr-FR" dirty="0" smtClean="0"/>
          </a:p>
          <a:p>
            <a:endParaRPr lang="fr-FR" dirty="0"/>
          </a:p>
        </p:txBody>
      </p:sp>
    </p:spTree>
    <p:extLst>
      <p:ext uri="{BB962C8B-B14F-4D97-AF65-F5344CB8AC3E}">
        <p14:creationId xmlns:p14="http://schemas.microsoft.com/office/powerpoint/2010/main" val="34071387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737937"/>
            <a:ext cx="10515600" cy="5439026"/>
          </a:xfrm>
        </p:spPr>
        <p:txBody>
          <a:bodyPr/>
          <a:lstStyle/>
          <a:p>
            <a:r>
              <a:rPr lang="fr-FR" dirty="0" smtClean="0">
                <a:latin typeface="+mj-lt"/>
              </a:rPr>
              <a:t>Les composantes de la lecture</a:t>
            </a:r>
          </a:p>
          <a:p>
            <a:r>
              <a:rPr lang="fr-FR" dirty="0" smtClean="0">
                <a:latin typeface="+mj-lt"/>
              </a:rPr>
              <a:t>Quelles préconisations : 1 en phonologie</a:t>
            </a:r>
          </a:p>
          <a:p>
            <a:r>
              <a:rPr lang="fr-FR" dirty="0" smtClean="0">
                <a:latin typeface="+mj-lt"/>
              </a:rPr>
              <a:t>Quelles préconisations : 2  par rapport au principe alphabétique</a:t>
            </a:r>
          </a:p>
          <a:p>
            <a:r>
              <a:rPr lang="fr-FR" dirty="0" smtClean="0">
                <a:latin typeface="+mj-lt"/>
              </a:rPr>
              <a:t>Quelles préconisations : 3 par rapport à l’enseignement de la compréhension</a:t>
            </a:r>
          </a:p>
          <a:p>
            <a:r>
              <a:rPr lang="fr-FR" dirty="0" smtClean="0">
                <a:latin typeface="+mj-lt"/>
              </a:rPr>
              <a:t>Quelles préconisations : 4 pour la place de l’écriture</a:t>
            </a:r>
          </a:p>
          <a:p>
            <a:r>
              <a:rPr lang="fr-FR" dirty="0" smtClean="0">
                <a:latin typeface="+mj-lt"/>
              </a:rPr>
              <a:t>Elargissement : « Pour une entrée sécurisée au CP »</a:t>
            </a:r>
            <a:endParaRPr lang="fr-FR" dirty="0">
              <a:latin typeface="+mj-lt"/>
            </a:endParaRPr>
          </a:p>
        </p:txBody>
      </p:sp>
    </p:spTree>
    <p:extLst>
      <p:ext uri="{BB962C8B-B14F-4D97-AF65-F5344CB8AC3E}">
        <p14:creationId xmlns:p14="http://schemas.microsoft.com/office/powerpoint/2010/main" val="131609240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520</TotalTime>
  <Words>1861</Words>
  <Application>Microsoft Office PowerPoint</Application>
  <PresentationFormat>Grand écran</PresentationFormat>
  <Paragraphs>262</Paragraphs>
  <Slides>33</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33</vt:i4>
      </vt:variant>
    </vt:vector>
  </HeadingPairs>
  <TitlesOfParts>
    <vt:vector size="42" baseType="lpstr">
      <vt:lpstr>ＭＳ Ｐゴシック</vt:lpstr>
      <vt:lpstr>Arial</vt:lpstr>
      <vt:lpstr>Calibri</vt:lpstr>
      <vt:lpstr>Calibri Light</vt:lpstr>
      <vt:lpstr>Caviar Dreams</vt:lpstr>
      <vt:lpstr>Tahoma</vt:lpstr>
      <vt:lpstr>Times New Roman</vt:lpstr>
      <vt:lpstr>Wingdings</vt:lpstr>
      <vt:lpstr>Thème Office</vt:lpstr>
      <vt:lpstr>Continuité des enseignements (Axe 1 du projet d’école)</vt:lpstr>
      <vt:lpstr>Présentation PowerPoint</vt:lpstr>
      <vt:lpstr>Objectifs de cette animation</vt:lpstr>
      <vt:lpstr>Quelques données issues  des évaluations CP sur la circonscription</vt:lpstr>
      <vt:lpstr>Présentation PowerPoint</vt:lpstr>
      <vt:lpstr>Présentation PowerPoint</vt:lpstr>
      <vt:lpstr>Power point Sophie Vacquier</vt:lpstr>
      <vt:lpstr>Que nous apprend aussi cette recherche  versant maternelle? </vt:lpstr>
      <vt:lpstr>Présentation PowerPoint</vt:lpstr>
      <vt:lpstr>Les composantes de la lecture</vt:lpstr>
      <vt:lpstr>Présentation PowerPoint</vt:lpstr>
      <vt:lpstr>Présentation PowerPoint</vt:lpstr>
      <vt:lpstr>Quelles préconisations :  1) Diversifier les tâches en phonologie </vt:lpstr>
      <vt:lpstr>éduscol « lien oral – écrit « activités phonologiques au service de l’entrée dans le code alphabétique » ; « l’apprentissage des correspondances graphèmes / phonèmes 1, 2 et 3 » * pour « segmentation et répétition : vidéo « repérer les 1ieres difficultés »</vt:lpstr>
      <vt:lpstr>Présentation PowerPoint</vt:lpstr>
      <vt:lpstr>Présentation PowerPoint</vt:lpstr>
      <vt:lpstr>Pour aller plus loin (l’apprentissage des correspondances phonèmes – graphèmes 1,, (notions essentielles) 2 (guide pour construire ou choisir une progression)</vt:lpstr>
      <vt:lpstr>Présentation PowerPoint</vt:lpstr>
      <vt:lpstr>Quelles préconisations :  2) comprendre le principe alphabétique A) Importance de connaître le nom des lettres </vt:lpstr>
      <vt:lpstr>Connaissance du nom des lettres  </vt:lpstr>
      <vt:lpstr>Présentation PowerPoint</vt:lpstr>
      <vt:lpstr>Présentation PowerPoint</vt:lpstr>
      <vt:lpstr>Quelles préconisations : 2) comprendre le principe alphabétique B) Mémoriser un capital de mots</vt:lpstr>
      <vt:lpstr>Présentation PowerPoint</vt:lpstr>
      <vt:lpstr>Présentation PowerPoint</vt:lpstr>
      <vt:lpstr>Quelles préconisations  3) L’enseignement explicite de la compréhension</vt:lpstr>
      <vt:lpstr>Quelles préconisations  4 ) La place de l’écriture // + encodage </vt:lpstr>
      <vt:lpstr>Présentation PowerPoint</vt:lpstr>
      <vt:lpstr>Présentation PowerPoint</vt:lpstr>
      <vt:lpstr>Présentation PowerPoint</vt:lpstr>
      <vt:lpstr>Présentation PowerPoint</vt:lpstr>
      <vt:lpstr>Temps d’échange dans le groupe scolaire</vt:lpstr>
      <vt:lpstr>Les références partagées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D’abord, partir d’un vrai sujet de difficulté en annonçant ne pas avoir toutes les réponses… Cinq directions pour le conseil pédagogique Lire ensemble le réel Partager les références Oser les outils Accompagner dans la durée Faire connaître le prescrit pour ne pas en rester aux idées préconçues Croiser les lectures et les modèles explicatifs Évaluations, référentiels, vidéos, travaux d’élèves Présenter ce qui existe Faire « à la manière de… » Compiler, piller Prendre le temps, gagner la confiance, tester et faire des retours ... pour progressivement soigner le collectif et la controverse… pour construire des réponses pédagogiques opératoires</dc:title>
  <dc:creator>Utilisateur Windows</dc:creator>
  <cp:lastModifiedBy>DSI-31</cp:lastModifiedBy>
  <cp:revision>151</cp:revision>
  <cp:lastPrinted>2018-01-15T14:57:11Z</cp:lastPrinted>
  <dcterms:created xsi:type="dcterms:W3CDTF">2018-01-09T08:53:44Z</dcterms:created>
  <dcterms:modified xsi:type="dcterms:W3CDTF">2018-01-17T10:12:14Z</dcterms:modified>
</cp:coreProperties>
</file>